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9" r:id="rId3"/>
    <p:sldId id="291" r:id="rId4"/>
    <p:sldId id="259" r:id="rId5"/>
    <p:sldId id="297" r:id="rId6"/>
    <p:sldId id="274" r:id="rId7"/>
    <p:sldId id="300" r:id="rId8"/>
    <p:sldId id="301" r:id="rId9"/>
    <p:sldId id="302" r:id="rId10"/>
    <p:sldId id="289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77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000000"/>
    <a:srgbClr val="1B9AD9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545" autoAdjust="0"/>
    <p:restoredTop sz="94656" autoAdjust="0"/>
  </p:normalViewPr>
  <p:slideViewPr>
    <p:cSldViewPr>
      <p:cViewPr varScale="1">
        <p:scale>
          <a:sx n="84" d="100"/>
          <a:sy n="84" d="100"/>
        </p:scale>
        <p:origin x="-14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D7EEB7B-8322-436D-9E01-7309813A2C19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B13617A-EB6F-4A93-8C3A-7C443A1B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16BA17-1F8B-4280-8143-95F01A2F37A5}" type="datetimeFigureOut">
              <a:rPr lang="ru-RU"/>
              <a:pPr>
                <a:defRPr/>
              </a:pPr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D52B4EE-596C-401B-8434-840D6D367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F53109-3A88-4D73-B228-CA8E82A95FA9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 txBox="1">
            <a:spLocks noGrp="1" noChangeArrowheads="1"/>
          </p:cNvSpPr>
          <p:nvPr/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82" tIns="46743" rIns="93482" bIns="46743" anchor="b"/>
          <a:lstStyle/>
          <a:p>
            <a:pPr algn="r" defTabSz="933450"/>
            <a:fld id="{B415E45C-F4D5-488D-9BCA-1F03A8AF8402}" type="slidenum">
              <a:rPr lang="de-DE" sz="1200"/>
              <a:pPr algn="r" defTabSz="933450"/>
              <a:t>15</a:t>
            </a:fld>
            <a:endParaRPr lang="de-DE" sz="12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3482" tIns="46743" rIns="93482" bIns="46743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3968750" y="8829675"/>
            <a:ext cx="30400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482" tIns="46743" rIns="93482" bIns="46743" anchor="b"/>
          <a:lstStyle/>
          <a:p>
            <a:pPr algn="r" defTabSz="933450"/>
            <a:fld id="{0C301257-99BC-4316-94B8-771454E08C91}" type="slidenum">
              <a:rPr lang="de-DE" sz="1200"/>
              <a:pPr algn="r" defTabSz="933450"/>
              <a:t>17</a:t>
            </a:fld>
            <a:endParaRPr lang="de-DE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9513" y="696913"/>
            <a:ext cx="4649787" cy="348773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3482" tIns="46743" rIns="93482" bIns="46743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>
                <a:solidFill>
                  <a:schemeClr val="tx2"/>
                </a:solidFill>
                <a:latin typeface="Verdana" pitchFamily="34" charset="0"/>
                <a:cs typeface="+mn-cs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31C05-BCC3-4B2D-802C-8C7C1CEBA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545FB-07D4-476E-BE80-2B362394A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F2D96-5A18-49ED-AB46-FE50DC239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4A1C7-32F9-4DA6-BA83-2081F67C8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1EA0-BC6D-4A1E-8C09-20CA36E53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E77B-22E2-4349-ADA5-A62063D6F6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8B87-E3B9-4A21-87E6-0E0E44A74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3404-7845-4D22-A7C1-B36340FAF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835ED-7399-4C96-AF39-3807A3321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00D35-58C9-400A-90BE-5635002DE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C5239-333E-4680-B5DC-6A9642360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p:oleObj spid="_x0000_s1026" name="Image" r:id="rId15" imgW="6450794" imgH="952045" progId="">
              <p:embed/>
            </p:oleObj>
          </a:graphicData>
        </a:graphic>
      </p:graphicFrame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376830-AE3A-40B2-9F9C-4B43BE47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oinform.ru/images/foto_staty/0309/0309-2/2321780850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611188" y="3716338"/>
            <a:ext cx="8231187" cy="2709862"/>
          </a:xfrm>
        </p:spPr>
        <p:txBody>
          <a:bodyPr/>
          <a:lstStyle/>
          <a:p>
            <a:pPr algn="ctr" eaLnBrk="1" hangingPunct="1"/>
            <a:r>
              <a:rPr lang="en-US" sz="2000" smtClean="0">
                <a:solidFill>
                  <a:srgbClr val="FF0000"/>
                </a:solidFill>
              </a:rPr>
              <a:t>Foundation for Assistance to Small Innovative Enterprises (FASIE)</a:t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/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/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/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/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>2014</a:t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/>
            </a:r>
            <a:br>
              <a:rPr lang="en-US" sz="2000" smtClean="0">
                <a:solidFill>
                  <a:srgbClr val="FF0000"/>
                </a:solidFill>
              </a:rPr>
            </a:br>
            <a:r>
              <a:rPr lang="en-US" sz="2000" smtClean="0">
                <a:solidFill>
                  <a:srgbClr val="FF0000"/>
                </a:solidFill>
              </a:rPr>
              <a:t/>
            </a:r>
            <a:br>
              <a:rPr lang="en-US" sz="2000" smtClean="0">
                <a:solidFill>
                  <a:srgbClr val="FF0000"/>
                </a:solidFill>
              </a:rPr>
            </a:br>
            <a:endParaRPr lang="en-US" sz="2000" smtClean="0">
              <a:solidFill>
                <a:srgbClr val="FF0000"/>
              </a:solidFill>
            </a:endParaRPr>
          </a:p>
        </p:txBody>
      </p:sp>
      <p:sp>
        <p:nvSpPr>
          <p:cNvPr id="1638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971550" y="549275"/>
            <a:ext cx="7315200" cy="381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State Activities to Support Innovations in Russia</a:t>
            </a:r>
            <a:endParaRPr lang="ru-RU" sz="3600" smtClean="0">
              <a:solidFill>
                <a:srgbClr val="FF0000"/>
              </a:solidFill>
            </a:endParaRP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6021388"/>
            <a:ext cx="1628775" cy="55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8229600" cy="563562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“ START” Results 2004-2013</a:t>
            </a:r>
          </a:p>
        </p:txBody>
      </p:sp>
      <p:sp>
        <p:nvSpPr>
          <p:cNvPr id="102403" name="AutoShape 3"/>
          <p:cNvSpPr>
            <a:spLocks noChangeArrowheads="1"/>
          </p:cNvSpPr>
          <p:nvPr/>
        </p:nvSpPr>
        <p:spPr bwMode="gray">
          <a:xfrm>
            <a:off x="1905000" y="2438400"/>
            <a:ext cx="5530850" cy="2743200"/>
          </a:xfrm>
          <a:prstGeom prst="upArrow">
            <a:avLst>
              <a:gd name="adj1" fmla="val 57824"/>
              <a:gd name="adj2" fmla="val 54398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gray">
          <a:xfrm>
            <a:off x="1835150" y="1125538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B9AD9"/>
              </a:gs>
              <a:gs pos="50000">
                <a:srgbClr val="1B9AD9">
                  <a:gamma/>
                  <a:tint val="64314"/>
                  <a:invGamma/>
                </a:srgbClr>
              </a:gs>
              <a:gs pos="100000">
                <a:srgbClr val="1B9AD9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buClr>
                <a:schemeClr val="accent2"/>
              </a:buClr>
              <a:defRPr/>
            </a:pPr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4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500 </a:t>
            </a:r>
            <a:r>
              <a:rPr lang="en-GB" sz="3200" dirty="0">
                <a:solidFill>
                  <a:srgbClr val="002060"/>
                </a:solidFill>
                <a:latin typeface="Calibri" pitchFamily="34" charset="0"/>
                <a:cs typeface="+mn-cs"/>
              </a:rPr>
              <a:t>projects were supported</a:t>
            </a:r>
            <a:endParaRPr lang="ru-RU" sz="3200" dirty="0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gray">
          <a:xfrm>
            <a:off x="3130550" y="3644900"/>
            <a:ext cx="3014663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Clr>
                <a:schemeClr val="accent2"/>
              </a:buClr>
            </a:pP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1</a:t>
            </a: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7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 0</a:t>
            </a:r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00 </a:t>
            </a:r>
            <a:r>
              <a:rPr lang="en-GB" sz="2800">
                <a:solidFill>
                  <a:srgbClr val="002060"/>
                </a:solidFill>
                <a:latin typeface="Calibri" pitchFamily="34" charset="0"/>
              </a:rPr>
              <a:t>applications</a:t>
            </a:r>
            <a:endParaRPr lang="ru-RU" sz="280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4" name="AutoShape 4"/>
          <p:cNvSpPr>
            <a:spLocks noChangeArrowheads="1"/>
          </p:cNvSpPr>
          <p:nvPr/>
        </p:nvSpPr>
        <p:spPr bwMode="gray">
          <a:xfrm>
            <a:off x="1828800" y="1828800"/>
            <a:ext cx="5791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1B9AD9"/>
              </a:gs>
              <a:gs pos="50000">
                <a:srgbClr val="1B9AD9">
                  <a:gamma/>
                  <a:tint val="64314"/>
                  <a:invGamma/>
                </a:srgbClr>
              </a:gs>
              <a:gs pos="100000">
                <a:srgbClr val="1B9AD9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buClr>
                <a:schemeClr val="accent2"/>
              </a:buClr>
              <a:defRPr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4 </a:t>
            </a:r>
            <a:r>
              <a:rPr lang="en-US" sz="32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5</a:t>
            </a: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+mn-cs"/>
              </a:rPr>
              <a:t>00</a:t>
            </a:r>
            <a:r>
              <a:rPr lang="ru-RU" sz="3200" dirty="0">
                <a:solidFill>
                  <a:srgbClr val="002060"/>
                </a:solidFill>
                <a:latin typeface="Calibri" pitchFamily="34" charset="0"/>
                <a:cs typeface="+mn-cs"/>
              </a:rPr>
              <a:t> </a:t>
            </a:r>
            <a:r>
              <a:rPr lang="en-GB" sz="3200" dirty="0">
                <a:solidFill>
                  <a:srgbClr val="002060"/>
                </a:solidFill>
                <a:latin typeface="Calibri" pitchFamily="34" charset="0"/>
                <a:cs typeface="+mn-cs"/>
              </a:rPr>
              <a:t>new innovative SME</a:t>
            </a:r>
            <a:r>
              <a:rPr lang="en-US" sz="3200" dirty="0">
                <a:solidFill>
                  <a:srgbClr val="002060"/>
                </a:solidFill>
                <a:latin typeface="Calibri" pitchFamily="34" charset="0"/>
                <a:cs typeface="+mn-cs"/>
              </a:rPr>
              <a:t>’</a:t>
            </a:r>
            <a:r>
              <a:rPr lang="en-GB" sz="3200" dirty="0">
                <a:solidFill>
                  <a:srgbClr val="002060"/>
                </a:solidFill>
                <a:latin typeface="Calibri" pitchFamily="34" charset="0"/>
                <a:cs typeface="+mn-cs"/>
              </a:rPr>
              <a:t>s</a:t>
            </a:r>
            <a:endParaRPr lang="ru-RU" sz="3200" dirty="0">
              <a:solidFill>
                <a:srgbClr val="002060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6630" name="Прямоугольник 34"/>
          <p:cNvSpPr>
            <a:spLocks noChangeArrowheads="1"/>
          </p:cNvSpPr>
          <p:nvPr/>
        </p:nvSpPr>
        <p:spPr bwMode="auto">
          <a:xfrm>
            <a:off x="250825" y="5084763"/>
            <a:ext cx="73453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660 </a:t>
            </a:r>
            <a:r>
              <a:rPr lang="en-US">
                <a:solidFill>
                  <a:srgbClr val="002060"/>
                </a:solidFill>
                <a:latin typeface="Calibri" pitchFamily="34" charset="0"/>
              </a:rPr>
              <a:t>innovative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GB">
                <a:solidFill>
                  <a:srgbClr val="002060"/>
                </a:solidFill>
                <a:latin typeface="Calibri" pitchFamily="34" charset="0"/>
              </a:rPr>
              <a:t>SME’s passed on to the second year; </a:t>
            </a:r>
            <a:endParaRPr lang="ru-RU">
              <a:solidFill>
                <a:srgbClr val="002060"/>
              </a:solidFill>
              <a:latin typeface="Calibri" pitchFamily="34" charset="0"/>
            </a:endParaRPr>
          </a:p>
          <a:p>
            <a:pPr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b="1">
                <a:solidFill>
                  <a:srgbClr val="002060"/>
                </a:solidFill>
                <a:latin typeface="Calibri" pitchFamily="34" charset="0"/>
              </a:rPr>
              <a:t>170 </a:t>
            </a:r>
            <a:r>
              <a:rPr lang="en-GB">
                <a:solidFill>
                  <a:srgbClr val="002060"/>
                </a:solidFill>
                <a:latin typeface="Calibri" pitchFamily="34" charset="0"/>
              </a:rPr>
              <a:t>passed on to the third year;</a:t>
            </a:r>
            <a:r>
              <a:rPr lang="ru-RU">
                <a:solidFill>
                  <a:srgbClr val="002060"/>
                </a:solidFill>
                <a:latin typeface="Calibri" pitchFamily="34" charset="0"/>
              </a:rPr>
              <a:t>  </a:t>
            </a:r>
            <a:endParaRPr lang="en-US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26631" name="Picture 3" descr="fasi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165850"/>
            <a:ext cx="1651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411413" y="0"/>
            <a:ext cx="6480175" cy="692150"/>
          </a:xfrm>
        </p:spPr>
        <p:txBody>
          <a:bodyPr/>
          <a:lstStyle/>
          <a:p>
            <a:pPr eaLnBrk="1" hangingPunct="1"/>
            <a:r>
              <a:rPr lang="en-US" sz="2400" b="1" smtClean="0">
                <a:solidFill>
                  <a:srgbClr val="FF0000"/>
                </a:solidFill>
              </a:rPr>
              <a:t>(growth stage) </a:t>
            </a:r>
            <a:br>
              <a:rPr lang="en-US" sz="2400" b="1" smtClean="0">
                <a:solidFill>
                  <a:srgbClr val="FF0000"/>
                </a:solidFill>
              </a:rPr>
            </a:br>
            <a:r>
              <a:rPr lang="en-US" sz="2400" b="1" smtClean="0">
                <a:solidFill>
                  <a:srgbClr val="FF0000"/>
                </a:solidFill>
              </a:rPr>
              <a:t>Target </a:t>
            </a:r>
            <a:r>
              <a:rPr lang="en-GB" sz="2400" b="1" smtClean="0">
                <a:solidFill>
                  <a:srgbClr val="FF0000"/>
                </a:solidFill>
              </a:rPr>
              <a:t>Programs</a:t>
            </a:r>
            <a:endParaRPr lang="ru-RU" sz="2400" b="1" smtClean="0">
              <a:solidFill>
                <a:srgbClr val="FF0000"/>
              </a:solidFill>
            </a:endParaRPr>
          </a:p>
        </p:txBody>
      </p:sp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092825"/>
            <a:ext cx="1628775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2263" y="2928938"/>
            <a:ext cx="5821362" cy="34782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GB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Three directions (out of 5) of the national priorities of the Russian economy set by the President of the Russian Federation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Energy efficiency and energy saving;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Information and communication technologies;</a:t>
            </a:r>
            <a:endParaRPr lang="en-GB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Health and Pharmaceutical industry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(Nuclear technologies)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(Space technologies)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7" descr="Картинка 94 из 325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188" y="1182688"/>
            <a:ext cx="2159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987675" y="1379538"/>
            <a:ext cx="518477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000"/>
              <a:t>The aim:</a:t>
            </a:r>
            <a:endParaRPr lang="ru-RU" sz="2000"/>
          </a:p>
          <a:p>
            <a:pPr algn="just" eaLnBrk="0" hangingPunct="0"/>
            <a:r>
              <a:rPr lang="en-US" sz="2000"/>
              <a:t>To support successful small innovative enterprises in specific prioritized thematic areas of economy.</a:t>
            </a:r>
            <a:endParaRPr lang="en-GB" sz="2000">
              <a:solidFill>
                <a:srgbClr val="002060"/>
              </a:solidFill>
            </a:endParaRPr>
          </a:p>
          <a:p>
            <a:pPr algn="just" eaLnBrk="0" hangingPunct="0"/>
            <a:endParaRPr lang="en-US" sz="2000"/>
          </a:p>
        </p:txBody>
      </p:sp>
      <p:pic>
        <p:nvPicPr>
          <p:cNvPr id="27654" name="Рисунок 6" descr="img_1337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000375"/>
            <a:ext cx="2786063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458913" y="-100013"/>
            <a:ext cx="7000875" cy="1143001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(Internationalization stage) </a:t>
            </a:r>
            <a:br>
              <a:rPr lang="en-US" sz="2800" b="1" smtClean="0">
                <a:solidFill>
                  <a:srgbClr val="FF0000"/>
                </a:solidFill>
              </a:rPr>
            </a:br>
            <a:r>
              <a:rPr lang="en-US" sz="2800" b="1" smtClean="0">
                <a:solidFill>
                  <a:srgbClr val="FF0000"/>
                </a:solidFill>
              </a:rPr>
              <a:t>Export-oriented and bilateral</a:t>
            </a:r>
            <a:endParaRPr lang="ru-RU" sz="2800" b="1" smtClean="0">
              <a:solidFill>
                <a:srgbClr val="FF0000"/>
              </a:solidFill>
            </a:endParaRPr>
          </a:p>
        </p:txBody>
      </p:sp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092825"/>
            <a:ext cx="1628775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88" y="3151188"/>
            <a:ext cx="8643937" cy="3278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3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GB" sz="2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Program to support small innovative companies with the export  potential </a:t>
            </a:r>
            <a:r>
              <a:rPr lang="en-US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(annual - </a:t>
            </a:r>
            <a:r>
              <a:rPr lang="en-US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150 </a:t>
            </a:r>
            <a:r>
              <a:rPr lang="en-US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companies financed)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3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Anticrisis</a:t>
            </a:r>
            <a:r>
              <a:rPr lang="en-US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program 2009 (110 companies being financed)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Bilateral financing programs with European funding agencies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n-US" sz="2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Multilateral programs (pilot initiatives)</a:t>
            </a:r>
            <a:endParaRPr lang="en-GB" sz="2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en-US" sz="23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itchFamily="2" charset="2"/>
              <a:buChar char="ü"/>
              <a:defRPr/>
            </a:pPr>
            <a:endParaRPr lang="ru-RU" sz="2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987675" y="1455738"/>
            <a:ext cx="51847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/>
              <a:t>The aim:</a:t>
            </a:r>
            <a:endParaRPr lang="ru-RU"/>
          </a:p>
          <a:p>
            <a:pPr algn="just" eaLnBrk="0" hangingPunct="0"/>
            <a:r>
              <a:rPr lang="en-US"/>
              <a:t>To support successful small innovative enterprises to increase their competitiveness on the international market and give access to .</a:t>
            </a:r>
            <a:endParaRPr lang="en-GB">
              <a:solidFill>
                <a:srgbClr val="002060"/>
              </a:solidFill>
            </a:endParaRPr>
          </a:p>
          <a:p>
            <a:pPr algn="just" eaLnBrk="0" hangingPunct="0"/>
            <a:endParaRPr lang="en-US"/>
          </a:p>
        </p:txBody>
      </p:sp>
      <p:pic>
        <p:nvPicPr>
          <p:cNvPr id="28677" name="Рисунок 7" descr="world_expor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071563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Documents and Settings\Handogina\Рабочий стол\BMBF_Logo_DE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257175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>
          <a:xfrm>
            <a:off x="2195513" y="0"/>
            <a:ext cx="6761162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Bilateral memorandums signed with:</a:t>
            </a:r>
            <a:endParaRPr lang="ru-RU" sz="2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165850"/>
            <a:ext cx="1628775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275013" y="1344613"/>
            <a:ext cx="51847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/>
              <a:t>Germany, International Bureau of BMBF</a:t>
            </a:r>
          </a:p>
          <a:p>
            <a:pPr algn="just" eaLnBrk="0" hangingPunct="0"/>
            <a:r>
              <a:rPr lang="en-US" b="1">
                <a:solidFill>
                  <a:srgbClr val="0070C0"/>
                </a:solidFill>
              </a:rPr>
              <a:t>(since 2008, 5 calls for proposals,  ~ 80 projects financed)</a:t>
            </a:r>
            <a:endParaRPr lang="en-GB" b="1">
              <a:solidFill>
                <a:srgbClr val="0070C0"/>
              </a:solidFill>
            </a:endParaRPr>
          </a:p>
          <a:p>
            <a:pPr algn="just" eaLnBrk="0" hangingPunct="0"/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275013" y="2714625"/>
            <a:ext cx="518477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/>
              <a:t>France, a public-sector institution providing support to French SME’s</a:t>
            </a:r>
          </a:p>
          <a:p>
            <a:pPr algn="just" eaLnBrk="0" hangingPunct="0"/>
            <a:r>
              <a:rPr lang="en-US" b="1">
                <a:solidFill>
                  <a:srgbClr val="0070C0"/>
                </a:solidFill>
              </a:rPr>
              <a:t>(since 2009, 3 calls for proposals, 15 projects financed, on-going process of selection of proposals)</a:t>
            </a:r>
            <a:endParaRPr lang="en-GB" b="1">
              <a:solidFill>
                <a:srgbClr val="0070C0"/>
              </a:solidFill>
            </a:endParaRPr>
          </a:p>
          <a:p>
            <a:pPr algn="just" eaLnBrk="0" hangingPunct="0"/>
            <a:endParaRPr lang="en-US"/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3224213" y="4724400"/>
            <a:ext cx="541972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/>
              <a:t>Finland, the Funding Agency for Technology and Innovation  </a:t>
            </a:r>
          </a:p>
          <a:p>
            <a:pPr algn="just" eaLnBrk="0" hangingPunct="0"/>
            <a:r>
              <a:rPr lang="en-US" b="1">
                <a:solidFill>
                  <a:srgbClr val="0070C0"/>
                </a:solidFill>
              </a:rPr>
              <a:t>(since 2011, 16 projects being financed, currently open call)</a:t>
            </a:r>
            <a:endParaRPr lang="en-GB" b="1">
              <a:solidFill>
                <a:srgbClr val="0070C0"/>
              </a:solidFill>
            </a:endParaRPr>
          </a:p>
        </p:txBody>
      </p:sp>
      <p:pic>
        <p:nvPicPr>
          <p:cNvPr id="29703" name="Рисунок 9" descr="BPI Franc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213100"/>
            <a:ext cx="2952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10" descr="tek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868863"/>
            <a:ext cx="2160587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165850"/>
            <a:ext cx="1628775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0722" name="Picture 2" descr="ERANet RUS_f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692150"/>
            <a:ext cx="2881313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AutoShape 2"/>
          <p:cNvSpPr>
            <a:spLocks noGrp="1" noChangeArrowheads="1"/>
          </p:cNvSpPr>
          <p:nvPr>
            <p:ph type="title"/>
          </p:nvPr>
        </p:nvSpPr>
        <p:spPr>
          <a:xfrm>
            <a:off x="1403350" y="0"/>
            <a:ext cx="7488238" cy="693738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Multilateral cooperation:</a:t>
            </a:r>
            <a:endParaRPr lang="ru-RU" sz="2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743325" y="4221163"/>
            <a:ext cx="5400675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1600"/>
              <a:t>ERANET on Industrial Biotechnology. Annual calls. 2 projects being financed</a:t>
            </a:r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059113" y="3357563"/>
            <a:ext cx="5329237" cy="584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1600"/>
              <a:t>ERANET designed for small enterprises, two calls per year, 5 projects to be financed </a:t>
            </a:r>
            <a:endParaRPr lang="en-US"/>
          </a:p>
        </p:txBody>
      </p:sp>
      <p:sp>
        <p:nvSpPr>
          <p:cNvPr id="30726" name="Rectangle 5"/>
          <p:cNvSpPr>
            <a:spLocks noChangeArrowheads="1"/>
          </p:cNvSpPr>
          <p:nvPr/>
        </p:nvSpPr>
        <p:spPr bwMode="auto">
          <a:xfrm>
            <a:off x="2843213" y="981075"/>
            <a:ext cx="5400675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1600"/>
              <a:t>Pilot initiative (Russia, Germany, Israel, Greece, Turkey, Switzerland), FASIE acts as a funding agency</a:t>
            </a:r>
          </a:p>
          <a:p>
            <a:pPr algn="just" eaLnBrk="0" hangingPunct="0"/>
            <a:r>
              <a:rPr lang="en-US" sz="1600" b="1">
                <a:solidFill>
                  <a:srgbClr val="0070C0"/>
                </a:solidFill>
              </a:rPr>
              <a:t>70 applications received, 11 projects financed</a:t>
            </a:r>
            <a:endParaRPr lang="en-US" sz="1600"/>
          </a:p>
        </p:txBody>
      </p:sp>
      <p:pic>
        <p:nvPicPr>
          <p:cNvPr id="30727" name="Рисунок 10" descr="eraib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4303713"/>
            <a:ext cx="352901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Rectangle 5"/>
          <p:cNvSpPr>
            <a:spLocks noChangeArrowheads="1"/>
          </p:cNvSpPr>
          <p:nvPr/>
        </p:nvSpPr>
        <p:spPr bwMode="auto">
          <a:xfrm>
            <a:off x="2987675" y="2060575"/>
            <a:ext cx="4608513" cy="83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GB" sz="1600"/>
              <a:t>ERANET for fostering cooperation between SME’s in various areas ob biotech. Annual calls. 4 projects being financed.</a:t>
            </a:r>
            <a:endParaRPr lang="en-US">
              <a:solidFill>
                <a:srgbClr val="0070C0"/>
              </a:solidFill>
            </a:endParaRPr>
          </a:p>
        </p:txBody>
      </p:sp>
      <p:pic>
        <p:nvPicPr>
          <p:cNvPr id="30729" name="Рисунок 11" descr="EraSM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9088" y="3260725"/>
            <a:ext cx="24526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0" name="Рисунок 12" descr="EuroTransBi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557338"/>
            <a:ext cx="16065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Рисунок 13" descr="m-era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445125"/>
            <a:ext cx="314325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2" name="Rectangle 5"/>
          <p:cNvSpPr>
            <a:spLocks noChangeArrowheads="1"/>
          </p:cNvSpPr>
          <p:nvPr/>
        </p:nvSpPr>
        <p:spPr bwMode="auto">
          <a:xfrm>
            <a:off x="3635375" y="5353050"/>
            <a:ext cx="4608513" cy="8302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GB" sz="1600"/>
              <a:t>One of the largest ERANETs (25 countries), designed to finance projects in the “New Materials” theme.</a:t>
            </a:r>
            <a:endParaRPr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889"/>
          <p:cNvSpPr>
            <a:spLocks noChangeArrowheads="1"/>
          </p:cNvSpPr>
          <p:nvPr/>
        </p:nvSpPr>
        <p:spPr bwMode="auto">
          <a:xfrm>
            <a:off x="-768350" y="6721475"/>
            <a:ext cx="1841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SzPct val="100000"/>
            </a:pPr>
            <a:r>
              <a:rPr lang="de-DE" sz="900">
                <a:solidFill>
                  <a:srgbClr val="000000"/>
                </a:solidFill>
                <a:sym typeface="Arial" charset="0"/>
              </a:rPr>
              <a:t/>
            </a:r>
            <a:br>
              <a:rPr lang="de-DE" sz="900">
                <a:solidFill>
                  <a:srgbClr val="000000"/>
                </a:solidFill>
                <a:sym typeface="Arial" charset="0"/>
              </a:rPr>
            </a:br>
            <a:endParaRPr lang="de-DE" sz="9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1746" name="Rectangle 2507"/>
          <p:cNvSpPr>
            <a:spLocks noChangeArrowheads="1"/>
          </p:cNvSpPr>
          <p:nvPr/>
        </p:nvSpPr>
        <p:spPr bwMode="auto">
          <a:xfrm>
            <a:off x="-768350" y="6721475"/>
            <a:ext cx="1841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SzPct val="100000"/>
            </a:pPr>
            <a:r>
              <a:rPr lang="de-DE" sz="900">
                <a:solidFill>
                  <a:srgbClr val="000000"/>
                </a:solidFill>
                <a:sym typeface="Arial" charset="0"/>
              </a:rPr>
              <a:t/>
            </a:r>
            <a:br>
              <a:rPr lang="de-DE" sz="900">
                <a:solidFill>
                  <a:srgbClr val="000000"/>
                </a:solidFill>
                <a:sym typeface="Arial" charset="0"/>
              </a:rPr>
            </a:br>
            <a:endParaRPr lang="de-DE" sz="9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1747" name="Text Box 2519"/>
          <p:cNvSpPr txBox="1">
            <a:spLocks noChangeArrowheads="1"/>
          </p:cNvSpPr>
          <p:nvPr/>
        </p:nvSpPr>
        <p:spPr bwMode="auto">
          <a:xfrm>
            <a:off x="2679700" y="28527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8" name="Text Box 2520"/>
          <p:cNvSpPr txBox="1">
            <a:spLocks noChangeArrowheads="1"/>
          </p:cNvSpPr>
          <p:nvPr/>
        </p:nvSpPr>
        <p:spPr bwMode="auto">
          <a:xfrm>
            <a:off x="2679700" y="28527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9" name="Rectangle 2532"/>
          <p:cNvSpPr>
            <a:spLocks noGrp="1" noChangeArrowheads="1"/>
          </p:cNvSpPr>
          <p:nvPr>
            <p:ph type="title" idx="4294967295"/>
          </p:nvPr>
        </p:nvSpPr>
        <p:spPr>
          <a:xfrm>
            <a:off x="2843213" y="-171450"/>
            <a:ext cx="5689600" cy="1143000"/>
          </a:xfrm>
        </p:spPr>
        <p:txBody>
          <a:bodyPr/>
          <a:lstStyle/>
          <a:p>
            <a:pPr algn="l"/>
            <a:r>
              <a:rPr lang="en-US" sz="3000" b="1" smtClean="0"/>
              <a:t>Supporting instruments</a:t>
            </a:r>
            <a:endParaRPr lang="de-DE" sz="3000" b="1" smtClean="0"/>
          </a:p>
        </p:txBody>
      </p:sp>
      <p:pic>
        <p:nvPicPr>
          <p:cNvPr id="3175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188075"/>
            <a:ext cx="1628775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1751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2288" y="1031875"/>
            <a:ext cx="31464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531"/>
          <p:cNvSpPr txBox="1">
            <a:spLocks noChangeArrowheads="1"/>
          </p:cNvSpPr>
          <p:nvPr/>
        </p:nvSpPr>
        <p:spPr bwMode="auto">
          <a:xfrm>
            <a:off x="107950" y="2060575"/>
            <a:ext cx="8567738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lang="en-US" sz="2200" kern="0" dirty="0">
              <a:latin typeface="+mn-lt"/>
              <a:cs typeface="+mn-cs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200" y="2963863"/>
            <a:ext cx="8229600" cy="3921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endParaRPr lang="en-US" sz="2400" kern="0" dirty="0">
              <a:latin typeface="+mn-lt"/>
              <a:cs typeface="+mn-cs"/>
            </a:endParaRP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sz="2400" dirty="0">
                <a:cs typeface="+mn-cs"/>
              </a:rPr>
              <a:t>G</a:t>
            </a:r>
            <a:r>
              <a:rPr lang="de-DE" sz="2400" dirty="0">
                <a:cs typeface="+mn-cs"/>
              </a:rPr>
              <a:t>ate2RuBin</a:t>
            </a:r>
            <a:r>
              <a:rPr lang="ru-RU" sz="2400" dirty="0">
                <a:cs typeface="+mn-cs"/>
              </a:rPr>
              <a:t> </a:t>
            </a:r>
            <a:r>
              <a:rPr lang="en-US" sz="2400" dirty="0">
                <a:cs typeface="+mn-cs"/>
              </a:rPr>
              <a:t>= Russian gateway to EEN;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sz="2400" dirty="0">
                <a:cs typeface="+mn-cs"/>
              </a:rPr>
              <a:t>An efficient mechanism to establish technological partnerships and to apply for funding;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o"/>
              <a:defRPr/>
            </a:pPr>
            <a:r>
              <a:rPr lang="en-US" sz="2400" dirty="0">
                <a:cs typeface="+mn-cs"/>
              </a:rPr>
              <a:t>Over 30 applications received by FASIE – partners found through EEN </a:t>
            </a:r>
          </a:p>
          <a:p>
            <a:pPr marL="469900" indent="-469900" eaLnBrk="0" hangingPunct="0">
              <a:spcBef>
                <a:spcPct val="20000"/>
              </a:spcBef>
              <a:buClr>
                <a:schemeClr val="accent2"/>
              </a:buClr>
              <a:defRPr/>
            </a:pPr>
            <a:endParaRPr lang="en-US" sz="2400" dirty="0">
              <a:cs typeface="+mn-cs"/>
            </a:endParaRPr>
          </a:p>
        </p:txBody>
      </p:sp>
      <p:pic>
        <p:nvPicPr>
          <p:cNvPr id="31754" name="Рисунок 10" descr="een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4325" y="895350"/>
            <a:ext cx="26971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32"/>
          <p:cNvSpPr txBox="1">
            <a:spLocks noChangeArrowheads="1"/>
          </p:cNvSpPr>
          <p:nvPr/>
        </p:nvSpPr>
        <p:spPr bwMode="black">
          <a:xfrm>
            <a:off x="3708400" y="-171450"/>
            <a:ext cx="56880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de-DE" sz="3000" b="1" kern="0" dirty="0" err="1">
                <a:latin typeface="+mj-lt"/>
                <a:ea typeface="+mj-ea"/>
                <a:cs typeface="+mj-cs"/>
              </a:rPr>
              <a:t>How</a:t>
            </a:r>
            <a:r>
              <a:rPr lang="de-DE" sz="3000" b="1" kern="0" dirty="0">
                <a:latin typeface="+mj-lt"/>
                <a:ea typeface="+mj-ea"/>
                <a:cs typeface="+mj-cs"/>
              </a:rPr>
              <a:t> </a:t>
            </a:r>
            <a:r>
              <a:rPr lang="de-DE" sz="3000" b="1" kern="0" dirty="0" err="1">
                <a:latin typeface="+mj-lt"/>
                <a:ea typeface="+mj-ea"/>
                <a:cs typeface="+mj-cs"/>
              </a:rPr>
              <a:t>it</a:t>
            </a:r>
            <a:r>
              <a:rPr lang="de-DE" sz="3000" b="1" kern="0" dirty="0">
                <a:latin typeface="+mj-lt"/>
                <a:ea typeface="+mj-ea"/>
                <a:cs typeface="+mj-cs"/>
              </a:rPr>
              <a:t> </a:t>
            </a:r>
            <a:r>
              <a:rPr lang="de-DE" sz="3000" b="1" kern="0" dirty="0" err="1">
                <a:latin typeface="+mj-lt"/>
                <a:ea typeface="+mj-ea"/>
                <a:cs typeface="+mj-cs"/>
              </a:rPr>
              <a:t>works</a:t>
            </a:r>
            <a:endParaRPr lang="de-DE" sz="3000" b="1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33794" name="Рисунок 2" descr="gate2ru_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08050"/>
            <a:ext cx="91440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889"/>
          <p:cNvSpPr>
            <a:spLocks noChangeArrowheads="1"/>
          </p:cNvSpPr>
          <p:nvPr/>
        </p:nvSpPr>
        <p:spPr bwMode="auto">
          <a:xfrm>
            <a:off x="-768350" y="6721475"/>
            <a:ext cx="1841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SzPct val="100000"/>
            </a:pPr>
            <a:r>
              <a:rPr lang="de-DE" sz="900">
                <a:solidFill>
                  <a:srgbClr val="000000"/>
                </a:solidFill>
                <a:sym typeface="Arial" charset="0"/>
              </a:rPr>
              <a:t/>
            </a:r>
            <a:br>
              <a:rPr lang="de-DE" sz="900">
                <a:solidFill>
                  <a:srgbClr val="000000"/>
                </a:solidFill>
                <a:sym typeface="Arial" charset="0"/>
              </a:rPr>
            </a:br>
            <a:endParaRPr lang="de-DE" sz="9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818" name="Rectangle 2507"/>
          <p:cNvSpPr>
            <a:spLocks noChangeArrowheads="1"/>
          </p:cNvSpPr>
          <p:nvPr/>
        </p:nvSpPr>
        <p:spPr bwMode="auto">
          <a:xfrm>
            <a:off x="-768350" y="6721475"/>
            <a:ext cx="1841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SzPct val="100000"/>
            </a:pPr>
            <a:r>
              <a:rPr lang="de-DE" sz="900">
                <a:solidFill>
                  <a:srgbClr val="000000"/>
                </a:solidFill>
                <a:sym typeface="Arial" charset="0"/>
              </a:rPr>
              <a:t/>
            </a:r>
            <a:br>
              <a:rPr lang="de-DE" sz="900">
                <a:solidFill>
                  <a:srgbClr val="000000"/>
                </a:solidFill>
                <a:sym typeface="Arial" charset="0"/>
              </a:rPr>
            </a:br>
            <a:endParaRPr lang="de-DE" sz="90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34819" name="Text Box 2519"/>
          <p:cNvSpPr txBox="1">
            <a:spLocks noChangeArrowheads="1"/>
          </p:cNvSpPr>
          <p:nvPr/>
        </p:nvSpPr>
        <p:spPr bwMode="auto">
          <a:xfrm>
            <a:off x="2679700" y="28527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0" name="Text Box 2520"/>
          <p:cNvSpPr txBox="1">
            <a:spLocks noChangeArrowheads="1"/>
          </p:cNvSpPr>
          <p:nvPr/>
        </p:nvSpPr>
        <p:spPr bwMode="auto">
          <a:xfrm>
            <a:off x="2679700" y="2852738"/>
            <a:ext cx="18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4821" name="Rectangle 253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-26988"/>
            <a:ext cx="8435975" cy="1143001"/>
          </a:xfrm>
        </p:spPr>
        <p:txBody>
          <a:bodyPr/>
          <a:lstStyle/>
          <a:p>
            <a:r>
              <a:rPr lang="en-US" sz="3000" b="1" smtClean="0"/>
              <a:t>And Education, of course!</a:t>
            </a:r>
            <a:endParaRPr lang="de-DE" sz="3000" b="1" smtClean="0"/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6188075"/>
            <a:ext cx="1628775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4823" name="Рисунок 8" descr="CRDF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1052513"/>
            <a:ext cx="2087562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531"/>
          <p:cNvSpPr txBox="1">
            <a:spLocks noChangeArrowheads="1"/>
          </p:cNvSpPr>
          <p:nvPr/>
        </p:nvSpPr>
        <p:spPr bwMode="auto">
          <a:xfrm>
            <a:off x="71438" y="1700213"/>
            <a:ext cx="9037637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000" kern="0" dirty="0">
                <a:latin typeface="+mn-lt"/>
                <a:cs typeface="+mn-cs"/>
              </a:rPr>
              <a:t> </a:t>
            </a:r>
            <a:r>
              <a:rPr lang="en-US" sz="2400" kern="0" dirty="0">
                <a:latin typeface="+mn-lt"/>
                <a:cs typeface="+mn-cs"/>
              </a:rPr>
              <a:t>Cooperation with CRDF </a:t>
            </a:r>
            <a:r>
              <a:rPr lang="ru-RU" sz="2400" kern="0" dirty="0">
                <a:latin typeface="+mn-lt"/>
                <a:cs typeface="+mn-cs"/>
              </a:rPr>
              <a:t>(</a:t>
            </a:r>
            <a:r>
              <a:rPr lang="en-US" sz="2400" kern="0" dirty="0">
                <a:latin typeface="+mn-lt"/>
                <a:cs typeface="+mn-cs"/>
              </a:rPr>
              <a:t>USA)</a:t>
            </a:r>
            <a:r>
              <a:rPr lang="ru-RU" sz="2400" kern="0" dirty="0">
                <a:latin typeface="+mn-lt"/>
                <a:cs typeface="+mn-cs"/>
              </a:rPr>
              <a:t>- </a:t>
            </a:r>
            <a:r>
              <a:rPr lang="en-US" sz="2400" kern="0" dirty="0">
                <a:latin typeface="+mn-lt"/>
                <a:cs typeface="+mn-cs"/>
              </a:rPr>
              <a:t>from 2007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ru-RU" sz="2400" kern="0" dirty="0">
                <a:latin typeface="+mn-lt"/>
                <a:cs typeface="+mn-cs"/>
              </a:rPr>
              <a:t> </a:t>
            </a:r>
            <a:r>
              <a:rPr lang="en-US" sz="2400" kern="0" dirty="0">
                <a:latin typeface="+mn-lt"/>
                <a:cs typeface="+mn-cs"/>
              </a:rPr>
              <a:t>From 2012: New Format</a:t>
            </a:r>
            <a:r>
              <a:rPr lang="ru-RU" sz="2400" kern="0" dirty="0">
                <a:latin typeface="+mn-lt"/>
                <a:cs typeface="+mn-cs"/>
              </a:rPr>
              <a:t>! </a:t>
            </a:r>
            <a:r>
              <a:rPr lang="en-US" sz="2400" kern="0" dirty="0">
                <a:latin typeface="+mn-lt"/>
                <a:cs typeface="+mn-cs"/>
              </a:rPr>
              <a:t>Participation of </a:t>
            </a:r>
            <a:r>
              <a:rPr lang="en-US" sz="2400" b="1" i="1" u="sng" kern="0" dirty="0">
                <a:latin typeface="+mn-lt"/>
                <a:cs typeface="+mn-cs"/>
              </a:rPr>
              <a:t>IC2- Texas University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kern="0" dirty="0">
                <a:latin typeface="+mn-lt"/>
                <a:cs typeface="+mn-cs"/>
              </a:rPr>
              <a:t>Webinars + Intensive trainings + Selection of winners (grants to pitch in the US)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defRPr/>
            </a:pPr>
            <a:endParaRPr lang="ru-RU" sz="2000" kern="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i="1" kern="0" dirty="0">
                <a:latin typeface="+mn-lt"/>
                <a:cs typeface="+mn-cs"/>
              </a:rPr>
              <a:t>2012: 150 </a:t>
            </a:r>
            <a:r>
              <a:rPr lang="en-US" sz="2400" i="1" kern="0" dirty="0">
                <a:latin typeface="+mn-lt"/>
                <a:cs typeface="+mn-cs"/>
              </a:rPr>
              <a:t>innovators from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i="1" kern="0" dirty="0">
                <a:latin typeface="+mn-lt"/>
                <a:cs typeface="+mn-cs"/>
              </a:rPr>
              <a:t>25 regions</a:t>
            </a:r>
            <a:endParaRPr lang="ru-RU" sz="2400" i="1" kern="0" dirty="0">
              <a:latin typeface="+mn-lt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400" i="1" kern="0" dirty="0">
                <a:latin typeface="+mn-lt"/>
                <a:cs typeface="+mn-cs"/>
              </a:rPr>
              <a:t>2013: 180 </a:t>
            </a:r>
            <a:r>
              <a:rPr lang="en-US" sz="2400" i="1" kern="0" dirty="0">
                <a:latin typeface="+mn-lt"/>
                <a:cs typeface="+mn-cs"/>
              </a:rPr>
              <a:t>innovators from </a:t>
            </a:r>
          </a:p>
          <a:p>
            <a:pPr eaLnBrk="0" hangingPunct="0"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400" i="1" kern="0" dirty="0">
                <a:latin typeface="+mn-lt"/>
                <a:cs typeface="+mn-cs"/>
              </a:rPr>
              <a:t>20 regions</a:t>
            </a:r>
            <a:endParaRPr lang="de-DE" sz="2400" i="1" kern="0" dirty="0">
              <a:latin typeface="+mn-lt"/>
              <a:cs typeface="+mn-cs"/>
            </a:endParaRPr>
          </a:p>
        </p:txBody>
      </p:sp>
      <p:pic>
        <p:nvPicPr>
          <p:cNvPr id="34825" name="Рисунок 10" descr="казанская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7050" y="3860800"/>
            <a:ext cx="4627563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5" descr="klaster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" y="-100013"/>
            <a:ext cx="7345363" cy="7027863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36868" name="Рисунок 6" descr="АИРР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25" y="908050"/>
            <a:ext cx="27654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Заголовок 1"/>
          <p:cNvSpPr>
            <a:spLocks noGrp="1"/>
          </p:cNvSpPr>
          <p:nvPr>
            <p:ph type="title"/>
          </p:nvPr>
        </p:nvSpPr>
        <p:spPr>
          <a:xfrm>
            <a:off x="6397625" y="2133600"/>
            <a:ext cx="2746375" cy="3167063"/>
          </a:xfrm>
        </p:spPr>
        <p:txBody>
          <a:bodyPr/>
          <a:lstStyle/>
          <a:p>
            <a:r>
              <a:rPr lang="en-US" smtClean="0"/>
              <a:t>Clusters and</a:t>
            </a:r>
            <a:br>
              <a:rPr lang="en-US" smtClean="0"/>
            </a:br>
            <a:r>
              <a:rPr lang="en-US" smtClean="0"/>
              <a:t>innovative regions,</a:t>
            </a:r>
            <a:br>
              <a:rPr lang="en-US" smtClean="0"/>
            </a:br>
            <a:r>
              <a:rPr lang="en-US" smtClean="0"/>
              <a:t>together with</a:t>
            </a:r>
            <a:br>
              <a:rPr lang="en-US" smtClean="0"/>
            </a:br>
            <a:r>
              <a:rPr lang="en-US" smtClean="0"/>
              <a:t>#</a:t>
            </a:r>
            <a:r>
              <a:rPr lang="en-US" b="1" smtClean="0"/>
              <a:t>AIRR</a:t>
            </a:r>
            <a:endParaRPr lang="ru-RU" b="1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2" name="WordArt 4"/>
          <p:cNvSpPr>
            <a:spLocks noChangeArrowheads="1" noChangeShapeType="1" noTextEdit="1"/>
          </p:cNvSpPr>
          <p:nvPr/>
        </p:nvSpPr>
        <p:spPr bwMode="gray">
          <a:xfrm>
            <a:off x="1619250" y="2781300"/>
            <a:ext cx="5759450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hlink"/>
                    </a:gs>
                  </a:gsLst>
                  <a:lin ang="0" scaled="1"/>
                </a:gradFill>
                <a:effectLst>
                  <a:outerShdw dist="63500" dir="2212194" algn="ctr" rotWithShape="0">
                    <a:schemeClr val="tx2">
                      <a:alpha val="50000"/>
                    </a:schemeClr>
                  </a:outerShdw>
                </a:effectLst>
                <a:latin typeface="Arial"/>
                <a:cs typeface="Arial"/>
              </a:rPr>
              <a:t>Thank You !</a:t>
            </a:r>
            <a:endParaRPr lang="ru-RU" sz="3600" b="1" kern="1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1"/>
                  </a:gs>
                  <a:gs pos="100000">
                    <a:schemeClr val="hlink"/>
                  </a:gs>
                </a:gsLst>
                <a:lin ang="0" scaled="1"/>
              </a:gradFill>
              <a:effectLst>
                <a:outerShdw dist="63500" dir="2212194" algn="ctr" rotWithShape="0">
                  <a:schemeClr val="tx2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789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6021388"/>
            <a:ext cx="1628775" cy="55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2339975" y="115888"/>
            <a:ext cx="6921500" cy="563562"/>
          </a:xfrm>
        </p:spPr>
        <p:txBody>
          <a:bodyPr/>
          <a:lstStyle/>
          <a:p>
            <a:pPr algn="l" eaLnBrk="1" hangingPunct="1"/>
            <a:r>
              <a:rPr lang="en-GB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Definition of a “small innovative enterprise (SIE)” in Russia</a:t>
            </a:r>
            <a:endParaRPr lang="ru-RU" sz="2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7410" name="Прямоугольник 5"/>
          <p:cNvSpPr>
            <a:spLocks noChangeArrowheads="1"/>
          </p:cNvSpPr>
          <p:nvPr/>
        </p:nvSpPr>
        <p:spPr bwMode="auto">
          <a:xfrm>
            <a:off x="395288" y="1628775"/>
            <a:ext cx="8424862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39775" lvl="1" indent="-282575">
              <a:lnSpc>
                <a:spcPct val="93000"/>
              </a:lnSpc>
              <a:spcBef>
                <a:spcPts val="800"/>
              </a:spcBef>
              <a:buFont typeface="Arial" charset="0"/>
              <a:buChar char="–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</a:pPr>
            <a:r>
              <a:rPr lang="en-GB" sz="2800">
                <a:solidFill>
                  <a:srgbClr val="002060"/>
                </a:solidFill>
              </a:rPr>
              <a:t> Company with a commercial legal status</a:t>
            </a:r>
          </a:p>
          <a:p>
            <a:pPr marL="739775" lvl="1" indent="-282575">
              <a:lnSpc>
                <a:spcPct val="93000"/>
              </a:lnSpc>
              <a:spcBef>
                <a:spcPts val="800"/>
              </a:spcBef>
              <a:buFont typeface="Arial" charset="0"/>
              <a:buChar char="–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</a:pPr>
            <a:r>
              <a:rPr lang="en-GB" sz="2800">
                <a:solidFill>
                  <a:srgbClr val="002060"/>
                </a:solidFill>
              </a:rPr>
              <a:t> Company carrying out R&amp;D with the further  and producing</a:t>
            </a:r>
            <a:r>
              <a:rPr lang="en-US" sz="2800">
                <a:solidFill>
                  <a:srgbClr val="002060"/>
                </a:solidFill>
              </a:rPr>
              <a:t> </a:t>
            </a:r>
            <a:r>
              <a:rPr lang="en-GB" sz="2800">
                <a:solidFill>
                  <a:srgbClr val="002060"/>
                </a:solidFill>
              </a:rPr>
              <a:t>product based on Intellectual Property Rights belonging to a company</a:t>
            </a:r>
          </a:p>
          <a:p>
            <a:pPr marL="739775" lvl="1" indent="-282575">
              <a:lnSpc>
                <a:spcPct val="93000"/>
              </a:lnSpc>
              <a:spcBef>
                <a:spcPts val="800"/>
              </a:spcBef>
              <a:buFont typeface="Arial" charset="0"/>
              <a:buChar char="–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</a:pPr>
            <a:r>
              <a:rPr lang="en-GB" sz="2800">
                <a:solidFill>
                  <a:srgbClr val="002060"/>
                </a:solidFill>
              </a:rPr>
              <a:t> Company with a number of employees not exceeding 100 people </a:t>
            </a:r>
          </a:p>
          <a:p>
            <a:pPr marL="739775" lvl="1" indent="-282575">
              <a:lnSpc>
                <a:spcPct val="93000"/>
              </a:lnSpc>
              <a:spcBef>
                <a:spcPts val="800"/>
              </a:spcBef>
              <a:buFont typeface="Arial" charset="0"/>
              <a:buChar char="–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</a:pPr>
            <a:r>
              <a:rPr lang="en-GB" sz="2800">
                <a:solidFill>
                  <a:srgbClr val="002060"/>
                </a:solidFill>
              </a:rPr>
              <a:t>Turnover less than 14 mln USD</a:t>
            </a:r>
          </a:p>
          <a:p>
            <a:pPr marL="739775" lvl="1" indent="-282575">
              <a:lnSpc>
                <a:spcPct val="93000"/>
              </a:lnSpc>
              <a:spcBef>
                <a:spcPts val="800"/>
              </a:spcBef>
              <a:buFont typeface="Arial" charset="0"/>
              <a:buChar char="–"/>
              <a:tabLst>
                <a:tab pos="739775" algn="l"/>
                <a:tab pos="1187450" algn="l"/>
                <a:tab pos="1636713" algn="l"/>
                <a:tab pos="2085975" algn="l"/>
                <a:tab pos="2535238" algn="l"/>
                <a:tab pos="2984500" algn="l"/>
                <a:tab pos="3433763" algn="l"/>
                <a:tab pos="3883025" algn="l"/>
                <a:tab pos="4332288" algn="l"/>
                <a:tab pos="4781550" algn="l"/>
                <a:tab pos="5230813" algn="l"/>
                <a:tab pos="5680075" algn="l"/>
                <a:tab pos="6129338" algn="l"/>
                <a:tab pos="6578600" algn="l"/>
                <a:tab pos="7027863" algn="l"/>
                <a:tab pos="7477125" algn="l"/>
                <a:tab pos="7926388" algn="l"/>
                <a:tab pos="8375650" algn="l"/>
                <a:tab pos="8824913" algn="l"/>
                <a:tab pos="9274175" algn="l"/>
                <a:tab pos="9723438" algn="l"/>
              </a:tabLst>
            </a:pPr>
            <a:r>
              <a:rPr lang="en-GB" sz="2800">
                <a:solidFill>
                  <a:srgbClr val="002060"/>
                </a:solidFill>
              </a:rPr>
              <a:t>Share capital: less than 25% belonging to foreign companies and individuals, state and large businesses (exception- spin offs)</a:t>
            </a:r>
          </a:p>
        </p:txBody>
      </p:sp>
      <p:pic>
        <p:nvPicPr>
          <p:cNvPr id="17411" name="Picture 3" descr="fasi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165850"/>
            <a:ext cx="1651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FASIE’s MISSION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371475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smtClean="0">
                <a:solidFill>
                  <a:srgbClr val="0070C0"/>
                </a:solidFill>
              </a:rPr>
              <a:t> </a:t>
            </a:r>
            <a:r>
              <a:rPr lang="en-GB" smtClean="0">
                <a:solidFill>
                  <a:srgbClr val="0070C0"/>
                </a:solidFill>
              </a:rPr>
              <a:t>  </a:t>
            </a:r>
            <a:r>
              <a:rPr lang="en-GB" smtClean="0">
                <a:solidFill>
                  <a:srgbClr val="002060"/>
                </a:solidFill>
              </a:rPr>
              <a:t>To develop and carry out activities of the State assistance to commercialization of new knowledge into products and services by small companies:</a:t>
            </a:r>
            <a:endParaRPr lang="ru-RU" smtClean="0">
              <a:solidFill>
                <a:srgbClr val="002060"/>
              </a:solidFill>
            </a:endParaRPr>
          </a:p>
          <a:p>
            <a:pPr algn="ctr" eaLnBrk="1" hangingPunct="1">
              <a:buFontTx/>
              <a:buNone/>
            </a:pPr>
            <a:r>
              <a:rPr lang="en-GB" b="1" smtClean="0">
                <a:solidFill>
                  <a:srgbClr val="002060"/>
                </a:solidFill>
              </a:rPr>
              <a:t>early stage financing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092825"/>
            <a:ext cx="1628775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FASIE, main facts</a:t>
            </a:r>
          </a:p>
        </p:txBody>
      </p:sp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0702" name="AutoShape 46"/>
          <p:cNvSpPr>
            <a:spLocks noChangeArrowheads="1"/>
          </p:cNvSpPr>
          <p:nvPr/>
        </p:nvSpPr>
        <p:spPr bwMode="ltGray">
          <a:xfrm rot="5400000">
            <a:off x="-2422526" y="14747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ru-RU">
              <a:cs typeface="+mn-cs"/>
            </a:endParaRPr>
          </a:p>
        </p:txBody>
      </p:sp>
      <p:sp>
        <p:nvSpPr>
          <p:cNvPr id="19460" name="AutoShape 47"/>
          <p:cNvSpPr>
            <a:spLocks noChangeArrowheads="1"/>
          </p:cNvSpPr>
          <p:nvPr/>
        </p:nvSpPr>
        <p:spPr bwMode="ltGray">
          <a:xfrm rot="5400000" flipH="1">
            <a:off x="-2016918" y="1910556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rgbClr val="1B9AD9">
                  <a:alpha val="35999"/>
                </a:srgbClr>
              </a:gs>
              <a:gs pos="100000">
                <a:srgbClr val="B2DDF2"/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704" name="AutoShape 48"/>
          <p:cNvSpPr>
            <a:spLocks noChangeArrowheads="1"/>
          </p:cNvSpPr>
          <p:nvPr/>
        </p:nvSpPr>
        <p:spPr bwMode="gray">
          <a:xfrm>
            <a:off x="1822450" y="5099050"/>
            <a:ext cx="620553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Expertise</a:t>
            </a:r>
            <a:endParaRPr lang="ru-RU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algn="r">
              <a:defRPr/>
            </a:pPr>
            <a:r>
              <a:rPr lang="ru-RU" b="1" dirty="0">
                <a:cs typeface="+mn-cs"/>
              </a:rPr>
              <a:t>- </a:t>
            </a:r>
            <a:r>
              <a:rPr lang="en-US" b="1" dirty="0">
                <a:cs typeface="+mn-cs"/>
              </a:rPr>
              <a:t>Independent experts </a:t>
            </a:r>
            <a:endParaRPr lang="ru-RU" i="1" dirty="0">
              <a:cs typeface="+mn-cs"/>
            </a:endParaRPr>
          </a:p>
        </p:txBody>
      </p:sp>
      <p:sp>
        <p:nvSpPr>
          <p:cNvPr id="70705" name="AutoShape 49"/>
          <p:cNvSpPr>
            <a:spLocks noChangeArrowheads="1"/>
          </p:cNvSpPr>
          <p:nvPr/>
        </p:nvSpPr>
        <p:spPr bwMode="gray">
          <a:xfrm>
            <a:off x="2317750" y="4271963"/>
            <a:ext cx="5710238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Policy and control by</a:t>
            </a:r>
            <a:endParaRPr lang="ru-RU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algn="r">
              <a:defRPr/>
            </a:pPr>
            <a:r>
              <a:rPr lang="ru-RU" b="1" dirty="0">
                <a:cs typeface="+mn-cs"/>
              </a:rPr>
              <a:t>-</a:t>
            </a:r>
            <a:r>
              <a:rPr lang="en-US" b="1" dirty="0">
                <a:cs typeface="+mn-cs"/>
              </a:rPr>
              <a:t> The </a:t>
            </a:r>
            <a:r>
              <a:rPr lang="ru-RU" b="1" dirty="0" err="1">
                <a:cs typeface="+mn-cs"/>
              </a:rPr>
              <a:t>Supervisory</a:t>
            </a:r>
            <a:r>
              <a:rPr lang="ru-RU" b="1" dirty="0">
                <a:cs typeface="+mn-cs"/>
              </a:rPr>
              <a:t> </a:t>
            </a:r>
            <a:r>
              <a:rPr lang="ru-RU" b="1" dirty="0" err="1">
                <a:cs typeface="+mn-cs"/>
              </a:rPr>
              <a:t>Board</a:t>
            </a:r>
            <a:r>
              <a:rPr lang="ru-RU" b="1" dirty="0">
                <a:cs typeface="+mn-cs"/>
              </a:rPr>
              <a:t> </a:t>
            </a:r>
            <a:endParaRPr lang="ru-RU" i="1" dirty="0">
              <a:cs typeface="+mn-cs"/>
            </a:endParaRPr>
          </a:p>
        </p:txBody>
      </p:sp>
      <p:sp>
        <p:nvSpPr>
          <p:cNvPr id="70706" name="AutoShape 50"/>
          <p:cNvSpPr>
            <a:spLocks noChangeArrowheads="1"/>
          </p:cNvSpPr>
          <p:nvPr/>
        </p:nvSpPr>
        <p:spPr bwMode="gray">
          <a:xfrm>
            <a:off x="2438400" y="3459163"/>
            <a:ext cx="551815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Form of assistance</a:t>
            </a:r>
            <a:endParaRPr lang="ru-RU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algn="r">
              <a:defRPr/>
            </a:pPr>
            <a:r>
              <a:rPr lang="en-GB" b="1" dirty="0">
                <a:cs typeface="+mn-cs"/>
              </a:rPr>
              <a:t>-</a:t>
            </a:r>
            <a:r>
              <a:rPr lang="en-US" b="1" dirty="0">
                <a:cs typeface="+mn-cs"/>
              </a:rPr>
              <a:t> The state contract for R&amp;D</a:t>
            </a:r>
            <a:endParaRPr lang="ru-RU" i="1" dirty="0">
              <a:cs typeface="+mn-cs"/>
            </a:endParaRPr>
          </a:p>
        </p:txBody>
      </p:sp>
      <p:sp>
        <p:nvSpPr>
          <p:cNvPr id="70707" name="AutoShape 51"/>
          <p:cNvSpPr>
            <a:spLocks noChangeArrowheads="1"/>
          </p:cNvSpPr>
          <p:nvPr/>
        </p:nvSpPr>
        <p:spPr bwMode="gray">
          <a:xfrm>
            <a:off x="2286000" y="2133600"/>
            <a:ext cx="5599113" cy="9652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Financed through</a:t>
            </a:r>
            <a:endParaRPr lang="ru-RU" b="1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algn="r">
              <a:buFontTx/>
              <a:buChar char="-"/>
              <a:defRPr/>
            </a:pPr>
            <a:r>
              <a:rPr lang="en-GB" b="1" dirty="0">
                <a:cs typeface="+mn-cs"/>
              </a:rPr>
              <a:t>1,5% </a:t>
            </a:r>
            <a:r>
              <a:rPr lang="en-US" b="1" dirty="0">
                <a:cs typeface="+mn-cs"/>
              </a:rPr>
              <a:t>of federal budget for   R&amp;D </a:t>
            </a:r>
          </a:p>
          <a:p>
            <a:pPr algn="r">
              <a:buFontTx/>
              <a:buChar char="-"/>
              <a:defRPr/>
            </a:pPr>
            <a:r>
              <a:rPr lang="en-US" b="1" dirty="0">
                <a:cs typeface="+mn-cs"/>
              </a:rPr>
              <a:t>(</a:t>
            </a:r>
            <a:r>
              <a:rPr lang="en-US" b="1" dirty="0">
                <a:cs typeface="+mn-cs"/>
              </a:rPr>
              <a:t>5</a:t>
            </a:r>
            <a:r>
              <a:rPr lang="ru-RU" b="1" dirty="0">
                <a:cs typeface="+mn-cs"/>
              </a:rPr>
              <a:t>,0</a:t>
            </a:r>
            <a:r>
              <a:rPr lang="en-US" b="1" dirty="0">
                <a:cs typeface="+mn-cs"/>
              </a:rPr>
              <a:t>  </a:t>
            </a:r>
            <a:r>
              <a:rPr lang="en-US" b="1" dirty="0">
                <a:cs typeface="+mn-cs"/>
              </a:rPr>
              <a:t>billion Rubles for 20</a:t>
            </a:r>
            <a:r>
              <a:rPr lang="ru-RU" b="1" dirty="0">
                <a:cs typeface="+mn-cs"/>
              </a:rPr>
              <a:t>1</a:t>
            </a:r>
            <a:r>
              <a:rPr lang="en-US" b="1" dirty="0">
                <a:cs typeface="+mn-cs"/>
              </a:rPr>
              <a:t>2 or </a:t>
            </a:r>
            <a:r>
              <a:rPr lang="en-US" b="1" dirty="0">
                <a:cs typeface="+mn-cs"/>
              </a:rPr>
              <a:t>120 </a:t>
            </a:r>
            <a:r>
              <a:rPr lang="en-US" b="1" dirty="0" err="1">
                <a:cs typeface="+mn-cs"/>
              </a:rPr>
              <a:t>mln</a:t>
            </a:r>
            <a:r>
              <a:rPr lang="en-US" b="1" dirty="0">
                <a:cs typeface="+mn-cs"/>
              </a:rPr>
              <a:t> </a:t>
            </a:r>
            <a:r>
              <a:rPr lang="en-US" b="1" dirty="0">
                <a:cs typeface="+mn-cs"/>
              </a:rPr>
              <a:t>EUR)</a:t>
            </a:r>
            <a:endParaRPr lang="ru-RU" i="1" dirty="0">
              <a:cs typeface="+mn-cs"/>
            </a:endParaRPr>
          </a:p>
        </p:txBody>
      </p:sp>
      <p:sp>
        <p:nvSpPr>
          <p:cNvPr id="70708" name="AutoShape 52"/>
          <p:cNvSpPr>
            <a:spLocks noChangeArrowheads="1"/>
          </p:cNvSpPr>
          <p:nvPr/>
        </p:nvSpPr>
        <p:spPr bwMode="gray">
          <a:xfrm>
            <a:off x="1547813" y="1268413"/>
            <a:ext cx="6264275" cy="62865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cs typeface="+mn-cs"/>
              </a:rPr>
              <a:t>Set up by</a:t>
            </a:r>
            <a:endParaRPr lang="ru-RU" b="1" i="1" dirty="0">
              <a:solidFill>
                <a:schemeClr val="accent4">
                  <a:lumMod val="75000"/>
                </a:schemeClr>
              </a:solidFill>
              <a:cs typeface="+mn-cs"/>
            </a:endParaRPr>
          </a:p>
          <a:p>
            <a:pPr algn="r">
              <a:defRPr/>
            </a:pPr>
            <a:r>
              <a:rPr lang="ru-RU" b="1" dirty="0">
                <a:cs typeface="+mn-cs"/>
              </a:rPr>
              <a:t>-</a:t>
            </a:r>
            <a:r>
              <a:rPr lang="en-US" b="1" dirty="0">
                <a:cs typeface="+mn-cs"/>
              </a:rPr>
              <a:t> The government of Russia, 03.02.1994 </a:t>
            </a:r>
            <a:endParaRPr lang="ru-RU" b="1" i="1" dirty="0">
              <a:cs typeface="+mn-cs"/>
            </a:endParaRPr>
          </a:p>
        </p:txBody>
      </p:sp>
      <p:grpSp>
        <p:nvGrpSpPr>
          <p:cNvPr id="19466" name="Group 53"/>
          <p:cNvGrpSpPr>
            <a:grpSpLocks/>
          </p:cNvGrpSpPr>
          <p:nvPr/>
        </p:nvGrpSpPr>
        <p:grpSpPr bwMode="auto">
          <a:xfrm>
            <a:off x="1042988" y="1484313"/>
            <a:ext cx="381000" cy="381000"/>
            <a:chOff x="2078" y="1680"/>
            <a:chExt cx="1615" cy="1615"/>
          </a:xfrm>
        </p:grpSpPr>
        <p:sp>
          <p:nvSpPr>
            <p:cNvPr id="19496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19497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70712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99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70714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501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grpSp>
        <p:nvGrpSpPr>
          <p:cNvPr id="19467" name="Group 60"/>
          <p:cNvGrpSpPr>
            <a:grpSpLocks/>
          </p:cNvGrpSpPr>
          <p:nvPr/>
        </p:nvGrpSpPr>
        <p:grpSpPr bwMode="auto">
          <a:xfrm>
            <a:off x="1908175" y="2420938"/>
            <a:ext cx="381000" cy="381000"/>
            <a:chOff x="2078" y="1680"/>
            <a:chExt cx="1615" cy="1615"/>
          </a:xfrm>
        </p:grpSpPr>
        <p:sp>
          <p:nvSpPr>
            <p:cNvPr id="19490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19491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7071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93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7072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95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grpSp>
        <p:nvGrpSpPr>
          <p:cNvPr id="19468" name="Group 67"/>
          <p:cNvGrpSpPr>
            <a:grpSpLocks/>
          </p:cNvGrpSpPr>
          <p:nvPr/>
        </p:nvGrpSpPr>
        <p:grpSpPr bwMode="auto">
          <a:xfrm>
            <a:off x="2133600" y="3535363"/>
            <a:ext cx="381000" cy="381000"/>
            <a:chOff x="2078" y="1680"/>
            <a:chExt cx="1615" cy="1615"/>
          </a:xfrm>
        </p:grpSpPr>
        <p:sp>
          <p:nvSpPr>
            <p:cNvPr id="1948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1948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70726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8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70728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8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grpSp>
        <p:nvGrpSpPr>
          <p:cNvPr id="19469" name="Group 74"/>
          <p:cNvGrpSpPr>
            <a:grpSpLocks/>
          </p:cNvGrpSpPr>
          <p:nvPr/>
        </p:nvGrpSpPr>
        <p:grpSpPr bwMode="auto">
          <a:xfrm>
            <a:off x="1981200" y="4373563"/>
            <a:ext cx="381000" cy="381000"/>
            <a:chOff x="2078" y="1680"/>
            <a:chExt cx="1615" cy="1615"/>
          </a:xfrm>
        </p:grpSpPr>
        <p:sp>
          <p:nvSpPr>
            <p:cNvPr id="1947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1947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70733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8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70735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8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grpSp>
        <p:nvGrpSpPr>
          <p:cNvPr id="19470" name="Group 81"/>
          <p:cNvGrpSpPr>
            <a:grpSpLocks/>
          </p:cNvGrpSpPr>
          <p:nvPr/>
        </p:nvGrpSpPr>
        <p:grpSpPr bwMode="auto">
          <a:xfrm>
            <a:off x="1524000" y="5148263"/>
            <a:ext cx="355600" cy="381000"/>
            <a:chOff x="2078" y="1680"/>
            <a:chExt cx="1615" cy="1615"/>
          </a:xfrm>
        </p:grpSpPr>
        <p:sp>
          <p:nvSpPr>
            <p:cNvPr id="19472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19473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ru-RU"/>
            </a:p>
          </p:txBody>
        </p:sp>
        <p:sp>
          <p:nvSpPr>
            <p:cNvPr id="7074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75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r"/>
              <a:endParaRPr lang="ru-RU"/>
            </a:p>
          </p:txBody>
        </p:sp>
        <p:sp>
          <p:nvSpPr>
            <p:cNvPr id="7074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477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r"/>
              <a:endParaRPr lang="ru-RU"/>
            </a:p>
          </p:txBody>
        </p:sp>
      </p:grpSp>
      <p:pic>
        <p:nvPicPr>
          <p:cNvPr id="19471" name="Picture 3" descr="fasi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6165850"/>
            <a:ext cx="1651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3"/>
          <p:cNvSpPr>
            <a:spLocks noChangeArrowheads="1"/>
          </p:cNvSpPr>
          <p:nvPr/>
        </p:nvSpPr>
        <p:spPr bwMode="auto">
          <a:xfrm>
            <a:off x="1692275" y="115888"/>
            <a:ext cx="7272338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FF0000"/>
                </a:solidFill>
              </a:rPr>
              <a:t>Interaction with development institutes</a:t>
            </a:r>
          </a:p>
          <a:p>
            <a:pPr algn="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48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303963"/>
            <a:ext cx="1628775" cy="55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555875" y="1989138"/>
            <a:ext cx="3368675" cy="7889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</a:rPr>
              <a:t>Seed Investment Fund  </a:t>
            </a:r>
            <a:endParaRPr lang="ru-RU" sz="1400" b="1" dirty="0"/>
          </a:p>
        </p:txBody>
      </p:sp>
      <p:sp>
        <p:nvSpPr>
          <p:cNvPr id="7" name="Овал 6"/>
          <p:cNvSpPr/>
          <p:nvPr/>
        </p:nvSpPr>
        <p:spPr>
          <a:xfrm>
            <a:off x="2684463" y="3068638"/>
            <a:ext cx="3167062" cy="8175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Foundation for Development of the Center of Research and Commercializing of New Technologies in </a:t>
            </a:r>
            <a:r>
              <a:rPr lang="en-US" sz="105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Skolkovo</a:t>
            </a:r>
            <a:r>
              <a:rPr lang="en-US" sz="105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5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411413" y="5157788"/>
            <a:ext cx="3679825" cy="92868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</a:rPr>
              <a:t>The agreement on an information exchange and additional review of projects</a:t>
            </a:r>
            <a:endParaRPr lang="ru-RU" sz="1200" b="1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107950" y="1989138"/>
            <a:ext cx="2695575" cy="81597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FASIE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76200" y="2997200"/>
            <a:ext cx="2767013" cy="8763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FASIE</a:t>
            </a:r>
            <a:endParaRPr lang="ru-RU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107950" y="5126038"/>
            <a:ext cx="2840038" cy="96043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FASIE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2268538" y="4076700"/>
            <a:ext cx="3890962" cy="9366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b="1" dirty="0">
              <a:solidFill>
                <a:srgbClr val="002060"/>
              </a:solidFill>
              <a:latin typeface="+mj-lt"/>
            </a:endParaRPr>
          </a:p>
          <a:p>
            <a:pPr algn="ctr">
              <a:defRPr/>
            </a:pPr>
            <a:r>
              <a:rPr lang="en-US" sz="1200" b="1" dirty="0">
                <a:solidFill>
                  <a:srgbClr val="002060"/>
                </a:solidFill>
                <a:latin typeface="+mj-lt"/>
              </a:rPr>
              <a:t>Continuous financing of projects at all stages of an innovative cycle</a:t>
            </a:r>
            <a:endParaRPr lang="ru-RU" sz="1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76200" y="4084638"/>
            <a:ext cx="2767013" cy="81756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FASIE</a:t>
            </a:r>
            <a:endParaRPr lang="ru-RU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5529263" y="1916113"/>
            <a:ext cx="3363912" cy="1020762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Russian Venture Company (RVC)</a:t>
            </a:r>
            <a:endParaRPr lang="ru-RU" sz="1600" dirty="0">
              <a:latin typeface="+mj-lt"/>
            </a:endParaRPr>
          </a:p>
        </p:txBody>
      </p:sp>
      <p:sp>
        <p:nvSpPr>
          <p:cNvPr id="17" name="Стрелка влево 16"/>
          <p:cNvSpPr/>
          <p:nvPr/>
        </p:nvSpPr>
        <p:spPr>
          <a:xfrm>
            <a:off x="5629275" y="5197475"/>
            <a:ext cx="3335338" cy="817563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GC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RUSNANO</a:t>
            </a:r>
            <a:endParaRPr lang="ru-RU" dirty="0"/>
          </a:p>
        </p:txBody>
      </p:sp>
      <p:sp>
        <p:nvSpPr>
          <p:cNvPr id="18" name="Стрелка влево 17"/>
          <p:cNvSpPr/>
          <p:nvPr/>
        </p:nvSpPr>
        <p:spPr>
          <a:xfrm>
            <a:off x="5580063" y="2924175"/>
            <a:ext cx="3384550" cy="97313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algn="r">
              <a:defRPr/>
            </a:pPr>
            <a:r>
              <a:rPr lang="en-US" sz="1400" dirty="0">
                <a:solidFill>
                  <a:srgbClr val="002060"/>
                </a:solidFill>
                <a:latin typeface="+mj-lt"/>
              </a:rPr>
              <a:t>GC </a:t>
            </a:r>
            <a:r>
              <a:rPr lang="en-US" sz="1400" dirty="0" err="1">
                <a:solidFill>
                  <a:srgbClr val="002060"/>
                </a:solidFill>
                <a:latin typeface="+mj-lt"/>
              </a:rPr>
              <a:t>VEB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GC RUSNANO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RVC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RAS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,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 Its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  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5659438" y="3860800"/>
            <a:ext cx="3305175" cy="130968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pPr algn="r">
              <a:defRPr/>
            </a:pPr>
            <a:r>
              <a:rPr lang="ru-RU" sz="1400" dirty="0">
                <a:solidFill>
                  <a:srgbClr val="002060"/>
                </a:solidFill>
              </a:rPr>
              <a:t> </a:t>
            </a:r>
          </a:p>
          <a:p>
            <a:pPr algn="r">
              <a:defRPr/>
            </a:pPr>
            <a:r>
              <a:rPr lang="en-US" sz="1400" dirty="0">
                <a:solidFill>
                  <a:srgbClr val="002060"/>
                </a:solidFill>
              </a:rPr>
              <a:t>GC </a:t>
            </a:r>
            <a:r>
              <a:rPr lang="en-US" sz="1400" dirty="0" err="1">
                <a:solidFill>
                  <a:srgbClr val="002060"/>
                </a:solidFill>
              </a:rPr>
              <a:t>VEB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002060"/>
                </a:solidFill>
              </a:rPr>
              <a:t>GC </a:t>
            </a:r>
            <a:r>
              <a:rPr lang="en-US" sz="1400" dirty="0" err="1">
                <a:solidFill>
                  <a:srgbClr val="002060"/>
                </a:solidFill>
              </a:rPr>
              <a:t>RUSNANO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en-US" sz="1600" dirty="0">
                <a:solidFill>
                  <a:srgbClr val="002060"/>
                </a:solidFill>
              </a:rPr>
              <a:t>RVC</a:t>
            </a:r>
            <a:r>
              <a:rPr lang="ru-RU" sz="1400" dirty="0">
                <a:solidFill>
                  <a:srgbClr val="002060"/>
                </a:solidFill>
              </a:rPr>
              <a:t>, </a:t>
            </a:r>
            <a:r>
              <a:rPr lang="en-US" sz="1400" dirty="0">
                <a:solidFill>
                  <a:srgbClr val="002060"/>
                </a:solidFill>
              </a:rPr>
              <a:t>RAS</a:t>
            </a:r>
            <a:r>
              <a:rPr lang="ru-RU" sz="1400" dirty="0">
                <a:solidFill>
                  <a:srgbClr val="002060"/>
                </a:solidFill>
              </a:rPr>
              <a:t>,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+mj-lt"/>
              </a:rPr>
              <a:t>Opora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 Russia</a:t>
            </a:r>
            <a:r>
              <a:rPr lang="ru-RU" sz="1400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Fund results 1994-2012</a:t>
            </a:r>
          </a:p>
        </p:txBody>
      </p:sp>
      <p:graphicFrame>
        <p:nvGraphicFramePr>
          <p:cNvPr id="86080" name="Group 64"/>
          <p:cNvGraphicFramePr>
            <a:graphicFrameLocks noGrp="1"/>
          </p:cNvGraphicFramePr>
          <p:nvPr>
            <p:ph idx="1"/>
          </p:nvPr>
        </p:nvGraphicFramePr>
        <p:xfrm>
          <a:off x="755650" y="1484313"/>
          <a:ext cx="8064500" cy="2803525"/>
        </p:xfrm>
        <a:graphic>
          <a:graphicData uri="http://schemas.openxmlformats.org/drawingml/2006/table">
            <a:tbl>
              <a:tblPr/>
              <a:tblGrid>
                <a:gridCol w="4038009"/>
                <a:gridCol w="4026887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Applications submitted and reviewed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over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35 0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Projects supported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over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11 000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New innovative SMEs created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over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4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New workplaces created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Over 25 000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  <p:pic>
        <p:nvPicPr>
          <p:cNvPr id="21523" name="Picture 3" descr="fasi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165850"/>
            <a:ext cx="1651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717925" y="5407025"/>
            <a:ext cx="3786188" cy="10747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Pre-seed</a:t>
            </a:r>
            <a:endParaRPr lang="ru-RU" sz="2400" b="1" dirty="0"/>
          </a:p>
        </p:txBody>
      </p:sp>
      <p:sp>
        <p:nvSpPr>
          <p:cNvPr id="4" name="Овал 3"/>
          <p:cNvSpPr/>
          <p:nvPr/>
        </p:nvSpPr>
        <p:spPr>
          <a:xfrm>
            <a:off x="3717925" y="3978275"/>
            <a:ext cx="3643313" cy="10033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Seed</a:t>
            </a:r>
            <a:endParaRPr lang="ru-RU" sz="2400" b="1" dirty="0"/>
          </a:p>
        </p:txBody>
      </p:sp>
      <p:sp>
        <p:nvSpPr>
          <p:cNvPr id="5" name="Овал 4"/>
          <p:cNvSpPr/>
          <p:nvPr/>
        </p:nvSpPr>
        <p:spPr>
          <a:xfrm>
            <a:off x="3630613" y="2481263"/>
            <a:ext cx="3730625" cy="10715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Growth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3563938" y="981075"/>
            <a:ext cx="3725862" cy="11461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Internationalization</a:t>
            </a:r>
            <a:endParaRPr lang="ru-RU" sz="2000" b="1" dirty="0"/>
          </a:p>
        </p:txBody>
      </p:sp>
      <p:sp>
        <p:nvSpPr>
          <p:cNvPr id="7" name="Стрелка вправо 6"/>
          <p:cNvSpPr/>
          <p:nvPr/>
        </p:nvSpPr>
        <p:spPr>
          <a:xfrm rot="16200000">
            <a:off x="6087269" y="4969669"/>
            <a:ext cx="1201738" cy="6540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FASIE</a:t>
            </a:r>
            <a:endParaRPr lang="ru-RU" dirty="0"/>
          </a:p>
        </p:txBody>
      </p:sp>
      <p:sp>
        <p:nvSpPr>
          <p:cNvPr id="8" name="Стрелка вправо 7"/>
          <p:cNvSpPr/>
          <p:nvPr/>
        </p:nvSpPr>
        <p:spPr>
          <a:xfrm rot="16200000">
            <a:off x="6076156" y="3540919"/>
            <a:ext cx="1201738" cy="6540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FASIE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6176962" y="2011363"/>
            <a:ext cx="1000125" cy="65405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FASIE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431925" y="5624513"/>
            <a:ext cx="2571750" cy="574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rgbClr val="000000"/>
                </a:solidFill>
                <a:latin typeface="Arial" pitchFamily="34" charset="0"/>
              </a:rPr>
              <a:t>UMNIK</a:t>
            </a:r>
            <a:endParaRPr lang="ru-RU" sz="2400" b="1" dirty="0"/>
          </a:p>
        </p:txBody>
      </p:sp>
      <p:sp>
        <p:nvSpPr>
          <p:cNvPr id="11" name="Овал 10"/>
          <p:cNvSpPr/>
          <p:nvPr/>
        </p:nvSpPr>
        <p:spPr>
          <a:xfrm>
            <a:off x="1503363" y="4121150"/>
            <a:ext cx="2571750" cy="57467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</a:rPr>
              <a:t>START</a:t>
            </a:r>
            <a:endParaRPr lang="ru-RU" sz="2400" b="1" dirty="0"/>
          </a:p>
        </p:txBody>
      </p:sp>
      <p:sp>
        <p:nvSpPr>
          <p:cNvPr id="12" name="Овал 11"/>
          <p:cNvSpPr/>
          <p:nvPr/>
        </p:nvSpPr>
        <p:spPr>
          <a:xfrm>
            <a:off x="1503363" y="2481263"/>
            <a:ext cx="2571750" cy="8556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</a:rPr>
              <a:t>Target programs</a:t>
            </a:r>
            <a:endParaRPr lang="ru-RU" sz="2000" b="1" dirty="0"/>
          </a:p>
        </p:txBody>
      </p:sp>
      <p:sp>
        <p:nvSpPr>
          <p:cNvPr id="13" name="Овал 12"/>
          <p:cNvSpPr/>
          <p:nvPr/>
        </p:nvSpPr>
        <p:spPr>
          <a:xfrm>
            <a:off x="1289050" y="1049338"/>
            <a:ext cx="2643188" cy="91916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</a:rPr>
              <a:t>Export support, bilateral</a:t>
            </a:r>
            <a:endParaRPr lang="ru-RU" b="1" dirty="0"/>
          </a:p>
        </p:txBody>
      </p:sp>
      <p:pic>
        <p:nvPicPr>
          <p:cNvPr id="22540" name="Picture 3" descr="fasi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165850"/>
            <a:ext cx="1651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4572000" y="-100013"/>
            <a:ext cx="457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>
                <a:solidFill>
                  <a:schemeClr val="accent2"/>
                </a:solidFill>
              </a:rPr>
              <a:t>  </a:t>
            </a:r>
            <a:r>
              <a:rPr lang="en-GB" sz="2800" b="1">
                <a:solidFill>
                  <a:srgbClr val="FF0000"/>
                </a:solidFill>
              </a:rPr>
              <a:t>(pre-seed</a:t>
            </a:r>
            <a:r>
              <a:rPr lang="ru-RU" sz="2800" b="1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stage</a:t>
            </a:r>
            <a:r>
              <a:rPr lang="en-GB" sz="2800" b="1">
                <a:solidFill>
                  <a:srgbClr val="FF0000"/>
                </a:solidFill>
              </a:rPr>
              <a:t>) </a:t>
            </a:r>
          </a:p>
          <a:p>
            <a:r>
              <a:rPr lang="en-GB" sz="2800" b="1">
                <a:solidFill>
                  <a:srgbClr val="FF0000"/>
                </a:solidFill>
              </a:rPr>
              <a:t>UMNIK Program</a:t>
            </a:r>
            <a:endParaRPr lang="ru-RU" sz="2800" b="1">
              <a:solidFill>
                <a:srgbClr val="FF0000"/>
              </a:solidFill>
            </a:endParaRPr>
          </a:p>
        </p:txBody>
      </p:sp>
      <p:sp>
        <p:nvSpPr>
          <p:cNvPr id="23554" name="Text Box 5"/>
          <p:cNvSpPr txBox="1">
            <a:spLocks noChangeArrowheads="1"/>
          </p:cNvSpPr>
          <p:nvPr/>
        </p:nvSpPr>
        <p:spPr bwMode="auto">
          <a:xfrm>
            <a:off x="214313" y="3500438"/>
            <a:ext cx="892968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000"/>
              <a:t>A</a:t>
            </a:r>
            <a:r>
              <a:rPr lang="ru-RU" sz="2000"/>
              <a:t> </a:t>
            </a:r>
            <a:r>
              <a:rPr lang="en-GB" sz="2000">
                <a:solidFill>
                  <a:srgbClr val="002060"/>
                </a:solidFill>
              </a:rPr>
              <a:t>nominee should be a </a:t>
            </a:r>
            <a:r>
              <a:rPr lang="en-US" sz="2000">
                <a:solidFill>
                  <a:srgbClr val="002060"/>
                </a:solidFill>
              </a:rPr>
              <a:t>physical person from 18 to 28 years</a:t>
            </a:r>
            <a:endParaRPr lang="en-GB" sz="2000">
              <a:solidFill>
                <a:srgbClr val="002060"/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sz="2000">
                <a:solidFill>
                  <a:srgbClr val="002060"/>
                </a:solidFill>
              </a:rPr>
              <a:t>good scientific background behind each idea is an important criteria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en-US" sz="2000">
                <a:solidFill>
                  <a:srgbClr val="002060"/>
                </a:solidFill>
              </a:rPr>
              <a:t>Each winner of the Program receives 200 thousand rubles a year</a:t>
            </a:r>
            <a:endParaRPr lang="en-GB" sz="2000">
              <a:solidFill>
                <a:srgbClr val="002060"/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sz="2000">
                <a:solidFill>
                  <a:srgbClr val="002060"/>
                </a:solidFill>
              </a:rPr>
              <a:t>No need to organize enterprise for first two years</a:t>
            </a:r>
          </a:p>
          <a:p>
            <a:pPr marL="342900" indent="-342900">
              <a:buClr>
                <a:schemeClr val="accent2"/>
              </a:buClr>
              <a:buFont typeface="Wingdings" pitchFamily="2" charset="2"/>
              <a:buChar char="ü"/>
            </a:pPr>
            <a:r>
              <a:rPr lang="en-GB" sz="2000">
                <a:solidFill>
                  <a:srgbClr val="002060"/>
                </a:solidFill>
              </a:rPr>
              <a:t>Since 09/2006 till 05/2012 </a:t>
            </a:r>
            <a:r>
              <a:rPr lang="en-US" sz="2000" b="1">
                <a:solidFill>
                  <a:srgbClr val="FF0000"/>
                </a:solidFill>
              </a:rPr>
              <a:t>870 conferences </a:t>
            </a:r>
            <a:r>
              <a:rPr lang="en-US" sz="2000">
                <a:solidFill>
                  <a:srgbClr val="002060"/>
                </a:solidFill>
              </a:rPr>
              <a:t>were organized and </a:t>
            </a:r>
            <a:r>
              <a:rPr lang="en-US" sz="2000" b="1">
                <a:solidFill>
                  <a:srgbClr val="FF0000"/>
                </a:solidFill>
              </a:rPr>
              <a:t>6688 winners</a:t>
            </a:r>
            <a:r>
              <a:rPr lang="en-US" sz="2000" b="1">
                <a:solidFill>
                  <a:srgbClr val="002060"/>
                </a:solidFill>
              </a:rPr>
              <a:t> </a:t>
            </a:r>
            <a:r>
              <a:rPr lang="en-US" sz="2000">
                <a:solidFill>
                  <a:srgbClr val="002060"/>
                </a:solidFill>
              </a:rPr>
              <a:t>chosen.</a:t>
            </a:r>
            <a:endParaRPr lang="ru-RU" sz="2000">
              <a:solidFill>
                <a:srgbClr val="002060"/>
              </a:solidFill>
            </a:endParaRPr>
          </a:p>
        </p:txBody>
      </p:sp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3563938" y="166528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The aim:</a:t>
            </a:r>
          </a:p>
          <a:p>
            <a:r>
              <a:rPr lang="en-US">
                <a:solidFill>
                  <a:srgbClr val="002060"/>
                </a:solidFill>
              </a:rPr>
              <a:t>Stimulation of mass participation of young scientists  in scientific and technical innovative activity by organizational and financial support.</a:t>
            </a:r>
            <a:endParaRPr lang="ru-RU">
              <a:solidFill>
                <a:srgbClr val="002060"/>
              </a:solidFill>
            </a:endParaRP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6165850"/>
            <a:ext cx="1628775" cy="554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577975"/>
            <a:ext cx="2447925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85750" y="2286000"/>
            <a:ext cx="2663825" cy="6508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/>
              <a:t>S&amp;T Concept</a:t>
            </a:r>
            <a:endParaRPr lang="ru-RU" b="1" dirty="0"/>
          </a:p>
        </p:txBody>
      </p:sp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395288" y="4797425"/>
            <a:ext cx="158273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FASIE</a:t>
            </a:r>
            <a:endParaRPr lang="ru-RU" sz="1600" b="1"/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419475" y="4508500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Investor</a:t>
            </a:r>
            <a:endParaRPr lang="ru-RU" sz="1600" b="1"/>
          </a:p>
        </p:txBody>
      </p:sp>
      <p:sp>
        <p:nvSpPr>
          <p:cNvPr id="24580" name="AutoShape 5"/>
          <p:cNvSpPr>
            <a:spLocks noChangeArrowheads="1"/>
          </p:cNvSpPr>
          <p:nvPr/>
        </p:nvSpPr>
        <p:spPr bwMode="auto">
          <a:xfrm>
            <a:off x="6072188" y="5715000"/>
            <a:ext cx="2700337" cy="720725"/>
          </a:xfrm>
          <a:prstGeom prst="chevron">
            <a:avLst>
              <a:gd name="adj" fmla="val 93667"/>
            </a:avLst>
          </a:prstGeo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1" name="AutoShape 6"/>
          <p:cNvSpPr>
            <a:spLocks noChangeArrowheads="1"/>
          </p:cNvSpPr>
          <p:nvPr/>
        </p:nvSpPr>
        <p:spPr bwMode="auto">
          <a:xfrm>
            <a:off x="3000375" y="5786438"/>
            <a:ext cx="2878138" cy="719137"/>
          </a:xfrm>
          <a:prstGeom prst="chevron">
            <a:avLst>
              <a:gd name="adj" fmla="val 100055"/>
            </a:avLst>
          </a:prstGeo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2" name="AutoShape 7"/>
          <p:cNvSpPr>
            <a:spLocks noChangeArrowheads="1"/>
          </p:cNvSpPr>
          <p:nvPr/>
        </p:nvSpPr>
        <p:spPr bwMode="auto">
          <a:xfrm>
            <a:off x="214313" y="5786438"/>
            <a:ext cx="2628900" cy="719137"/>
          </a:xfrm>
          <a:prstGeom prst="chevron">
            <a:avLst>
              <a:gd name="adj" fmla="val 91391"/>
            </a:avLst>
          </a:prstGeom>
          <a:gradFill rotWithShape="1">
            <a:gsLst>
              <a:gs pos="0">
                <a:srgbClr val="8CADEA"/>
              </a:gs>
              <a:gs pos="50000">
                <a:srgbClr val="BACCF0"/>
              </a:gs>
              <a:gs pos="100000">
                <a:srgbClr val="DEE6F7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642938" y="5786438"/>
            <a:ext cx="19446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1</a:t>
            </a:r>
            <a:r>
              <a:rPr lang="en-US" sz="1600" baseline="30000"/>
              <a:t>st</a:t>
            </a:r>
            <a:r>
              <a:rPr lang="en-US" sz="1600"/>
              <a:t> year</a:t>
            </a:r>
            <a:r>
              <a:rPr lang="ru-RU" sz="1400"/>
              <a:t> </a:t>
            </a:r>
            <a:r>
              <a:rPr lang="en-US" sz="1400"/>
              <a:t>       </a:t>
            </a:r>
          </a:p>
          <a:p>
            <a:pPr algn="ctr">
              <a:spcBef>
                <a:spcPct val="50000"/>
              </a:spcBef>
            </a:pPr>
            <a:r>
              <a:rPr lang="en-US" sz="1400"/>
              <a:t>seed stage</a:t>
            </a:r>
            <a:endParaRPr lang="ru-RU" sz="1400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3857625" y="5786438"/>
            <a:ext cx="935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2</a:t>
            </a:r>
            <a:r>
              <a:rPr lang="en-US" baseline="30000"/>
              <a:t>nd</a:t>
            </a:r>
            <a:r>
              <a:rPr lang="en-US"/>
              <a:t> year</a:t>
            </a:r>
            <a:endParaRPr lang="ru-RU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858000" y="5715000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3</a:t>
            </a:r>
            <a:r>
              <a:rPr lang="en-US" baseline="30000"/>
              <a:t>rd</a:t>
            </a:r>
            <a:r>
              <a:rPr lang="en-US"/>
              <a:t> year</a:t>
            </a:r>
            <a:endParaRPr lang="ru-RU"/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84213" y="2997200"/>
            <a:ext cx="11017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Small Innov. company</a:t>
            </a:r>
            <a:r>
              <a:rPr lang="ru-RU" sz="1400" b="1"/>
              <a:t>: </a:t>
            </a:r>
          </a:p>
        </p:txBody>
      </p:sp>
      <p:cxnSp>
        <p:nvCxnSpPr>
          <p:cNvPr id="24587" name="AutoShape 12"/>
          <p:cNvCxnSpPr>
            <a:cxnSpLocks noChangeShapeType="1"/>
            <a:stCxn id="24578" idx="1"/>
            <a:endCxn id="24586" idx="1"/>
          </p:cNvCxnSpPr>
          <p:nvPr/>
        </p:nvCxnSpPr>
        <p:spPr bwMode="auto">
          <a:xfrm rot="10800000" flipH="1">
            <a:off x="395288" y="3367088"/>
            <a:ext cx="288925" cy="1600200"/>
          </a:xfrm>
          <a:prstGeom prst="curvedConnector3">
            <a:avLst>
              <a:gd name="adj1" fmla="val -79120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285750" y="3762375"/>
            <a:ext cx="115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Up to 1,0</a:t>
            </a:r>
            <a:r>
              <a:rPr lang="ru-RU" sz="14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mln</a:t>
            </a:r>
            <a:r>
              <a:rPr lang="ru-RU" sz="1400" b="1">
                <a:solidFill>
                  <a:srgbClr val="FF0000"/>
                </a:solidFill>
              </a:rPr>
              <a:t>. </a:t>
            </a:r>
            <a:r>
              <a:rPr lang="en-US" sz="1400" b="1">
                <a:solidFill>
                  <a:srgbClr val="FF0000"/>
                </a:solidFill>
              </a:rPr>
              <a:t>Roubles</a:t>
            </a:r>
            <a:endParaRPr lang="ru-RU" sz="1400" b="1">
              <a:solidFill>
                <a:srgbClr val="FF0000"/>
              </a:solidFill>
            </a:endParaRP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1692275" y="2997200"/>
            <a:ext cx="13668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00080"/>
                </a:solidFill>
                <a:latin typeface="Arial Narrow" pitchFamily="34" charset="0"/>
              </a:rPr>
              <a:t>R&amp;D implementation to reduce risks for off-budget (private) investors</a:t>
            </a:r>
            <a:r>
              <a:rPr lang="ru-RU" sz="1200">
                <a:solidFill>
                  <a:srgbClr val="80008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4590" name="Text Box 16"/>
          <p:cNvSpPr txBox="1">
            <a:spLocks noChangeArrowheads="1"/>
          </p:cNvSpPr>
          <p:nvPr/>
        </p:nvSpPr>
        <p:spPr bwMode="auto">
          <a:xfrm>
            <a:off x="3429000" y="5000625"/>
            <a:ext cx="1584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FASIE</a:t>
            </a:r>
            <a:endParaRPr lang="ru-RU" sz="1600" b="1"/>
          </a:p>
        </p:txBody>
      </p:sp>
      <p:cxnSp>
        <p:nvCxnSpPr>
          <p:cNvPr id="24591" name="AutoShape 17"/>
          <p:cNvCxnSpPr>
            <a:cxnSpLocks noChangeShapeType="1"/>
          </p:cNvCxnSpPr>
          <p:nvPr/>
        </p:nvCxnSpPr>
        <p:spPr bwMode="auto">
          <a:xfrm rot="10800000" flipH="1">
            <a:off x="3421063" y="3357563"/>
            <a:ext cx="431800" cy="1346200"/>
          </a:xfrm>
          <a:prstGeom prst="curvedConnector3">
            <a:avLst>
              <a:gd name="adj1" fmla="val -52940"/>
            </a:avLst>
          </a:prstGeom>
          <a:noFill/>
          <a:ln w="22225">
            <a:solidFill>
              <a:schemeClr val="tx1"/>
            </a:solidFill>
            <a:round/>
            <a:headEnd/>
            <a:tailEnd type="arrow" w="med" len="lg"/>
          </a:ln>
        </p:spPr>
      </p:cxnSp>
      <p:cxnSp>
        <p:nvCxnSpPr>
          <p:cNvPr id="24592" name="AutoShape 18"/>
          <p:cNvCxnSpPr>
            <a:cxnSpLocks noChangeShapeType="1"/>
          </p:cNvCxnSpPr>
          <p:nvPr/>
        </p:nvCxnSpPr>
        <p:spPr bwMode="auto">
          <a:xfrm rot="10800000" flipH="1">
            <a:off x="3421063" y="3357563"/>
            <a:ext cx="431800" cy="1930400"/>
          </a:xfrm>
          <a:prstGeom prst="curvedConnector3">
            <a:avLst>
              <a:gd name="adj1" fmla="val -83824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4593" name="Text Box 19"/>
          <p:cNvSpPr txBox="1">
            <a:spLocks noChangeArrowheads="1"/>
          </p:cNvSpPr>
          <p:nvPr/>
        </p:nvSpPr>
        <p:spPr bwMode="auto">
          <a:xfrm>
            <a:off x="3348038" y="3690938"/>
            <a:ext cx="172402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Up to 2</a:t>
            </a:r>
            <a:r>
              <a:rPr lang="ru-RU" sz="1400" b="1">
                <a:solidFill>
                  <a:srgbClr val="FF0000"/>
                </a:solidFill>
              </a:rPr>
              <a:t>,</a:t>
            </a:r>
            <a:r>
              <a:rPr lang="en-US" sz="1400" b="1">
                <a:solidFill>
                  <a:srgbClr val="FF0000"/>
                </a:solidFill>
              </a:rPr>
              <a:t>0</a:t>
            </a:r>
            <a:r>
              <a:rPr lang="ru-RU" sz="14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 mln</a:t>
            </a:r>
            <a:r>
              <a:rPr lang="ru-RU" sz="1400" b="1">
                <a:solidFill>
                  <a:srgbClr val="FF0000"/>
                </a:solidFill>
              </a:rPr>
              <a:t>. </a:t>
            </a:r>
            <a:r>
              <a:rPr lang="en-US" sz="1400" b="1">
                <a:solidFill>
                  <a:srgbClr val="FF0000"/>
                </a:solidFill>
              </a:rPr>
              <a:t>Roubles, parity co-financing</a:t>
            </a:r>
            <a:endParaRPr lang="ru-RU" sz="1400" b="1">
              <a:solidFill>
                <a:srgbClr val="FF0000"/>
              </a:solidFill>
            </a:endParaRPr>
          </a:p>
        </p:txBody>
      </p:sp>
      <p:cxnSp>
        <p:nvCxnSpPr>
          <p:cNvPr id="24594" name="AutoShape 20"/>
          <p:cNvCxnSpPr>
            <a:cxnSpLocks noChangeShapeType="1"/>
          </p:cNvCxnSpPr>
          <p:nvPr/>
        </p:nvCxnSpPr>
        <p:spPr bwMode="auto">
          <a:xfrm rot="-5400000" flipH="1" flipV="1">
            <a:off x="4064000" y="3008313"/>
            <a:ext cx="198438" cy="468312"/>
          </a:xfrm>
          <a:prstGeom prst="curvedConnector4">
            <a:avLst>
              <a:gd name="adj1" fmla="val -115199"/>
              <a:gd name="adj2" fmla="val 148815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4595" name="Text Box 21"/>
          <p:cNvSpPr txBox="1">
            <a:spLocks noChangeArrowheads="1"/>
          </p:cNvSpPr>
          <p:nvPr/>
        </p:nvSpPr>
        <p:spPr bwMode="auto">
          <a:xfrm>
            <a:off x="4787900" y="2997200"/>
            <a:ext cx="158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00080"/>
                </a:solidFill>
                <a:latin typeface="Arial Narrow" pitchFamily="34" charset="0"/>
              </a:rPr>
              <a:t>Attracting off-budget (private) investments or beginning of product manufacturing</a:t>
            </a:r>
            <a:endParaRPr lang="ru-RU" sz="1200">
              <a:solidFill>
                <a:srgbClr val="800080"/>
              </a:solidFill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357563" y="2286000"/>
            <a:ext cx="2665412" cy="6492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/>
              <a:t>Business plan</a:t>
            </a:r>
            <a:endParaRPr lang="ru-RU" b="1" dirty="0"/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6500813" y="2286000"/>
            <a:ext cx="2268537" cy="6492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b="1" dirty="0"/>
              <a:t>New product</a:t>
            </a:r>
            <a:endParaRPr lang="ru-RU" b="1" dirty="0"/>
          </a:p>
        </p:txBody>
      </p:sp>
      <p:sp>
        <p:nvSpPr>
          <p:cNvPr id="24598" name="Text Box 24"/>
          <p:cNvSpPr txBox="1">
            <a:spLocks noChangeArrowheads="1"/>
          </p:cNvSpPr>
          <p:nvPr/>
        </p:nvSpPr>
        <p:spPr bwMode="auto">
          <a:xfrm>
            <a:off x="6443663" y="4724400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Investor</a:t>
            </a:r>
            <a:endParaRPr lang="ru-RU" sz="1600" b="1"/>
          </a:p>
        </p:txBody>
      </p:sp>
      <p:sp>
        <p:nvSpPr>
          <p:cNvPr id="24599" name="Text Box 26"/>
          <p:cNvSpPr txBox="1">
            <a:spLocks noChangeArrowheads="1"/>
          </p:cNvSpPr>
          <p:nvPr/>
        </p:nvSpPr>
        <p:spPr bwMode="auto">
          <a:xfrm>
            <a:off x="6429375" y="5143500"/>
            <a:ext cx="1728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FASIE</a:t>
            </a:r>
            <a:endParaRPr lang="ru-RU" sz="1600" b="1"/>
          </a:p>
        </p:txBody>
      </p:sp>
      <p:cxnSp>
        <p:nvCxnSpPr>
          <p:cNvPr id="24600" name="AutoShape 27"/>
          <p:cNvCxnSpPr>
            <a:cxnSpLocks noChangeShapeType="1"/>
            <a:stCxn id="24599" idx="1"/>
          </p:cNvCxnSpPr>
          <p:nvPr/>
        </p:nvCxnSpPr>
        <p:spPr bwMode="auto">
          <a:xfrm rot="10800000" flipH="1">
            <a:off x="6429375" y="3338513"/>
            <a:ext cx="374650" cy="1974850"/>
          </a:xfrm>
          <a:prstGeom prst="curvedConnector3">
            <a:avLst>
              <a:gd name="adj1" fmla="val -61019"/>
            </a:avLst>
          </a:prstGeom>
          <a:noFill/>
          <a:ln w="22225">
            <a:solidFill>
              <a:schemeClr val="tx1"/>
            </a:solidFill>
            <a:round/>
            <a:headEnd/>
            <a:tailEnd type="arrow" w="med" len="lg"/>
          </a:ln>
        </p:spPr>
      </p:cxnSp>
      <p:cxnSp>
        <p:nvCxnSpPr>
          <p:cNvPr id="24601" name="AutoShape 28"/>
          <p:cNvCxnSpPr>
            <a:cxnSpLocks noChangeShapeType="1"/>
            <a:stCxn id="24598" idx="1"/>
          </p:cNvCxnSpPr>
          <p:nvPr/>
        </p:nvCxnSpPr>
        <p:spPr bwMode="auto">
          <a:xfrm rot="10800000" flipH="1">
            <a:off x="6443663" y="3338513"/>
            <a:ext cx="360362" cy="1554162"/>
          </a:xfrm>
          <a:prstGeom prst="curvedConnector3">
            <a:avLst>
              <a:gd name="adj1" fmla="val -51102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4602" name="Text Box 29"/>
          <p:cNvSpPr txBox="1">
            <a:spLocks noChangeArrowheads="1"/>
          </p:cNvSpPr>
          <p:nvPr/>
        </p:nvSpPr>
        <p:spPr bwMode="auto">
          <a:xfrm>
            <a:off x="6443663" y="3716338"/>
            <a:ext cx="1081087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</a:rPr>
              <a:t>Up to 3</a:t>
            </a:r>
            <a:r>
              <a:rPr lang="ru-RU" sz="1400" b="1">
                <a:solidFill>
                  <a:srgbClr val="FF0000"/>
                </a:solidFill>
              </a:rPr>
              <a:t>,</a:t>
            </a:r>
            <a:r>
              <a:rPr lang="en-US" sz="1400" b="1">
                <a:solidFill>
                  <a:srgbClr val="FF0000"/>
                </a:solidFill>
              </a:rPr>
              <a:t>0</a:t>
            </a:r>
            <a:r>
              <a:rPr lang="ru-RU" sz="1400" b="1">
                <a:solidFill>
                  <a:srgbClr val="FF0000"/>
                </a:solidFill>
              </a:rPr>
              <a:t> </a:t>
            </a:r>
            <a:r>
              <a:rPr lang="en-US" sz="1400" b="1">
                <a:solidFill>
                  <a:srgbClr val="FF0000"/>
                </a:solidFill>
              </a:rPr>
              <a:t>mln</a:t>
            </a:r>
            <a:r>
              <a:rPr lang="ru-RU" sz="1400" b="1">
                <a:solidFill>
                  <a:srgbClr val="FF0000"/>
                </a:solidFill>
              </a:rPr>
              <a:t>.</a:t>
            </a:r>
            <a:r>
              <a:rPr lang="en-US" sz="1400" b="1">
                <a:solidFill>
                  <a:srgbClr val="FF0000"/>
                </a:solidFill>
              </a:rPr>
              <a:t> Roubles</a:t>
            </a:r>
            <a:endParaRPr lang="ru-RU" sz="1400" b="1"/>
          </a:p>
        </p:txBody>
      </p:sp>
      <p:cxnSp>
        <p:nvCxnSpPr>
          <p:cNvPr id="24603" name="AutoShape 30"/>
          <p:cNvCxnSpPr>
            <a:cxnSpLocks noChangeShapeType="1"/>
          </p:cNvCxnSpPr>
          <p:nvPr/>
        </p:nvCxnSpPr>
        <p:spPr bwMode="auto">
          <a:xfrm rot="-5400000" flipH="1" flipV="1">
            <a:off x="6992938" y="3008312"/>
            <a:ext cx="198438" cy="468313"/>
          </a:xfrm>
          <a:prstGeom prst="curvedConnector4">
            <a:avLst>
              <a:gd name="adj1" fmla="val -115199"/>
              <a:gd name="adj2" fmla="val 148815"/>
            </a:avLst>
          </a:prstGeom>
          <a:noFill/>
          <a:ln w="22225">
            <a:solidFill>
              <a:schemeClr val="tx1"/>
            </a:solidFill>
            <a:round/>
            <a:headEnd/>
            <a:tailEnd type="triangle" w="med" len="lg"/>
          </a:ln>
        </p:spPr>
      </p:cxnSp>
      <p:sp>
        <p:nvSpPr>
          <p:cNvPr id="24604" name="Text Box 31"/>
          <p:cNvSpPr txBox="1">
            <a:spLocks noChangeArrowheads="1"/>
          </p:cNvSpPr>
          <p:nvPr/>
        </p:nvSpPr>
        <p:spPr bwMode="auto">
          <a:xfrm>
            <a:off x="7500938" y="2997200"/>
            <a:ext cx="1692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800080"/>
                </a:solidFill>
                <a:latin typeface="Arial Narrow" pitchFamily="34" charset="0"/>
              </a:rPr>
              <a:t>Achieving the indicators of the business plan</a:t>
            </a:r>
            <a:r>
              <a:rPr lang="ru-RU" sz="1200">
                <a:solidFill>
                  <a:srgbClr val="800080"/>
                </a:solidFill>
                <a:latin typeface="Arial Narrow" pitchFamily="34" charset="0"/>
              </a:rPr>
              <a:t>;</a:t>
            </a:r>
            <a:r>
              <a:rPr lang="en-US" sz="1200">
                <a:solidFill>
                  <a:srgbClr val="800080"/>
                </a:solidFill>
                <a:latin typeface="Arial Narrow" pitchFamily="34" charset="0"/>
              </a:rPr>
              <a:t> product manufacturing</a:t>
            </a:r>
            <a:endParaRPr lang="ru-RU" sz="1200">
              <a:solidFill>
                <a:srgbClr val="800080"/>
              </a:solidFill>
              <a:latin typeface="Arial Narrow" pitchFamily="34" charset="0"/>
            </a:endParaRPr>
          </a:p>
        </p:txBody>
      </p:sp>
      <p:cxnSp>
        <p:nvCxnSpPr>
          <p:cNvPr id="24605" name="AutoShape 32"/>
          <p:cNvCxnSpPr>
            <a:cxnSpLocks noChangeShapeType="1"/>
            <a:stCxn id="9218" idx="3"/>
            <a:endCxn id="9238" idx="1"/>
          </p:cNvCxnSpPr>
          <p:nvPr/>
        </p:nvCxnSpPr>
        <p:spPr bwMode="auto">
          <a:xfrm flipV="1">
            <a:off x="2949575" y="2609850"/>
            <a:ext cx="4079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4606" name="AutoShape 33"/>
          <p:cNvCxnSpPr>
            <a:cxnSpLocks noChangeShapeType="1"/>
            <a:stCxn id="9238" idx="3"/>
            <a:endCxn id="9239" idx="1"/>
          </p:cNvCxnSpPr>
          <p:nvPr/>
        </p:nvCxnSpPr>
        <p:spPr bwMode="auto">
          <a:xfrm>
            <a:off x="6022975" y="2609850"/>
            <a:ext cx="47783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4607" name="Text Box 34"/>
          <p:cNvSpPr txBox="1">
            <a:spLocks noChangeArrowheads="1"/>
          </p:cNvSpPr>
          <p:nvPr/>
        </p:nvSpPr>
        <p:spPr bwMode="auto">
          <a:xfrm>
            <a:off x="285750" y="1714500"/>
            <a:ext cx="8424863" cy="369888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Results of R&amp;D</a:t>
            </a:r>
            <a:endParaRPr lang="ru-RU" b="1"/>
          </a:p>
        </p:txBody>
      </p:sp>
      <p:sp>
        <p:nvSpPr>
          <p:cNvPr id="24608" name="Line 35"/>
          <p:cNvSpPr>
            <a:spLocks noChangeShapeType="1"/>
          </p:cNvSpPr>
          <p:nvPr/>
        </p:nvSpPr>
        <p:spPr bwMode="auto">
          <a:xfrm>
            <a:off x="1428750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09" name="Line 36"/>
          <p:cNvSpPr>
            <a:spLocks noChangeShapeType="1"/>
          </p:cNvSpPr>
          <p:nvPr/>
        </p:nvSpPr>
        <p:spPr bwMode="auto">
          <a:xfrm>
            <a:off x="4572000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0" name="Line 37"/>
          <p:cNvSpPr>
            <a:spLocks noChangeShapeType="1"/>
          </p:cNvSpPr>
          <p:nvPr/>
        </p:nvSpPr>
        <p:spPr bwMode="auto">
          <a:xfrm>
            <a:off x="7715250" y="20716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611" name="Text Box 11"/>
          <p:cNvSpPr txBox="1">
            <a:spLocks noChangeArrowheads="1"/>
          </p:cNvSpPr>
          <p:nvPr/>
        </p:nvSpPr>
        <p:spPr bwMode="auto">
          <a:xfrm>
            <a:off x="3786188" y="2928938"/>
            <a:ext cx="1143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Small Innov. company</a:t>
            </a:r>
            <a:r>
              <a:rPr lang="ru-RU" sz="1400" b="1"/>
              <a:t>: </a:t>
            </a:r>
          </a:p>
        </p:txBody>
      </p:sp>
      <p:sp>
        <p:nvSpPr>
          <p:cNvPr id="24612" name="Text Box 11"/>
          <p:cNvSpPr txBox="1">
            <a:spLocks noChangeArrowheads="1"/>
          </p:cNvSpPr>
          <p:nvPr/>
        </p:nvSpPr>
        <p:spPr bwMode="auto">
          <a:xfrm>
            <a:off x="6715125" y="2928938"/>
            <a:ext cx="1071563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Small Innov. company</a:t>
            </a:r>
            <a:r>
              <a:rPr lang="ru-RU" sz="1400" b="1"/>
              <a:t>: </a:t>
            </a:r>
          </a:p>
        </p:txBody>
      </p:sp>
      <p:sp>
        <p:nvSpPr>
          <p:cNvPr id="24613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8321675" cy="981075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(Seed stage)</a:t>
            </a:r>
            <a:b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 START </a:t>
            </a:r>
            <a:r>
              <a:rPr lang="en-GB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Program</a:t>
            </a:r>
            <a:endParaRPr lang="ru-RU" sz="2800" b="1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7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77</Template>
  <TotalTime>3116</TotalTime>
  <Words>816</Words>
  <Application>Microsoft Office PowerPoint</Application>
  <PresentationFormat>Экран (4:3)</PresentationFormat>
  <Paragraphs>157</Paragraphs>
  <Slides>19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Verdana</vt:lpstr>
      <vt:lpstr>Wingdings</vt:lpstr>
      <vt:lpstr>Calibri</vt:lpstr>
      <vt:lpstr>Arial Narrow</vt:lpstr>
      <vt:lpstr>77</vt:lpstr>
      <vt:lpstr>77</vt:lpstr>
      <vt:lpstr>Image</vt:lpstr>
      <vt:lpstr>Foundation for Assistance to Small Innovative Enterprises (FASIE)     2014   </vt:lpstr>
      <vt:lpstr>Definition of a “small innovative enterprise (SIE)” in Russia</vt:lpstr>
      <vt:lpstr>FASIE’s MISSION</vt:lpstr>
      <vt:lpstr>FASIE, main facts</vt:lpstr>
      <vt:lpstr>Слайд 5</vt:lpstr>
      <vt:lpstr>Fund results 1994-2012</vt:lpstr>
      <vt:lpstr>Слайд 7</vt:lpstr>
      <vt:lpstr>Слайд 8</vt:lpstr>
      <vt:lpstr>(Seed stage)  START Program</vt:lpstr>
      <vt:lpstr>“ START” Results 2004-2013</vt:lpstr>
      <vt:lpstr>(growth stage)  Target Programs</vt:lpstr>
      <vt:lpstr>(Internationalization stage)  Export-oriented and bilateral</vt:lpstr>
      <vt:lpstr>Bilateral memorandums signed with:</vt:lpstr>
      <vt:lpstr>Multilateral cooperation:</vt:lpstr>
      <vt:lpstr>Supporting instruments</vt:lpstr>
      <vt:lpstr>Слайд 16</vt:lpstr>
      <vt:lpstr>And Education, of course!</vt:lpstr>
      <vt:lpstr>Clusters and innovative regions, together with #AIRR</vt:lpstr>
      <vt:lpstr>Слайд 19</vt:lpstr>
    </vt:vector>
  </TitlesOfParts>
  <Company>FASIE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Bugarya</dc:creator>
  <cp:lastModifiedBy>user</cp:lastModifiedBy>
  <cp:revision>267</cp:revision>
  <dcterms:created xsi:type="dcterms:W3CDTF">2011-07-12T11:15:48Z</dcterms:created>
  <dcterms:modified xsi:type="dcterms:W3CDTF">2014-03-07T13:12:23Z</dcterms:modified>
</cp:coreProperties>
</file>