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6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0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4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8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1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0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8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9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2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6D62-CBAB-47C2-BABC-E036DD27D43B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29D6-D8E1-4622-8376-CE9C2216D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6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microsoft.com/office/2007/relationships/hdphoto" Target="../media/hdphoto1.wdp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png"/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12" Type="http://schemas.openxmlformats.org/officeDocument/2006/relationships/image" Target="../media/image25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24.jpeg"/><Relationship Id="rId5" Type="http://schemas.openxmlformats.org/officeDocument/2006/relationships/image" Target="../media/image19.jpeg"/><Relationship Id="rId10" Type="http://schemas.openxmlformats.org/officeDocument/2006/relationships/image" Target="../media/image23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tiff"/><Relationship Id="rId13" Type="http://schemas.openxmlformats.org/officeDocument/2006/relationships/image" Target="../media/image38.jpeg"/><Relationship Id="rId3" Type="http://schemas.openxmlformats.org/officeDocument/2006/relationships/image" Target="../media/image28.tiff"/><Relationship Id="rId7" Type="http://schemas.openxmlformats.org/officeDocument/2006/relationships/image" Target="../media/image32.jpeg"/><Relationship Id="rId12" Type="http://schemas.openxmlformats.org/officeDocument/2006/relationships/image" Target="../media/image3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tiff"/><Relationship Id="rId11" Type="http://schemas.openxmlformats.org/officeDocument/2006/relationships/image" Target="../media/image36.jpeg"/><Relationship Id="rId5" Type="http://schemas.openxmlformats.org/officeDocument/2006/relationships/image" Target="../media/image30.jpe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13" Type="http://schemas.openxmlformats.org/officeDocument/2006/relationships/image" Target="../media/image51.jpeg"/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12" Type="http://schemas.openxmlformats.org/officeDocument/2006/relationships/image" Target="../media/image50.jpeg"/><Relationship Id="rId2" Type="http://schemas.openxmlformats.org/officeDocument/2006/relationships/image" Target="../media/image40.jpeg"/><Relationship Id="rId16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eg"/><Relationship Id="rId11" Type="http://schemas.openxmlformats.org/officeDocument/2006/relationships/image" Target="../media/image49.jpeg"/><Relationship Id="rId5" Type="http://schemas.openxmlformats.org/officeDocument/2006/relationships/image" Target="../media/image43.jpeg"/><Relationship Id="rId15" Type="http://schemas.openxmlformats.org/officeDocument/2006/relationships/image" Target="../media/image53.jpeg"/><Relationship Id="rId10" Type="http://schemas.openxmlformats.org/officeDocument/2006/relationships/image" Target="../media/image48.jpeg"/><Relationship Id="rId4" Type="http://schemas.openxmlformats.org/officeDocument/2006/relationships/image" Target="../media/image42.jpeg"/><Relationship Id="rId9" Type="http://schemas.openxmlformats.org/officeDocument/2006/relationships/image" Target="../media/image47.jpeg"/><Relationship Id="rId14" Type="http://schemas.openxmlformats.org/officeDocument/2006/relationships/image" Target="../media/image5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7" Type="http://schemas.openxmlformats.org/officeDocument/2006/relationships/image" Target="../media/image60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jpeg"/><Relationship Id="rId5" Type="http://schemas.openxmlformats.org/officeDocument/2006/relationships/image" Target="../media/image58.jpeg"/><Relationship Id="rId4" Type="http://schemas.openxmlformats.org/officeDocument/2006/relationships/image" Target="../media/image5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7110" y="128464"/>
            <a:ext cx="3960440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VOMZ,JSC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Price List 2013. EURO currency.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46482"/>
              </p:ext>
            </p:extLst>
          </p:nvPr>
        </p:nvGraphicFramePr>
        <p:xfrm>
          <a:off x="331719" y="704528"/>
          <a:ext cx="6193625" cy="760466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57121"/>
                <a:gridCol w="1656184"/>
                <a:gridCol w="2448272"/>
                <a:gridCol w="432048"/>
              </a:tblGrid>
              <a:tr h="135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TRADE NAME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PRICE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1" u="sng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RIFLESCOPES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3,5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with diopter adjustment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D=25,2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T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57,90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3,5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 C </a:t>
                      </a: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D=25,2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T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56,20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Р4х32</a:t>
                      </a: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tube D=25,4 mm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sz="9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T, Mil Dot, Cross, Parabola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68,50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32 L 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illuminated reticule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tube D=25,4 mm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600" dirty="0" smtClean="0"/>
                    </a:p>
                    <a:p>
                      <a:endParaRPr lang="ru-RU" sz="6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LS, LC,  LK, LD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84,80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PILAD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Р4х32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</a:t>
                      </a: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Reticules: T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81,00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PILAD Р4х32 ML (illuminated reticule)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Reticules:  LC, LS, LKG, LK, LD</a:t>
                      </a: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97,10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6х42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T ,  Mil Dot ,  Cross ,  Parabola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116,80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6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42L(illuminated reticule)–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:  LC, LS, LKG, LK, 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126,80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Р8х48</a:t>
                      </a: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4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T , Mil dot ,  Cross ,  Parabola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84,90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 L (illuminated reticule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:  LC,  LK, LD, LY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88,50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Р8х56</a:t>
                      </a: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0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T,  Mil Dot , Cross ,  Parabola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84,90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56 L (illuminated reticule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LC,  LK, LD, LY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88,50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56 LF (illuminated reticule + anti-parallax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6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LC,  LK, LD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91,90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10х42 F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 pitchFamily="34" charset="0"/>
                        </a:rPr>
                        <a:t>tube D=25,4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sz="10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T, FG,  Cross, Mil Dot, FFT, SNR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110,25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 10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 LF(illuminated)–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LC, LS, LKG, LK, LD</a:t>
                      </a: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124,00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9830">
            <a:off x="2350559" y="1936375"/>
            <a:ext cx="897452" cy="5207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1604">
            <a:off x="2323184" y="2342217"/>
            <a:ext cx="936104" cy="5563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6135">
            <a:off x="2197133" y="5950127"/>
            <a:ext cx="1180458" cy="4763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9064">
            <a:off x="2207423" y="6334643"/>
            <a:ext cx="1196752" cy="6040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530" y="6825208"/>
            <a:ext cx="1180458" cy="5388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8457">
            <a:off x="2255025" y="4959524"/>
            <a:ext cx="1119721" cy="7245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7085">
            <a:off x="2235723" y="5435871"/>
            <a:ext cx="1205206" cy="6777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4456">
            <a:off x="2432469" y="1157762"/>
            <a:ext cx="677564" cy="43204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273" y="1568624"/>
            <a:ext cx="779641" cy="44485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3760122"/>
            <a:ext cx="1124744" cy="4727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705">
            <a:off x="2199611" y="4280237"/>
            <a:ext cx="1199023" cy="81385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3171">
            <a:off x="2229355" y="7241323"/>
            <a:ext cx="1214389" cy="59724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3829">
            <a:off x="2265057" y="7661785"/>
            <a:ext cx="1142987" cy="83864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9434">
            <a:off x="2333660" y="3295453"/>
            <a:ext cx="910751" cy="5009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6893">
            <a:off x="2352333" y="2824691"/>
            <a:ext cx="918813" cy="42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7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16503"/>
              </p:ext>
            </p:extLst>
          </p:nvPr>
        </p:nvGraphicFramePr>
        <p:xfrm>
          <a:off x="332656" y="560512"/>
          <a:ext cx="6193625" cy="926090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56184"/>
                <a:gridCol w="1728192"/>
                <a:gridCol w="2377201"/>
                <a:gridCol w="432048"/>
              </a:tblGrid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 </a:t>
                      </a:r>
                      <a:endParaRPr lang="en-US" sz="9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Reticules:  Mil Dot, FG, Cross, FFT, SNR</a:t>
                      </a: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+mj-lt"/>
                        </a:rPr>
                        <a:t>118,10</a:t>
                      </a:r>
                      <a:endParaRPr lang="ru-RU" sz="900" b="1" dirty="0">
                        <a:latin typeface="+mj-lt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 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 LF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(illuminated reticule)</a:t>
                      </a:r>
                      <a:endParaRPr lang="en-US" sz="9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D=25,4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Reticules: 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 LC, LS, LKG, LK, LD</a:t>
                      </a: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126,00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PV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1,2-6х24</a:t>
                      </a:r>
                      <a:endParaRPr lang="en-US" sz="9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D=30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: T, Mil Dot, FG, Cross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PILAD PV 1,2-6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х24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</a:t>
                      </a: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D=30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Reticules:  LC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133,50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PV 2 - 10 *48</a:t>
                      </a: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D=30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Reticules:  T, Mil Dot, Cross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142,50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PV 2 - 10 *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D=30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Parabola</a:t>
                      </a:r>
                      <a:r>
                        <a:rPr kumimoji="0" lang="ru-RU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,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128,60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PILAD PV 2 - 10 *52L (illuminated reticule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tube D=30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Reticules:  LC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177" marR="54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136,50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i="1" u="sng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1" u="sng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NIGHT </a:t>
                      </a:r>
                      <a:r>
                        <a:rPr lang="en-US" sz="900" b="1" i="1" u="sng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VISION </a:t>
                      </a:r>
                      <a:r>
                        <a:rPr lang="en-US" sz="900" b="1" i="1" u="sng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SCOPES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PNS 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2,5x50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Reticules</a:t>
                      </a: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peak</a:t>
                      </a: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cross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311,30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8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PNS 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2,5x50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(with LM-prism)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Reticules</a:t>
                      </a: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peak</a:t>
                      </a: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cross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311,30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PNS 2,5x50 with mount for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Z550</a:t>
                      </a: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Reticules</a:t>
                      </a: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peak</a:t>
                      </a: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cross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404,25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PNS 3x50  CERAMIC IMAGE INTENSIFIER GEN.1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Reticules</a:t>
                      </a:r>
                      <a:r>
                        <a:rPr lang="ru-RU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peak</a:t>
                      </a:r>
                      <a:r>
                        <a:rPr lang="ru-RU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cross</a:t>
                      </a: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318,00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PN 1,9X25  GEN.2+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Reticule: Dot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1900,0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611" y="5762382"/>
            <a:ext cx="1638183" cy="10801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6218">
            <a:off x="2247353" y="3287889"/>
            <a:ext cx="1224136" cy="5602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0093">
            <a:off x="2292798" y="3874107"/>
            <a:ext cx="1117566" cy="6937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28" y="6863859"/>
            <a:ext cx="1296150" cy="105023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7079">
            <a:off x="2297245" y="1905635"/>
            <a:ext cx="997322" cy="37504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9" b="13993"/>
          <a:stretch/>
        </p:blipFill>
        <p:spPr>
          <a:xfrm rot="20729356">
            <a:off x="2202174" y="2728326"/>
            <a:ext cx="1225059" cy="59470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8964">
            <a:off x="2379143" y="529103"/>
            <a:ext cx="1006817" cy="591278"/>
          </a:xfrm>
          <a:prstGeom prst="rect">
            <a:avLst/>
          </a:prstGeom>
        </p:spPr>
      </p:pic>
      <p:pic>
        <p:nvPicPr>
          <p:cNvPr id="1024" name="Рисунок 1023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5298">
            <a:off x="2330443" y="1149844"/>
            <a:ext cx="1057956" cy="6138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830" y="4832251"/>
            <a:ext cx="1856826" cy="110559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70" y="8049344"/>
            <a:ext cx="1099291" cy="73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24" y="8904393"/>
            <a:ext cx="1169730" cy="81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76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04311"/>
              </p:ext>
            </p:extLst>
          </p:nvPr>
        </p:nvGraphicFramePr>
        <p:xfrm>
          <a:off x="332656" y="416496"/>
          <a:ext cx="6193625" cy="85288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84176"/>
                <a:gridCol w="1152128"/>
                <a:gridCol w="3025273"/>
                <a:gridCol w="432048"/>
              </a:tblGrid>
              <a:tr h="48006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25,4 mm body tube riflescopes (upper fitting)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Type 3 </a:t>
                      </a:r>
                      <a:endParaRPr lang="en-US" sz="1000" b="0" i="1" dirty="0">
                        <a:latin typeface="+mj-lt"/>
                      </a:endParaRPr>
                    </a:p>
                    <a:p>
                      <a:endParaRPr lang="en-US" sz="800" dirty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scopes: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P4x32 (L/M/ML) on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TOZ-78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TOZ-99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Bars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Los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Sobol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Izh-18MN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with transient lath – on “Izh-27”, “TOZ-34”;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P8X48 (L), P8X56(L), P6X42, P10X42F(L),P12X50F(L) ON “TOZ-78”, “TOZ-99”;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P3,5X20 – on “Izh-18MN”, with transient lath – on “Izh-27”, “TOZ-34”.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23,65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Т</a:t>
                      </a:r>
                      <a:r>
                        <a:rPr lang="en-US" sz="1000" b="0" i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ype</a:t>
                      </a:r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2  (steel) </a:t>
                      </a:r>
                      <a:endParaRPr lang="en-US" sz="1000" b="0" dirty="0" smtClean="0">
                        <a:latin typeface="+mj-lt"/>
                      </a:endParaRP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scopes P4x32(L),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P4x32M(L), P3,5x20(C) on arms with the lath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weaver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i="1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b="1" i="1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+mj-lt"/>
                        </a:rPr>
                        <a:t>23,65</a:t>
                      </a:r>
                      <a:endParaRPr lang="ru-RU" sz="900" b="1" dirty="0">
                        <a:latin typeface="+mj-lt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>
                          <a:latin typeface="+mj-lt"/>
                        </a:rPr>
                        <a:t>Type 7 - (aluminum) </a:t>
                      </a:r>
                      <a:endParaRPr lang="ru-RU" sz="1000" b="0" i="1" dirty="0">
                        <a:latin typeface="+mj-lt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scopes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P4x32 (L/M/ML), P6x42 (L), P8x48 (L), P8x56 (L), P10x42 (L), P12x50F(L) on the arms “TOZ-78”, “TOZ-99”,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Bars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Los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Sobol</a:t>
                      </a:r>
                      <a:r>
                        <a:rPr lang="ru-RU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,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Bekas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”,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Izh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-MN”,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with transient lath – on “Izh-27”, “TOZ-34”;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P4x32(L)/(ML), P3,5x20 on “Izh-94” – Taiga (guide width 12 mm), “MR-512”, “Izh-60”.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23,65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25,4 mm body tube riflescopes (side fitting)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V3-1a ( aluminum)</a:t>
                      </a:r>
                      <a:endParaRPr lang="en-US" sz="1000" i="1" dirty="0" smtClean="0">
                        <a:latin typeface="+mj-lt"/>
                      </a:endParaRPr>
                    </a:p>
                    <a:p>
                      <a:endParaRPr lang="en-US" sz="800" dirty="0"/>
                    </a:p>
                    <a:p>
                      <a:endParaRPr lang="en-US" sz="800" dirty="0" smtClean="0"/>
                    </a:p>
                    <a:p>
                      <a:endParaRPr lang="en-US" sz="9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scopes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P4x32 (L/M/ML), P8x48 (L), P8x56 (L), P6x42 (L), P10x42F (L), P12x50F (L), P3,5x20 (C) on the carbines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”, “SKS”, “KO-44”, “KO-91”.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24,00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/>
                        <a:t>V3 – 1v (aluminum)</a:t>
                      </a: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scopes P4x32 (L/M/ML), P8x48 (L), P8x56 (L), P6x42 (L), P10x42F (L), P12x50F (L), P3,5x20 (C) on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”,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-Hunter”.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24,00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V3-1d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(aluminum) </a:t>
                      </a:r>
                      <a:endParaRPr lang="en-US" sz="9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9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scopes P4x32 (L/M/ML), P8x48 (L), P8x56 (L), P6x42 (L), P10x42F (L), P12x50F (L), P3,5x20 (C) on carbine “Tiger”.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35,50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78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V1-1a</a:t>
                      </a:r>
                      <a:r>
                        <a:rPr lang="en-US" sz="8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(steel)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scopes P4x32 (L/M/ML), P8x48 (L), P6x42 (L), P10x42F (L) on the carbine “Tiger” ,“SKS”, “KO-44”, “KO-91”  (without a lath). The support is supplied with “swallow tail” lath.</a:t>
                      </a: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V1-1b (steel)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scopes P4x32 (L/M/ML), P8x48 (L), P6x42 (L), P10x42F (L) on the carbine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”; P8x56 (L), P12x50F (L)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on the carbines “Tiger”,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”. 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+mj-lt"/>
                        </a:rPr>
                        <a:t>30,20</a:t>
                      </a:r>
                      <a:endParaRPr lang="ru-RU" sz="900" b="1" dirty="0">
                        <a:latin typeface="+mj-lt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For 30 mm body tube riflescopes (upper fitting)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Type 7a  (aluminum) </a:t>
                      </a:r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scopes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PV1,2-6x24 (L), PV2-10x48, PV2-10x52(L) on the arms “TOZ-78”, “TOZ-99”, “Bars”, “Los”,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Sobol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”,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Bekas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”, “Izh-18MN”, “IZH-94” – Taiga (guide width 12 mm), with transient lath – on “Izh-27”, “TOZ-34”.</a:t>
                      </a: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23,65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For 30 mm body tube riflescopes (side fitting)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V3-1b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(aluminum)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scopes PV1,2-6x24 (L), PV2-10x48, PV2-10x52(L) on the carbines </a:t>
                      </a:r>
                      <a:r>
                        <a:rPr lang="da-DK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“Vepr” ,“SKS”, “KO-44”, “KO-91” .</a:t>
                      </a:r>
                      <a:endParaRPr lang="en-US" sz="900" b="1" i="1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35,50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V3-1g (aluminum)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9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scopes PV1,2-6x24 (L), PV2-10x48, PV2-10x52(L) on the carbines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Saiga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” ,“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Vepr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-Hunter” 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35,50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51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 3-1e (aluminum)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scopes PV1,2-6x24 (L), PV2-10x48, PV2-10x52(L) on the carbine “Tiger” .</a:t>
                      </a: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35,50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 1-1v (steel)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scopes PV1,2-6x24 (L), PV2-10x48, PV2-10x52(L) on the carbines “SKS”(without a lath), “KO-44”, “KO-91” . The support is supplied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with “swallow tail” lath.</a:t>
                      </a: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75" y="3545602"/>
            <a:ext cx="320901" cy="36311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2F1EA"/>
              </a:clrFrom>
              <a:clrTo>
                <a:srgbClr val="F2F1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591" y="3008784"/>
            <a:ext cx="283985" cy="35704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FDFC"/>
              </a:clrFrom>
              <a:clrTo>
                <a:srgbClr val="F9FD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04" y="4160912"/>
            <a:ext cx="401360" cy="42658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67" y="5457056"/>
            <a:ext cx="346722" cy="46322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7F6F1"/>
              </a:clrFrom>
              <a:clrTo>
                <a:srgbClr val="F7F6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3" b="1"/>
          <a:stretch/>
        </p:blipFill>
        <p:spPr>
          <a:xfrm>
            <a:off x="2561675" y="4843067"/>
            <a:ext cx="342785" cy="37820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9FDFE"/>
              </a:clrFrom>
              <a:clrTo>
                <a:srgbClr val="F9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241" y="6105128"/>
            <a:ext cx="516700" cy="3480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662" y="6701902"/>
            <a:ext cx="361102" cy="42981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21" y="7320259"/>
            <a:ext cx="386433" cy="43186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182" y="7970340"/>
            <a:ext cx="444787" cy="3670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889" y="8530919"/>
            <a:ext cx="324819" cy="36004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830" y="632520"/>
            <a:ext cx="609254" cy="36004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544" y="2204948"/>
            <a:ext cx="482094" cy="35961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63" y="1641880"/>
            <a:ext cx="553475" cy="3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34344"/>
              </p:ext>
            </p:extLst>
          </p:nvPr>
        </p:nvGraphicFramePr>
        <p:xfrm>
          <a:off x="332656" y="344488"/>
          <a:ext cx="6193625" cy="82756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84176"/>
                <a:gridCol w="1224136"/>
                <a:gridCol w="2953265"/>
                <a:gridCol w="432048"/>
              </a:tblGrid>
              <a:tr h="502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PILAD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Р3,5х20,   Р3,5х20С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Type 8 </a:t>
                      </a:r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8 b ( aluminum ) </a:t>
                      </a:r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</a:t>
                      </a:r>
                      <a:r>
                        <a:rPr lang="en-US" sz="9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scopes P3,5x20 (C) on “Izh-94” North (guide with 7mm);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 b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– 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scopes P3,5x20 (C) on “Izh-94” North (guide with 12mm).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30,15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 row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night vision scopes 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Type LOS </a:t>
                      </a:r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scope PNS 2,5x50 on  “Los”, “Bars”.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23,65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Euroclamp</a:t>
                      </a:r>
                      <a:endParaRPr lang="en-US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for the placing of  scope PNS 2,5x50  on WEAVER base.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23,40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2-2</a:t>
                      </a:r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 scope PNS 2,5x50 on the carbines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Saiga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”, “Tiger”, “SKS”, “KO-44”, “KO-91”.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23,65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3 - 2а </a:t>
                      </a:r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 PNS 2,5x50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on “Tiger”.</a:t>
                      </a: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17,85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– 2</a:t>
                      </a:r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scope PNS 2,5x50 on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”,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-Hunter”.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17,85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V3</a:t>
                      </a:r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- 2е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 PNS 2,5x50 on “Tiger” carbine.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17,85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16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CZ-550</a:t>
                      </a:r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 PNS 2,5x50 on carbines “CZ-550”.</a:t>
                      </a:r>
                      <a:endParaRPr lang="ru-RU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124,70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night vision scopes with LM-prism –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NEW!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latin typeface="+mj-lt"/>
                        </a:rPr>
                        <a:t>039</a:t>
                      </a: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night vision scope PNS 2,5x50 with mount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Europrism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” (LM-prism) on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carbines “Tiger”, “SKS”,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”,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Saiga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”. The scope may be fixed on the support guide in one of three positions.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49,10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042</a:t>
                      </a: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Upper Mount for «</a:t>
                      </a:r>
                      <a:r>
                        <a:rPr lang="en-US" sz="900" b="1" i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Europrism</a:t>
                      </a: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» (on «weaver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night vision scopes PNS 2,5x50 with mount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Europrism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 (LM-prism) on carbines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-Super”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to “weaver” lath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The scope may be fixed on the support guide in one of three positions.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72,20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25,4 mm body tube riflescopes (side fitting) – </a:t>
                      </a:r>
                      <a:r>
                        <a:rPr lang="en-US" sz="9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NEW!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043</a:t>
                      </a: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scopes with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diameters 25,4 mm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on carbines “Tiger”, “SKS”,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”,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”. Rings are removable and may be fixed on the support guide in one of two positions.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72,20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weaver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V3 – 2v (aluminum )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scopes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with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“weaver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 lath fixing ,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 carbines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”, “SKS”, “KO-44”, “KO-91”.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V3 – 2g (aluminum) </a:t>
                      </a:r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scopes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with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“weaver” lath fixing, on carbines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”,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-Hunter”.</a:t>
                      </a: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V3 – 2d (aluminum ) </a:t>
                      </a:r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fit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scopes 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with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“weaver” lath fixing,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on the carbines “Tiger”.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swallowtail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III-4</a:t>
                      </a:r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 fit scopes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on “swallow tail” lath, on the carbines “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Vepr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”.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30,20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127" y="7617296"/>
            <a:ext cx="436174" cy="3600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41" y="6509645"/>
            <a:ext cx="484813" cy="4060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41" y="7032364"/>
            <a:ext cx="500813" cy="4524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499" y="8049344"/>
            <a:ext cx="392811" cy="50405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28" y="560512"/>
            <a:ext cx="521268" cy="36876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8"/>
          <a:stretch/>
        </p:blipFill>
        <p:spPr>
          <a:xfrm>
            <a:off x="2542987" y="1597825"/>
            <a:ext cx="543022" cy="33222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299" y="2504728"/>
            <a:ext cx="465627" cy="51791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333" y="2019869"/>
            <a:ext cx="487420" cy="5262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89" b="16766"/>
          <a:stretch/>
        </p:blipFill>
        <p:spPr>
          <a:xfrm>
            <a:off x="2276872" y="1187116"/>
            <a:ext cx="821059" cy="30949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 t="22806" r="9165" b="29445"/>
          <a:stretch/>
        </p:blipFill>
        <p:spPr>
          <a:xfrm rot="20136934">
            <a:off x="2423358" y="4084535"/>
            <a:ext cx="644602" cy="31751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77" t="16571" r="11811" b="15546"/>
          <a:stretch/>
        </p:blipFill>
        <p:spPr>
          <a:xfrm>
            <a:off x="2468146" y="5746110"/>
            <a:ext cx="577995" cy="56923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"/>
          <a:stretch/>
        </p:blipFill>
        <p:spPr>
          <a:xfrm>
            <a:off x="2482691" y="3598269"/>
            <a:ext cx="576064" cy="39936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83" y="3063996"/>
            <a:ext cx="478104" cy="49722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8" b="2487"/>
          <a:stretch/>
        </p:blipFill>
        <p:spPr>
          <a:xfrm>
            <a:off x="2333072" y="5097016"/>
            <a:ext cx="682784" cy="46144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526" y="4448944"/>
            <a:ext cx="653197" cy="48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06307"/>
              </p:ext>
            </p:extLst>
          </p:nvPr>
        </p:nvGraphicFramePr>
        <p:xfrm>
          <a:off x="332656" y="344488"/>
          <a:ext cx="6193625" cy="32156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84176"/>
                <a:gridCol w="1224136"/>
                <a:gridCol w="2953265"/>
                <a:gridCol w="432048"/>
              </a:tblGrid>
              <a:tr h="1138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Transient </a:t>
                      </a: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bases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Transient slat “swallow tail”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 be fixed on “Izh-27”, “TOZ-34”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“Swallow tail” lath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To fix various accessories (scopes, infrared projector, directional microphone, laser designator,</a:t>
                      </a:r>
                      <a:r>
                        <a:rPr lang="en-US" sz="900" b="1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900" b="1" i="1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etc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 on “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Saiga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” type </a:t>
                      </a:r>
                      <a:r>
                        <a:rPr lang="en-US" sz="900" b="1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carabines</a:t>
                      </a:r>
                      <a:r>
                        <a:rPr lang="en-US" sz="9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ru-RU" sz="900" b="1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Weaver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base 004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Transient base with ”weaver” top for IZH-27, TOZ-34 fitting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13,10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Base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037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Transient base with ”weaver” top for “dovetail” base fitting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20,00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Base 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ru-RU" sz="800" dirty="0"/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Swallowtail base 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13,75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1" u="sng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AZIMUTH COMPASS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-1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forest management and topographic works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42,40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77" marR="54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t="14722" r="1886" b="12647"/>
          <a:stretch/>
        </p:blipFill>
        <p:spPr>
          <a:xfrm>
            <a:off x="2365372" y="488504"/>
            <a:ext cx="758596" cy="3360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" t="16947" r="4780" b="15542"/>
          <a:stretch/>
        </p:blipFill>
        <p:spPr>
          <a:xfrm>
            <a:off x="2279967" y="1064568"/>
            <a:ext cx="758596" cy="2466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5" t="23679" r="22444" b="23335"/>
          <a:stretch/>
        </p:blipFill>
        <p:spPr>
          <a:xfrm>
            <a:off x="2298674" y="1761493"/>
            <a:ext cx="554261" cy="3191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9" t="19600" r="20175" b="27540"/>
          <a:stretch/>
        </p:blipFill>
        <p:spPr>
          <a:xfrm rot="541015">
            <a:off x="2217278" y="2144662"/>
            <a:ext cx="507398" cy="29515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8" t="12182" r="6250" b="16555"/>
          <a:stretch/>
        </p:blipFill>
        <p:spPr>
          <a:xfrm rot="814059">
            <a:off x="2157891" y="1300463"/>
            <a:ext cx="838225" cy="4615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35" y="2648744"/>
            <a:ext cx="9093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1709</Words>
  <Application>Microsoft Office PowerPoint</Application>
  <PresentationFormat>Лист A4 (210x297 мм)</PresentationFormat>
  <Paragraphs>309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61</cp:revision>
  <cp:lastPrinted>2013-03-05T11:18:27Z</cp:lastPrinted>
  <dcterms:created xsi:type="dcterms:W3CDTF">2012-05-14T07:41:49Z</dcterms:created>
  <dcterms:modified xsi:type="dcterms:W3CDTF">2013-07-04T07:52:04Z</dcterms:modified>
</cp:coreProperties>
</file>