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2" r:id="rId3"/>
    <p:sldId id="329" r:id="rId4"/>
    <p:sldId id="299" r:id="rId5"/>
    <p:sldId id="330" r:id="rId6"/>
    <p:sldId id="318" r:id="rId7"/>
    <p:sldId id="319" r:id="rId8"/>
    <p:sldId id="294" r:id="rId9"/>
    <p:sldId id="300" r:id="rId10"/>
    <p:sldId id="303" r:id="rId11"/>
    <p:sldId id="320" r:id="rId12"/>
    <p:sldId id="305" r:id="rId13"/>
    <p:sldId id="304" r:id="rId14"/>
    <p:sldId id="301" r:id="rId15"/>
    <p:sldId id="335" r:id="rId16"/>
    <p:sldId id="322" r:id="rId17"/>
    <p:sldId id="332" r:id="rId18"/>
    <p:sldId id="324" r:id="rId19"/>
    <p:sldId id="325" r:id="rId20"/>
    <p:sldId id="311" r:id="rId21"/>
    <p:sldId id="310" r:id="rId22"/>
    <p:sldId id="326" r:id="rId23"/>
    <p:sldId id="327" r:id="rId24"/>
    <p:sldId id="328" r:id="rId25"/>
    <p:sldId id="33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5007"/>
    <a:srgbClr val="B85808"/>
    <a:srgbClr val="944606"/>
    <a:srgbClr val="F1E7BF"/>
    <a:srgbClr val="F7EDDF"/>
    <a:srgbClr val="9C8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7" autoAdjust="0"/>
    <p:restoredTop sz="94660"/>
  </p:normalViewPr>
  <p:slideViewPr>
    <p:cSldViewPr showGuides="1">
      <p:cViewPr varScale="1">
        <p:scale>
          <a:sx n="71" d="100"/>
          <a:sy n="71" d="100"/>
        </p:scale>
        <p:origin x="-114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488942561256069E-2"/>
          <c:y val="0.35901692741210578"/>
          <c:w val="0.86928937007874019"/>
          <c:h val="0.562605627994195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Лист3!$B$33</c:f>
              <c:strCache>
                <c:ptCount val="1"/>
                <c:pt idx="0">
                  <c:v>количество участников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0592020592020591E-2"/>
                  <c:y val="-4.4110254797503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166023166023213E-2"/>
                  <c:y val="-3.208018530727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3166023166023165E-2"/>
                  <c:y val="-3.208018530727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444015444015444E-2"/>
                  <c:y val="-3.6090208470684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Лист3!$C$31:$F$31</c:f>
              <c:numCache>
                <c:formatCode>General</c:formatCode>
                <c:ptCount val="4"/>
                <c:pt idx="0">
                  <c:v>2007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</c:numCache>
            </c:numRef>
          </c:cat>
          <c:val>
            <c:numRef>
              <c:f>Лист3!$C$33:$F$33</c:f>
              <c:numCache>
                <c:formatCode>General</c:formatCode>
                <c:ptCount val="4"/>
                <c:pt idx="0">
                  <c:v>800</c:v>
                </c:pt>
                <c:pt idx="1">
                  <c:v>3000</c:v>
                </c:pt>
                <c:pt idx="2">
                  <c:v>6000</c:v>
                </c:pt>
                <c:pt idx="3">
                  <c:v>6000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440896"/>
        <c:axId val="77442432"/>
        <c:axId val="0"/>
      </c:bar3DChart>
      <c:catAx>
        <c:axId val="7744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="1"/>
            </a:pPr>
            <a:endParaRPr lang="ru-RU"/>
          </a:p>
        </c:txPr>
        <c:crossAx val="77442432"/>
        <c:crosses val="autoZero"/>
        <c:auto val="1"/>
        <c:lblAlgn val="ctr"/>
        <c:lblOffset val="100"/>
        <c:noMultiLvlLbl val="0"/>
      </c:catAx>
      <c:valAx>
        <c:axId val="77442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74408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Dynamics of increase of business entities participating in the Fair</a:t>
            </a:r>
          </a:p>
        </c:rich>
      </c:tx>
      <c:layout>
        <c:manualLayout>
          <c:xMode val="edge"/>
          <c:yMode val="edge"/>
          <c:x val="0.11045299229232211"/>
          <c:y val="2.852308647593189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074553119828791"/>
          <c:y val="0.29337740251083211"/>
          <c:w val="0.87273610068518315"/>
          <c:h val="0.647509064212161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Лист3!$B$3</c:f>
              <c:strCache>
                <c:ptCount val="1"/>
                <c:pt idx="0">
                  <c:v>количество хозяйствующих субъектов - участников ярмарки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2.6143785467801868E-3"/>
                  <c:y val="-2.786070524878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30064982746131E-2"/>
                  <c:y val="-3.184080599860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236364804461155E-2"/>
                  <c:y val="-4.2929210300834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915028374241494E-2"/>
                  <c:y val="-4.378110824808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Лист3!$C$2:$F$2</c:f>
              <c:numCache>
                <c:formatCode>General</c:formatCode>
                <c:ptCount val="4"/>
                <c:pt idx="0">
                  <c:v>2001</c:v>
                </c:pt>
                <c:pt idx="1">
                  <c:v>2006</c:v>
                </c:pt>
                <c:pt idx="2">
                  <c:v>2011</c:v>
                </c:pt>
                <c:pt idx="3">
                  <c:v>2016</c:v>
                </c:pt>
              </c:numCache>
            </c:numRef>
          </c:cat>
          <c:val>
            <c:numRef>
              <c:f>Лист3!$C$3:$F$3</c:f>
              <c:numCache>
                <c:formatCode>General</c:formatCode>
                <c:ptCount val="4"/>
                <c:pt idx="0">
                  <c:v>36</c:v>
                </c:pt>
                <c:pt idx="1">
                  <c:v>600</c:v>
                </c:pt>
                <c:pt idx="2">
                  <c:v>1200</c:v>
                </c:pt>
                <c:pt idx="3">
                  <c:v>1400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337728"/>
        <c:axId val="33339264"/>
        <c:axId val="0"/>
      </c:bar3DChart>
      <c:catAx>
        <c:axId val="33337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="1"/>
            </a:pPr>
            <a:endParaRPr lang="ru-RU"/>
          </a:p>
        </c:txPr>
        <c:crossAx val="33339264"/>
        <c:crosses val="autoZero"/>
        <c:auto val="1"/>
        <c:lblAlgn val="ctr"/>
        <c:lblOffset val="100"/>
        <c:noMultiLvlLbl val="0"/>
      </c:catAx>
      <c:valAx>
        <c:axId val="33339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ru-RU"/>
          </a:p>
        </c:txPr>
        <c:crossAx val="3333772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361345104957185E-2"/>
          <c:y val="0.22752894275065327"/>
          <c:w val="0.67378352272439934"/>
          <c:h val="0.6613232720909886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Лист3!$B$58</c:f>
              <c:strCache>
                <c:ptCount val="1"/>
                <c:pt idx="0">
                  <c:v>former CIS countries </c:v>
                </c:pt>
              </c:strCache>
            </c:strRef>
          </c:tx>
          <c:invertIfNegative val="0"/>
          <c:cat>
            <c:numRef>
              <c:f>Лист3!$C$57:$F$57</c:f>
              <c:numCache>
                <c:formatCode>General</c:formatCode>
                <c:ptCount val="4"/>
                <c:pt idx="0">
                  <c:v>2004</c:v>
                </c:pt>
                <c:pt idx="1">
                  <c:v>2008</c:v>
                </c:pt>
                <c:pt idx="2">
                  <c:v>2012</c:v>
                </c:pt>
                <c:pt idx="3">
                  <c:v>2016</c:v>
                </c:pt>
              </c:numCache>
            </c:numRef>
          </c:cat>
          <c:val>
            <c:numRef>
              <c:f>Лист3!$C$58:$F$58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Лист3!$B$59</c:f>
              <c:strCache>
                <c:ptCount val="1"/>
                <c:pt idx="0">
                  <c:v>foreign countries</c:v>
                </c:pt>
              </c:strCache>
            </c:strRef>
          </c:tx>
          <c:invertIfNegative val="0"/>
          <c:cat>
            <c:numRef>
              <c:f>Лист3!$C$57:$F$57</c:f>
              <c:numCache>
                <c:formatCode>General</c:formatCode>
                <c:ptCount val="4"/>
                <c:pt idx="0">
                  <c:v>2004</c:v>
                </c:pt>
                <c:pt idx="1">
                  <c:v>2008</c:v>
                </c:pt>
                <c:pt idx="2">
                  <c:v>2012</c:v>
                </c:pt>
                <c:pt idx="3">
                  <c:v>2016</c:v>
                </c:pt>
              </c:numCache>
            </c:numRef>
          </c:cat>
          <c:val>
            <c:numRef>
              <c:f>Лист3!$C$59:$F$59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11</c:v>
                </c:pt>
                <c:pt idx="3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878208"/>
        <c:axId val="34879744"/>
        <c:axId val="0"/>
      </c:bar3DChart>
      <c:catAx>
        <c:axId val="34878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="1"/>
            </a:pPr>
            <a:endParaRPr lang="ru-RU"/>
          </a:p>
        </c:txPr>
        <c:crossAx val="34879744"/>
        <c:crosses val="autoZero"/>
        <c:auto val="1"/>
        <c:lblAlgn val="ctr"/>
        <c:lblOffset val="100"/>
        <c:noMultiLvlLbl val="0"/>
      </c:catAx>
      <c:valAx>
        <c:axId val="34879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ru-RU"/>
          </a:p>
        </c:txPr>
        <c:crossAx val="34878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497081840335501"/>
          <c:y val="0.65684216213419211"/>
          <c:w val="0.23421843945807352"/>
          <c:h val="0.22190949813963282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978084134442575E-2"/>
          <c:y val="0.21708869954620424"/>
          <c:w val="0.67634557541621176"/>
          <c:h val="0.77748454650427012"/>
        </c:manualLayout>
      </c:layout>
      <c:pie3DChart>
        <c:varyColors val="1"/>
        <c:ser>
          <c:idx val="0"/>
          <c:order val="0"/>
          <c:explosion val="25"/>
          <c:cat>
            <c:strRef>
              <c:f>Лист3!$J$81:$L$81</c:f>
              <c:strCache>
                <c:ptCount val="3"/>
                <c:pt idx="0">
                  <c:v>Asia</c:v>
                </c:pt>
                <c:pt idx="1">
                  <c:v>Africa</c:v>
                </c:pt>
                <c:pt idx="2">
                  <c:v>Europe </c:v>
                </c:pt>
              </c:strCache>
            </c:strRef>
          </c:cat>
          <c:val>
            <c:numRef>
              <c:f>Лист3!$J$82:$L$82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5133934900473207"/>
          <c:y val="0.57189778872019914"/>
          <c:w val="0.11946357070329712"/>
          <c:h val="0.21819499876169346"/>
        </c:manualLayout>
      </c:layout>
      <c:overlay val="0"/>
      <c:txPr>
        <a:bodyPr/>
        <a:lstStyle/>
        <a:p>
          <a:pPr>
            <a:defRPr sz="1500"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0.16071</cdr:x>
      <cdr:y>0.07546</cdr:y>
    </cdr:from>
    <cdr:to>
      <cdr:x>0.27409</cdr:x>
      <cdr:y>0.23327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96144" y="43722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cs typeface="Aharoni" pitchFamily="2" charset="-79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0.02421</cdr:x>
      <cdr:y>0.01551</cdr:y>
    </cdr:from>
    <cdr:to>
      <cdr:x>0.93571</cdr:x>
      <cdr:y>0.21541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6024" y="86424"/>
          <a:ext cx="8134399" cy="11137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Dynamics of increase of foreign countries, </a:t>
          </a:r>
        </a:p>
        <a:p xmlns:a="http://schemas.openxmlformats.org/drawingml/2006/main">
          <a:pPr algn="ctr"/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participating in the Fair</a:t>
          </a:r>
          <a:endParaRPr lang="ru-RU" sz="2400" b="1" dirty="0" smtClean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0.63551</cdr:x>
      <cdr:y>0.17808</cdr:y>
    </cdr:from>
    <cdr:to>
      <cdr:x>0.71066</cdr:x>
      <cdr:y>0.25808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96543" y="936103"/>
          <a:ext cx="579019" cy="420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500" b="1" dirty="0"/>
            <a:t>25</a:t>
          </a:r>
        </a:p>
      </cdr:txBody>
    </cdr:sp>
  </cdr:relSizeAnchor>
  <cdr:relSizeAnchor xmlns:cdr="http://schemas.openxmlformats.org/drawingml/2006/chartDrawing">
    <cdr:from>
      <cdr:x>0.48598</cdr:x>
      <cdr:y>0.3751</cdr:y>
    </cdr:from>
    <cdr:to>
      <cdr:x>0.56112</cdr:x>
      <cdr:y>0.4551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744415" y="1971762"/>
          <a:ext cx="578942" cy="420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500" b="1" dirty="0"/>
            <a:t>16</a:t>
          </a:r>
        </a:p>
      </cdr:txBody>
    </cdr:sp>
  </cdr:relSizeAnchor>
  <cdr:relSizeAnchor xmlns:cdr="http://schemas.openxmlformats.org/drawingml/2006/chartDrawing">
    <cdr:from>
      <cdr:x>0.33645</cdr:x>
      <cdr:y>0.47945</cdr:y>
    </cdr:from>
    <cdr:to>
      <cdr:x>0.4116</cdr:x>
      <cdr:y>0.55945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592287" y="2520279"/>
          <a:ext cx="579020" cy="420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500" b="1" dirty="0"/>
            <a:t>12</a:t>
          </a:r>
        </a:p>
      </cdr:txBody>
    </cdr:sp>
  </cdr:relSizeAnchor>
  <cdr:relSizeAnchor xmlns:cdr="http://schemas.openxmlformats.org/drawingml/2006/chartDrawing">
    <cdr:from>
      <cdr:x>0.18692</cdr:x>
      <cdr:y>0.63014</cdr:y>
    </cdr:from>
    <cdr:to>
      <cdr:x>0.26206</cdr:x>
      <cdr:y>0.71014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440159" y="3312367"/>
          <a:ext cx="578943" cy="420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500" b="1" dirty="0"/>
            <a:t>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0.09653</cdr:x>
      <cdr:y>0.02894</cdr:y>
    </cdr:from>
    <cdr:to>
      <cdr:x>0.94575</cdr:x>
      <cdr:y>0.23379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8995" y="135454"/>
          <a:ext cx="6237365" cy="958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500" b="1" dirty="0">
              <a:latin typeface="Times New Roman" pitchFamily="18" charset="0"/>
              <a:cs typeface="Times New Roman" pitchFamily="18" charset="0"/>
            </a:rPr>
            <a:t>The structure of the </a:t>
          </a:r>
          <a:r>
            <a:rPr lang="en-US" sz="2500" b="1" dirty="0" smtClean="0">
              <a:latin typeface="Times New Roman" pitchFamily="18" charset="0"/>
              <a:cs typeface="Times New Roman" pitchFamily="18" charset="0"/>
            </a:rPr>
            <a:t>countries participating in  </a:t>
          </a:r>
          <a:r>
            <a:rPr lang="en-US" sz="2500" b="1" dirty="0">
              <a:latin typeface="Times New Roman" pitchFamily="18" charset="0"/>
              <a:cs typeface="Times New Roman" pitchFamily="18" charset="0"/>
            </a:rPr>
            <a:t>Kursk </a:t>
          </a:r>
          <a:r>
            <a:rPr lang="en-US" sz="2500" b="1" dirty="0" err="1">
              <a:latin typeface="Times New Roman" pitchFamily="18" charset="0"/>
              <a:cs typeface="Times New Roman" pitchFamily="18" charset="0"/>
            </a:rPr>
            <a:t>Korennaya</a:t>
          </a:r>
          <a:r>
            <a:rPr lang="en-US" sz="2500" b="1" dirty="0">
              <a:latin typeface="Times New Roman" pitchFamily="18" charset="0"/>
              <a:cs typeface="Times New Roman" pitchFamily="18" charset="0"/>
            </a:rPr>
            <a:t> fair in </a:t>
          </a:r>
          <a:r>
            <a:rPr lang="en-US" sz="2500" b="1" dirty="0" smtClean="0">
              <a:latin typeface="Times New Roman" pitchFamily="18" charset="0"/>
              <a:cs typeface="Times New Roman" pitchFamily="18" charset="0"/>
            </a:rPr>
            <a:t>2016</a:t>
          </a:r>
          <a:endParaRPr lang="ru-RU" sz="2500" b="1" baseline="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13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0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42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91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3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96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89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97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77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44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4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DBE94-D0D2-4205-A372-1986DC26338E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DBCBF-6EC5-4F88-8251-74B1362A5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61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25.jpeg"/><Relationship Id="rId4" Type="http://schemas.microsoft.com/office/2007/relationships/hdphoto" Target="../media/hdphoto2.wdp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0.jpeg"/><Relationship Id="rId5" Type="http://schemas.openxmlformats.org/officeDocument/2006/relationships/image" Target="../media/image5.png"/><Relationship Id="rId10" Type="http://schemas.openxmlformats.org/officeDocument/2006/relationships/image" Target="../media/image29.jpeg"/><Relationship Id="rId4" Type="http://schemas.microsoft.com/office/2007/relationships/hdphoto" Target="../media/hdphoto2.wdp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8.jpeg"/><Relationship Id="rId5" Type="http://schemas.openxmlformats.org/officeDocument/2006/relationships/image" Target="../media/image5.png"/><Relationship Id="rId10" Type="http://schemas.openxmlformats.org/officeDocument/2006/relationships/image" Target="../media/image37.jpeg"/><Relationship Id="rId4" Type="http://schemas.microsoft.com/office/2007/relationships/hdphoto" Target="../media/hdphoto2.wdp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3.jpeg"/><Relationship Id="rId5" Type="http://schemas.openxmlformats.org/officeDocument/2006/relationships/image" Target="../media/image5.png"/><Relationship Id="rId10" Type="http://schemas.openxmlformats.org/officeDocument/2006/relationships/image" Target="../media/image42.jpeg"/><Relationship Id="rId4" Type="http://schemas.microsoft.com/office/2007/relationships/hdphoto" Target="../media/hdphoto2.wdp"/><Relationship Id="rId9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9.jpeg"/><Relationship Id="rId5" Type="http://schemas.openxmlformats.org/officeDocument/2006/relationships/image" Target="../media/image5.png"/><Relationship Id="rId10" Type="http://schemas.openxmlformats.org/officeDocument/2006/relationships/image" Target="../media/image48.jpeg"/><Relationship Id="rId4" Type="http://schemas.microsoft.com/office/2007/relationships/hdphoto" Target="../media/hdphoto2.wdp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4.jpeg"/><Relationship Id="rId5" Type="http://schemas.openxmlformats.org/officeDocument/2006/relationships/image" Target="../media/image5.png"/><Relationship Id="rId10" Type="http://schemas.openxmlformats.org/officeDocument/2006/relationships/image" Target="../media/image53.jpeg"/><Relationship Id="rId4" Type="http://schemas.microsoft.com/office/2007/relationships/hdphoto" Target="../media/hdphoto2.wdp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pn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60.jpeg"/><Relationship Id="rId5" Type="http://schemas.openxmlformats.org/officeDocument/2006/relationships/image" Target="../media/image5.png"/><Relationship Id="rId10" Type="http://schemas.openxmlformats.org/officeDocument/2006/relationships/image" Target="../media/image59.jpeg"/><Relationship Id="rId4" Type="http://schemas.microsoft.com/office/2007/relationships/hdphoto" Target="../media/hdphoto2.wdp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.pn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65.jpeg"/><Relationship Id="rId5" Type="http://schemas.openxmlformats.org/officeDocument/2006/relationships/image" Target="../media/image5.png"/><Relationship Id="rId10" Type="http://schemas.openxmlformats.org/officeDocument/2006/relationships/image" Target="../media/image64.jpeg"/><Relationship Id="rId4" Type="http://schemas.microsoft.com/office/2007/relationships/hdphoto" Target="../media/hdphoto2.wdp"/><Relationship Id="rId9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kky2017@mail.ru" TargetMode="External"/><Relationship Id="rId3" Type="http://schemas.openxmlformats.org/officeDocument/2006/relationships/image" Target="../media/image4.png"/><Relationship Id="rId7" Type="http://schemas.openxmlformats.org/officeDocument/2006/relationships/hyperlink" Target="mailto:305002@mail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Russkaya_narodnaya_muzyka_-_charot_bel_n_t_2_4_(xMusic.me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grpSp>
        <p:nvGrpSpPr>
          <p:cNvPr id="12" name="Группа 11"/>
          <p:cNvGrpSpPr/>
          <p:nvPr/>
        </p:nvGrpSpPr>
        <p:grpSpPr>
          <a:xfrm>
            <a:off x="0" y="0"/>
            <a:ext cx="12192000" cy="6878142"/>
            <a:chOff x="0" y="0"/>
            <a:chExt cx="12192000" cy="6878142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1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Documents and Settings\User509\Мои документы\Downloads\50474549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detail="2"/>
                      </a14:imgEffect>
                      <a14:imgEffect>
                        <a14:colorTemperature colorTemp="11200"/>
                      </a14:imgEffect>
                      <a14:imgEffect>
                        <a14:saturation sat="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" t="-2230" r="-12" b="13350"/>
            <a:stretch/>
          </p:blipFill>
          <p:spPr bwMode="auto">
            <a:xfrm>
              <a:off x="1084004" y="3789040"/>
              <a:ext cx="10855458" cy="3089102"/>
            </a:xfrm>
            <a:prstGeom prst="rect">
              <a:avLst/>
            </a:prstGeom>
            <a:noFill/>
            <a:effectLst>
              <a:softEdge rad="457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1396200" y="2492896"/>
              <a:ext cx="948784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Kursk </a:t>
              </a:r>
              <a:r>
                <a:rPr lang="en-US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Korenskaya</a:t>
              </a: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Fair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751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30190" y="840536"/>
            <a:ext cx="960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On the 6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of July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2002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foreign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delegations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from Yugoslavia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Slovenia and Poland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first time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participated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 II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Korennaya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Fair.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G:\KKYa_STENDS\2001-2002\11  михайлов на подворьях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557978"/>
            <a:ext cx="4464496" cy="401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87488" y="1949482"/>
            <a:ext cx="9649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18 districts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Kursk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region organized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rural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farmsteads.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G:\KKYa_STENDS\2001-2002\10 сельские подворь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700" y="2536898"/>
            <a:ext cx="2930972" cy="40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2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42220" y="725795"/>
            <a:ext cx="9793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Due to its size and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large scale,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Korenskaya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Fair now  is considered to be one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of the main marketplaces of our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country.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 descr="G:\Книга_ярмарка\Панорама-2 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60" y="3943635"/>
            <a:ext cx="9188692" cy="27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Documents and Settings\User509\Рабочий стол\263606_s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60" y="1561961"/>
            <a:ext cx="3716082" cy="226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\\192.168.1.2\ext_rel\ККЯ 2016\ФОТО СЭФ ККЯ\2-Ярмарка-2016\1#\DSC_9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58" y="1575645"/>
            <a:ext cx="3553608" cy="227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8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G:\KKYa_STENDS\2015\DSC_44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95" y="2308290"/>
            <a:ext cx="2835703" cy="20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97068" y="676217"/>
            <a:ext cx="9361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Here,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at the sacred walls of the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Korennaya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Pustin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representatives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of government, business, community and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clergy meet together,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uniting their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thoughts and consolidating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efforts to the prosperity of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country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7" descr="G:\KKYa_STENDS\2015\DSC_42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15" y="2282766"/>
            <a:ext cx="3090481" cy="20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192.168.1.2\ext_rel\ККЯ 2016\ФОТО СЭФ ККЯ\ФОТОГРАФИИ СЭФ_ККЯ\Ярмарка 2 июля\DSC_16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31" y="2299007"/>
            <a:ext cx="3050388" cy="203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photos.lifeisphoto.ru/134/0/13486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15" y="4447107"/>
            <a:ext cx="9196583" cy="229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90286" y="685602"/>
            <a:ext cx="9834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Kursk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Korenskaya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Fair is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organized with the support of the leadership of the Central Federal district and the sector-specific federal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ministries of the Russian Federation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7" descr="C:\Documents and Settings\User509\Рабочий стол\IMG_7263_11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11" y="2780929"/>
            <a:ext cx="3135909" cy="236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:\KKYa_STENDS\2008\6 Деловые переговоры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311" y="2717370"/>
            <a:ext cx="3487085" cy="23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kya.reg-kursk.ru/upload/iblock/883/RUS_0024.jpg_Thumbnail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21" y="4602876"/>
            <a:ext cx="3323920" cy="22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90287" y="1737194"/>
            <a:ext cx="9834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Since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 Mid-Russian Economic Forum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has been held within the frame of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Kursk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Korennaya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Fair.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C:\Documents and Settings\User509\Рабочий стол\pos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56" y="2511929"/>
            <a:ext cx="4081420" cy="20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http://www.sef-kursk.ru/2016/i/results_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594" y="4596432"/>
            <a:ext cx="3323925" cy="22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>
        <p:fade/>
      </p:transition>
    </mc:Choice>
    <mc:Fallback xmlns="">
      <p:transition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90286" y="755480"/>
            <a:ext cx="869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years passed since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revival of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Fair.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89986" y="1090200"/>
            <a:ext cx="9532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say with pride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that it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has regained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popularity.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89986" y="1434826"/>
            <a:ext cx="989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 2016, the number of guests and participants of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Fair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amounted to more than 6 000 people 1 400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business entities.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6" descr="C:\Documents and Settings\User509\Рабочий стол\DSC_25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050" y="2481235"/>
            <a:ext cx="3704757" cy="256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192.168.1.2\ext_rel\ККЯ 2016\ФОТО СЭФ ККЯ\ФОТОГРАФИИ СЭФ_ККЯ\Ярмарка 2 июля\DSC_219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68" y="2448386"/>
            <a:ext cx="3488374" cy="262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192.168.1.2\ext_rel\ККЯ 2016\ФОТО СЭФ ККЯ\ФОТО по делегациям\Намибия\IMG_08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11" y="3832570"/>
            <a:ext cx="4065341" cy="27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4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8892521"/>
              </p:ext>
            </p:extLst>
          </p:nvPr>
        </p:nvGraphicFramePr>
        <p:xfrm>
          <a:off x="2567608" y="687518"/>
          <a:ext cx="8064896" cy="579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59696" y="1124744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Dynamics of increase of guests and participants of the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Fair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3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796407"/>
              </p:ext>
            </p:extLst>
          </p:nvPr>
        </p:nvGraphicFramePr>
        <p:xfrm>
          <a:off x="2495600" y="731066"/>
          <a:ext cx="7920880" cy="5722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83347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199456" y="654988"/>
            <a:ext cx="8531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geography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cooperation has widened.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99456" y="992874"/>
            <a:ext cx="10485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 2016 the  Fair was attended by officials and business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delegations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from  36 Russian regions and 25 countries of CIS and foreign countries, including Serbia, Germany, Bulgaria, Greece, Hungary, France, Finland, Poland,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Republika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Srpska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Bosnia and Herzegovina, Italy, Slovak Republic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Montenegro, England, Israel, Vietnam, India, Namibia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Picture 4" descr="C:\Documents and Settings\User509\Рабочий стол\DSC_14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00" y="3260693"/>
            <a:ext cx="2696131" cy="17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192.168.1.2\ext_rel\ККЯ 2016\ФОТО СЭФ ККЯ\ФОТОГРАФИИ СЭФ_ККЯ\Ярмарка 2 июля\DSC_18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27" y="3254722"/>
            <a:ext cx="2678457" cy="17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kya.reg-kursk.ru/upload/iblock/e3e/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42" y="5104892"/>
            <a:ext cx="2680489" cy="16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Documents and Settings\User509\Рабочий стол\DSC_24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27" y="5059557"/>
            <a:ext cx="2647650" cy="173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Documents and Settings\User509\Рабочий стол\DSC_264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22" y="3792825"/>
            <a:ext cx="47169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26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000">
        <p:fade/>
      </p:transition>
    </mc:Choice>
    <mc:Fallback xmlns="">
      <p:transition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33941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2258712"/>
              </p:ext>
            </p:extLst>
          </p:nvPr>
        </p:nvGraphicFramePr>
        <p:xfrm>
          <a:off x="1989997" y="687518"/>
          <a:ext cx="8924190" cy="5571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9211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550667"/>
              </p:ext>
            </p:extLst>
          </p:nvPr>
        </p:nvGraphicFramePr>
        <p:xfrm>
          <a:off x="1962405" y="1005704"/>
          <a:ext cx="9102147" cy="5447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6246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75521" y="1125117"/>
            <a:ext cx="9505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KURSK KORENSKAYA FAIR or, how it was called earlier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Korennaya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Fair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is a unique event into the life of our region.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79" y="2048911"/>
            <a:ext cx="4502949" cy="346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744335" y="1999523"/>
            <a:ext cx="44956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7188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Holding of Kursk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Korenskaya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Fair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inseparably linked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crowded  religious processions of the wonderworking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icon “The Virgin of the Sign” Kursk –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Korennaya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that has taken place  in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Kursk province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>
        <p:fade/>
      </p:transition>
    </mc:Choice>
    <mc:Fallback xmlns="">
      <p:transition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87488" y="833802"/>
            <a:ext cx="10094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 pavilions and on open sites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achievements and innovative developments of domestic and foreign companies in industry, agriculture and many other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industries are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presented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Also there are presented institutions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of education, science and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culture.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8" descr="http://files.geometria.ru/pics/original/055/080/550807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146" y="4451565"/>
            <a:ext cx="2959054" cy="1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img-fotki.yandex.ru/get/55/20501733.0/0_6cb39_213c0440_X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147" y="2461337"/>
            <a:ext cx="2945374" cy="182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\\192.168.1.2\ext_rel\ККЯ 2016\ФОТО СЭФ ККЯ\ФОТОГРАФИИ СЭФ_ККЯ\Ярмарка 2 июля\DSC_20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49" y="4451565"/>
            <a:ext cx="2788843" cy="1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192.168.1.2\ext_rel\ККЯ 2016\ФОТО СЭФ ККЯ\3-Ярмарка-2016\DSC_08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07" y="2453990"/>
            <a:ext cx="2854642" cy="183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cdnimg.rg.ru/i/gallery/4a1b4861/14_ed95bae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49" y="2454070"/>
            <a:ext cx="2753657" cy="18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www.kya.reg-kursk.ru/upload/iblock/ddf/DSC01715.JPG_Thumbnail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07" y="4451565"/>
            <a:ext cx="2855898" cy="1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7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>
        <p:fade/>
      </p:transition>
    </mc:Choice>
    <mc:Fallback xmlns="">
      <p:transition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87488" y="687518"/>
            <a:ext cx="10197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Within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framework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Kursk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Korenskaya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Fair sporting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events, performances and competitions in various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sports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are conducted.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G:\KKYa_STENDS\2014\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87" y="1902064"/>
            <a:ext cx="3273606" cy="218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G:\KKYa_STENDS\2014\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87" y="4393577"/>
            <a:ext cx="3273606" cy="218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:\KKYa_STENDS\2011\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78" y="1922709"/>
            <a:ext cx="3296394" cy="213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kya.reg-kursk.ru/upload/iblock/0a7/IMG_65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856" y="4402706"/>
            <a:ext cx="3261184" cy="217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kya.reg-kursk.ru/upload/iblock/0a3/IMG_654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58" y="2811838"/>
            <a:ext cx="3195533" cy="21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08832" y="757991"/>
            <a:ext cx="1028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But the Fair  is not the place for only business communications. Holiday atmosphere reigns here from the first until the last day -  amateur artists sing and dance on the scenes, clowns entertain guests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smtClean="0"/>
              <a:t>The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Fair still remains the place of recreation, entertainment and useful purchases for common people.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indent="361950"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6" descr="G:\KKYa_STENDS\2014\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02" y="4657044"/>
            <a:ext cx="2976174" cy="202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pravmir.ru/wp-content/uploads/2012/06/DSC015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658" y="4660076"/>
            <a:ext cx="2935590" cy="20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G:\KKYa_STENDS\2009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37" y="2399224"/>
            <a:ext cx="2976174" cy="199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kya.reg-kursk.ru/upload/iblock/fff/IMG_6529.JPG_Thumbnail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126" y="2399170"/>
            <a:ext cx="2931122" cy="19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pravmir.ru/wp-content/uploads/2012/06/DSC0154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48" y="2371060"/>
            <a:ext cx="2963798" cy="202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G:\KKYa_STENDS\2012\1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49" y="4642361"/>
            <a:ext cx="2963798" cy="204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>
        <p:fade/>
      </p:transition>
    </mc:Choice>
    <mc:Fallback xmlns="">
      <p:transition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83540" y="791100"/>
            <a:ext cx="9937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>
              <a:tabLst>
                <a:tab pos="627063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According to the results of meetings and negotiations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dozens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of agreements, protocols and treaties on cooperation in various sectors of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economy are annually signed.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6" descr="http://www.kya.reg-kursk.ru/upload/iblock/53f/%D0%A0%D1%99%D0%A0%D1%9B%D0%A0%C2%A0%D0%A0%E2%80%A2%D0%A0%D1%9C%D0%A0%D0%8E%D0%A0%D1%99%D0%A0%D1%92%D0%A0%D0%87%20%D0%A0%D0%87%D0%A0%C2%A0%D0%A0%D1%9A%D0%A0%D1%92%D0%A0%C2%A0%D0%A0%D1%99%D0%A0%D1%92%20492.jpg_Thumbnail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62" y="2111749"/>
            <a:ext cx="3259290" cy="20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www.kya.reg-kursk.ru/upload/iblock/27e/DSC_599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24" y="2118557"/>
            <a:ext cx="3172209" cy="210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192.168.1.2\ext_rel\ККЯ 2016\ФОТО СЭФ ККЯ\ФОТО по делегациям\Германия\ярмарка\DSC_274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365104"/>
            <a:ext cx="3217551" cy="22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kya.reg-kursk.ru/upload/iblock/c3f/IMG_22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4458509"/>
            <a:ext cx="3172209" cy="211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Объект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2" y="3228786"/>
            <a:ext cx="3173940" cy="21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>
        <p:fade/>
      </p:transition>
    </mc:Choice>
    <mc:Fallback xmlns="">
      <p:transition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93392" y="759345"/>
            <a:ext cx="9721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XVII  Interregional Universal wholesale-retail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Fair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«Kursk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Кorenskaya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Fair – 2017»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will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be run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5600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June, 15th  till 18th 2017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!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0" descr="C:\Documents and Settings\User509\Рабочий стол\2ff00066c5edf9875be0d77d36e11c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38" y="2126984"/>
            <a:ext cx="3273950" cy="20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C:\Documents and Settings\User509\Рабочий стол\645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297" y="2126983"/>
            <a:ext cx="3099598" cy="20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Documents and Settings\User509\Рабочий стол\58cb226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4387588"/>
            <a:ext cx="2963895" cy="217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C:\Documents and Settings\User509\Рабочий стол\IMG_07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06" y="4387588"/>
            <a:ext cx="3260582" cy="217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Книга_ярмарка\CRW_27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39" y="2126983"/>
            <a:ext cx="3527063" cy="443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8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>
        <p:fade/>
      </p:transition>
    </mc:Choice>
    <mc:Fallback xmlns="">
      <p:transition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</a:t>
              </a:r>
              <a:r>
                <a:rPr lang="en-US" b="1" smtClean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708172" y="3046537"/>
            <a:ext cx="9487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Kursk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Korenskaya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Fair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Further information is possible on the website: kurskyarmarka.ru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С</a:t>
            </a:r>
            <a:r>
              <a:rPr lang="en-US" sz="2400" b="1" dirty="0" err="1">
                <a:latin typeface="Times New Roman" pitchFamily="18" charset="0"/>
                <a:ea typeface="+mn-ea"/>
                <a:cs typeface="Times New Roman" pitchFamily="18" charset="0"/>
              </a:rPr>
              <a:t>ontact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details</a:t>
            </a:r>
            <a:r>
              <a:rPr lang="ru-RU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: с</a:t>
            </a:r>
            <a:r>
              <a:rPr lang="en-US" sz="2400" b="1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ommittee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of foreign economic relations development of Kursk region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Administration: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tell. (4712)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70-11-</a:t>
            </a:r>
            <a:r>
              <a:rPr lang="ru-RU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12, 70-10-99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tell./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fax (4712) 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55-43-09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e-mail: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  <a:hlinkClick r:id="rId7"/>
              </a:rPr>
              <a:t>305002@mail.ru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;</a:t>
            </a:r>
          </a:p>
          <a:p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"Exhibition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center "Kursk </a:t>
            </a:r>
            <a:r>
              <a:rPr lang="en-US" sz="2400" b="1" dirty="0" err="1">
                <a:latin typeface="Times New Roman" pitchFamily="18" charset="0"/>
                <a:ea typeface="+mn-ea"/>
                <a:cs typeface="Times New Roman" pitchFamily="18" charset="0"/>
              </a:rPr>
              <a:t>Korenskaya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 fair"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endParaRPr lang="ru-RU" sz="2400" b="1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tell.</a:t>
            </a:r>
            <a:r>
              <a:rPr lang="ru-RU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4712) 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51-25-42, 70-24-88, 51-26-15, 70-10-07,51-37-46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, e-mail: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  <a:hlinkClick r:id="rId8"/>
              </a:rPr>
              <a:t>kky2017@mail.ru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Крестный ход в Курской губернии Репин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12" y="1735824"/>
            <a:ext cx="7316648" cy="457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342748" y="1773203"/>
            <a:ext cx="2480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I.E. </a:t>
            </a:r>
            <a:r>
              <a:rPr lang="en-US" b="1" dirty="0" err="1"/>
              <a:t>Repin</a:t>
            </a:r>
            <a:r>
              <a:rPr lang="en-US" b="1" dirty="0"/>
              <a:t> </a:t>
            </a:r>
            <a:r>
              <a:rPr lang="ru-RU" b="1" dirty="0"/>
              <a:t>«</a:t>
            </a:r>
            <a:r>
              <a:rPr lang="en-US" b="1" dirty="0"/>
              <a:t>The religious procession in Kursk province</a:t>
            </a:r>
            <a:r>
              <a:rPr lang="ru-RU" b="1" dirty="0"/>
              <a:t>»</a:t>
            </a:r>
            <a:r>
              <a:rPr lang="en-US" b="1" dirty="0"/>
              <a:t>.</a:t>
            </a:r>
            <a:endParaRPr lang="ru-RU" b="1" dirty="0"/>
          </a:p>
          <a:p>
            <a:r>
              <a:rPr lang="ru-RU" b="1" dirty="0"/>
              <a:t>1883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03513" y="865711"/>
            <a:ext cx="9721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famous Russian artist I.E.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Repin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depicted one of the religious processions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8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675398" y="1183305"/>
            <a:ext cx="4229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first officially attested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reference to the Fair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related to 1708.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44" y="1119178"/>
            <a:ext cx="4837740" cy="356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80176" y="4761364"/>
            <a:ext cx="351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Trade rows. </a:t>
            </a:r>
            <a:r>
              <a:rPr lang="en-US" b="1" dirty="0" smtClean="0"/>
              <a:t>Photo </a:t>
            </a:r>
            <a:r>
              <a:rPr lang="en-US" b="1" dirty="0"/>
              <a:t>of the </a:t>
            </a:r>
            <a:r>
              <a:rPr lang="en-US" b="1" dirty="0" smtClean="0"/>
              <a:t>XIX century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67351" y="2441660"/>
            <a:ext cx="42378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Since ancient times,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there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were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three major market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places in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Russia: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one on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Volga River, the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other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one in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Siberia, and the third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was here, in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Central Russia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75520" y="980729"/>
            <a:ext cx="56197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7188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Fair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has become an important place of goods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exchanging between Moscow State and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Ukraine. In addition,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was an important issue for the European foreign trade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Russia.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75520" y="6025767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Hay market. </a:t>
            </a:r>
            <a:r>
              <a:rPr lang="en-US" sz="1600" b="1" dirty="0" smtClean="0"/>
              <a:t>Kursk.</a:t>
            </a:r>
            <a:r>
              <a:rPr lang="en-US" sz="1600" b="1" dirty="0"/>
              <a:t> Photo of the XIX century</a:t>
            </a:r>
            <a:endParaRPr lang="ru-RU" sz="1600" b="1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32" y="3747864"/>
            <a:ext cx="5434302" cy="22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818542"/>
            <a:ext cx="3469033" cy="224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749869"/>
            <a:ext cx="3511107" cy="226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836842" y="6013064"/>
            <a:ext cx="3528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Breeding horses from the stables of A. A. </a:t>
            </a:r>
            <a:r>
              <a:rPr lang="en-US" sz="1600" b="1" dirty="0" err="1" smtClean="0"/>
              <a:t>Fet</a:t>
            </a:r>
            <a:r>
              <a:rPr lang="en-US" sz="1600" b="1" dirty="0" smtClean="0"/>
              <a:t>. Photo </a:t>
            </a:r>
            <a:r>
              <a:rPr lang="en-US" sz="1600" b="1" dirty="0"/>
              <a:t>of the XIX century</a:t>
            </a:r>
            <a:endParaRPr lang="ru-RU" sz="1600" b="1" dirty="0"/>
          </a:p>
          <a:p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142316" y="3010252"/>
            <a:ext cx="3222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rest of the pilgrims on the shore </a:t>
            </a:r>
            <a:r>
              <a:rPr lang="en-US" sz="1600" b="1" dirty="0" smtClean="0"/>
              <a:t>of </a:t>
            </a:r>
            <a:r>
              <a:rPr lang="en-US" sz="1600" b="1" dirty="0" err="1" smtClean="0"/>
              <a:t>Tuskar</a:t>
            </a:r>
            <a:r>
              <a:rPr lang="en-US" sz="1600" b="1" dirty="0" smtClean="0"/>
              <a:t> river</a:t>
            </a:r>
            <a:r>
              <a:rPr lang="ru-RU" sz="1600" b="1" dirty="0" smtClean="0"/>
              <a:t>. </a:t>
            </a:r>
            <a:r>
              <a:rPr lang="en-US" sz="1600" b="1" dirty="0"/>
              <a:t>Photo of the XIX century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9389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777802" y="1847671"/>
            <a:ext cx="9361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 the second half of the nineteenth century, the turnover of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Fair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reached 7 million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rubles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77802" y="730927"/>
            <a:ext cx="9361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According to the decree of Empress Catherine II in 1787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Korenskaya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Fair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has received all-Russian status, and in 1824 became international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3712" y="6169573"/>
            <a:ext cx="684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View of the Fairgrounds at the </a:t>
            </a:r>
            <a:r>
              <a:rPr lang="en-US" b="1" dirty="0" err="1" smtClean="0"/>
              <a:t>Korennaya</a:t>
            </a:r>
            <a:r>
              <a:rPr lang="en-US" b="1" dirty="0" smtClean="0"/>
              <a:t> </a:t>
            </a:r>
            <a:r>
              <a:rPr lang="en-US" b="1" dirty="0" err="1" smtClean="0"/>
              <a:t>Pustin</a:t>
            </a:r>
            <a:r>
              <a:rPr lang="en-US" b="1" dirty="0" smtClean="0"/>
              <a:t>. Lithograph of the  </a:t>
            </a:r>
            <a:r>
              <a:rPr lang="ru-RU" b="1" dirty="0" smtClean="0"/>
              <a:t>ХIХ </a:t>
            </a:r>
            <a:r>
              <a:rPr lang="en-US" b="1" dirty="0" smtClean="0"/>
              <a:t>century</a:t>
            </a:r>
            <a:endParaRPr lang="ru-RU" b="1" dirty="0"/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775431"/>
            <a:ext cx="7308065" cy="335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4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685075" y="1065734"/>
            <a:ext cx="48661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Located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 more than 60 acres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land there were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650 commercial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buildings,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Fair Court Yard,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built by the famous architect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Dzhakomo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Kvarengi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36195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the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Yard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was considered to be one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of the most beautiful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ones in Russia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45556" y="4217836"/>
            <a:ext cx="4111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Plan of </a:t>
            </a:r>
            <a:r>
              <a:rPr lang="en-US" b="1" dirty="0" err="1" smtClean="0"/>
              <a:t>Korennaya</a:t>
            </a:r>
            <a:r>
              <a:rPr lang="en-US" b="1" dirty="0" smtClean="0"/>
              <a:t> Fair on </a:t>
            </a:r>
            <a:r>
              <a:rPr lang="en-US" b="1" dirty="0"/>
              <a:t>a military topographic </a:t>
            </a:r>
            <a:r>
              <a:rPr lang="en-US" b="1" dirty="0" smtClean="0"/>
              <a:t>map </a:t>
            </a:r>
            <a:r>
              <a:rPr lang="ru-RU" b="1" dirty="0" smtClean="0"/>
              <a:t>(1830-</a:t>
            </a:r>
            <a:r>
              <a:rPr lang="en-US" b="1" dirty="0" err="1" smtClean="0"/>
              <a:t>ies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36" y="903641"/>
            <a:ext cx="3578117" cy="326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 descr="http://nastyha.ru/uploads/images/kvarengi_part_2/1/fasad-torgovih-radov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913865"/>
            <a:ext cx="8155892" cy="164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72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>
        <p:fade/>
      </p:transition>
    </mc:Choice>
    <mc:Fallback xmlns="">
      <p:transition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87488" y="1071919"/>
            <a:ext cx="493952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6195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end of the XIX century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Fair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has gradually lost its former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importance and for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several decades has been erased from the history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84947" y="3682819"/>
            <a:ext cx="399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The pilgrims </a:t>
            </a:r>
            <a:r>
              <a:rPr lang="en-US" b="1" dirty="0" smtClean="0"/>
              <a:t>in </a:t>
            </a:r>
            <a:r>
              <a:rPr lang="en-US" b="1" dirty="0" err="1" smtClean="0"/>
              <a:t>Korennaya</a:t>
            </a:r>
            <a:r>
              <a:rPr lang="en-US" b="1" dirty="0" smtClean="0"/>
              <a:t> </a:t>
            </a:r>
            <a:r>
              <a:rPr lang="en-US" b="1" dirty="0" err="1" smtClean="0"/>
              <a:t>Pustin</a:t>
            </a:r>
            <a:r>
              <a:rPr lang="ru-RU" b="1" dirty="0" smtClean="0"/>
              <a:t>. </a:t>
            </a:r>
            <a:r>
              <a:rPr lang="en-US" b="1" dirty="0"/>
              <a:t>Photo of the XIX century</a:t>
            </a:r>
            <a:endParaRPr lang="ru-RU" b="1" dirty="0"/>
          </a:p>
        </p:txBody>
      </p:sp>
      <p:pic>
        <p:nvPicPr>
          <p:cNvPr id="16" name="Picture 2" descr="Начало восстановления, 1989 го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699" y="868365"/>
            <a:ext cx="4902050" cy="283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87488" y="4300308"/>
            <a:ext cx="9632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1924-1926 the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main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Cathedral was blown up, the bells were sold, the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bell tower,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stairs and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Church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Life-giving Source were destroyed.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87488" y="3055445"/>
            <a:ext cx="4942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After the October revolution,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rapid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destruction of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monastery began.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>
        <p:fade/>
      </p:transition>
    </mc:Choice>
    <mc:Fallback xmlns="">
      <p:transition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0" name="Picture 2" descr="C:\Documents and Settings\User509\Мои документы\Downloads\paper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0" y="318186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85000">
                  <a:srgbClr val="F1E7BF"/>
                </a:gs>
                <a:gs pos="46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7EDDF"/>
                  </a:solidFill>
                  <a:latin typeface="Times New Roman" pitchFamily="18" charset="0"/>
                  <a:cs typeface="Times New Roman" pitchFamily="18" charset="0"/>
                </a:rPr>
                <a:t>We invite to cooperation!</a:t>
              </a:r>
              <a:endParaRPr lang="ru-RU" b="1" dirty="0">
                <a:solidFill>
                  <a:srgbClr val="F7ED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08858" y="0"/>
              <a:ext cx="54270" cy="6858000"/>
            </a:xfrm>
            <a:prstGeom prst="rect">
              <a:avLst/>
            </a:prstGeom>
            <a:solidFill>
              <a:srgbClr val="A95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5926" y="0"/>
              <a:ext cx="144467" cy="6858000"/>
            </a:xfrm>
            <a:prstGeom prst="rect">
              <a:avLst/>
            </a:prstGeom>
            <a:gradFill flip="none" rotWithShape="1">
              <a:gsLst>
                <a:gs pos="0">
                  <a:srgbClr val="944606"/>
                </a:gs>
                <a:gs pos="67000">
                  <a:srgbClr val="F1E7BF"/>
                </a:gs>
                <a:gs pos="37000">
                  <a:srgbClr val="FFC000"/>
                </a:gs>
                <a:gs pos="100000">
                  <a:srgbClr val="F7EDD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" y="116632"/>
              <a:ext cx="145354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ocuments and Settings\User509\Рабочий стол\Рисунок178822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" y="4211241"/>
            <a:ext cx="11382756" cy="29649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53652" y="1282015"/>
            <a:ext cx="4831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 the 1st of  November, 1989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Korennaya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Pustin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has been handed over to the Kursk-Belgorod diocese for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restoration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1990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religious procession was revived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53652" y="4448002"/>
            <a:ext cx="10175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Interregional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universal wholesale-retail Kursk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Korenskaya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Fair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was attended by 36 companies,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26 of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which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represented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Kursk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region and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10 represented  other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regions of Russia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578" y="881004"/>
            <a:ext cx="5270640" cy="326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99848" y="3225968"/>
            <a:ext cx="4726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On the 23-th of September 2001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Fair started to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work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walls of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monastery.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000">
        <p:fade/>
      </p:transition>
    </mc:Choice>
    <mc:Fallback xmlns="">
      <p:transition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2973</TotalTime>
  <Words>1158</Words>
  <Application>Microsoft Office PowerPoint</Application>
  <PresentationFormat>Произвольный</PresentationFormat>
  <Paragraphs>94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User509</dc:creator>
  <cp:lastModifiedBy>User</cp:lastModifiedBy>
  <cp:revision>215</cp:revision>
  <dcterms:created xsi:type="dcterms:W3CDTF">2017-01-31T15:11:19Z</dcterms:created>
  <dcterms:modified xsi:type="dcterms:W3CDTF">2017-04-24T07:36:09Z</dcterms:modified>
</cp:coreProperties>
</file>