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  <p:sldMasterId id="2147483889" r:id="rId2"/>
  </p:sldMasterIdLst>
  <p:notesMasterIdLst>
    <p:notesMasterId r:id="rId18"/>
  </p:notesMasterIdLst>
  <p:sldIdLst>
    <p:sldId id="376" r:id="rId3"/>
    <p:sldId id="394" r:id="rId4"/>
    <p:sldId id="390" r:id="rId5"/>
    <p:sldId id="423" r:id="rId6"/>
    <p:sldId id="424" r:id="rId7"/>
    <p:sldId id="418" r:id="rId8"/>
    <p:sldId id="422" r:id="rId9"/>
    <p:sldId id="419" r:id="rId10"/>
    <p:sldId id="425" r:id="rId11"/>
    <p:sldId id="420" r:id="rId12"/>
    <p:sldId id="417" r:id="rId13"/>
    <p:sldId id="415" r:id="rId14"/>
    <p:sldId id="325" r:id="rId15"/>
    <p:sldId id="374" r:id="rId16"/>
    <p:sldId id="358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44A"/>
    <a:srgbClr val="D1FBD3"/>
    <a:srgbClr val="B8A5FD"/>
    <a:srgbClr val="C5C6DD"/>
    <a:srgbClr val="FFCC99"/>
    <a:srgbClr val="FFFF66"/>
    <a:srgbClr val="007033"/>
    <a:srgbClr val="3C69A6"/>
    <a:srgbClr val="97E0F1"/>
    <a:srgbClr val="CFD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43" autoAdjust="0"/>
    <p:restoredTop sz="94660"/>
  </p:normalViewPr>
  <p:slideViewPr>
    <p:cSldViewPr>
      <p:cViewPr>
        <p:scale>
          <a:sx n="70" d="100"/>
          <a:sy n="70" d="100"/>
        </p:scale>
        <p:origin x="-368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83333333333336E-2"/>
          <c:y val="0.140625"/>
          <c:w val="0.39791666666666664"/>
          <c:h val="0.387500000000000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46"/>
            <c:spPr>
              <a:noFill/>
            </c:spPr>
          </c:dPt>
          <c:dPt>
            <c:idx val="1"/>
            <c:bubble3D val="0"/>
            <c:explosion val="37"/>
            <c:spPr>
              <a:solidFill>
                <a:schemeClr val="bg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07046-A79C-4DB1-85FB-2343C0AA57E9}" type="datetimeFigureOut">
              <a:rPr lang="ru-RU" smtClean="0"/>
              <a:pPr/>
              <a:t>15.07.2016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8426-DC00-4D56-9A76-A1875368C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3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28426-DC00-4D56-9A76-A1875368CB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2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5BD10AC9-6396-4340-9F8E-7C16EC332F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544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4298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D10AC9-6396-4340-9F8E-7C16EC33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F6931-E2E8-4448-AF3E-32CE22D2CB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4E9A0-5025-40EE-8DD7-D9C656EAD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985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F6931-E2E8-4448-AF3E-32CE22D2CB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3709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694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1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13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E9A0-5025-40EE-8DD7-D9C656EADA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275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397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0401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The Tambov region</a:t>
            </a:r>
            <a:endParaRPr lang="ru-RU" sz="5400" dirty="0"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  <p:pic>
        <p:nvPicPr>
          <p:cNvPr id="2051" name="Picture 3" descr="\\Server\server\Богословский\презентац\картинки\collage 0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57609" cy="50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65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944" y="144247"/>
            <a:ext cx="5082107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The share of the region in industrial production in Russia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86092"/>
              </p:ext>
            </p:extLst>
          </p:nvPr>
        </p:nvGraphicFramePr>
        <p:xfrm>
          <a:off x="157698" y="2564904"/>
          <a:ext cx="5422414" cy="327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294"/>
                <a:gridCol w="1080120"/>
              </a:tblGrid>
              <a:tr h="4485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Dyes organic synthetic 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and varnishes color (pigmentary)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24 %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Nonwoven fabrics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19 %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Granulated sugar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12,2 %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Finished fabrics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9,8 %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Ethyl alcohol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7,9 %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Vegetable oils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2,2 %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55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Meat and offal, total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1,9 %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16384" y="900572"/>
            <a:ext cx="3744415" cy="1312869"/>
            <a:chOff x="316384" y="900572"/>
            <a:chExt cx="3744415" cy="131286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6384" y="900572"/>
              <a:ext cx="3744415" cy="131286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9" y="1040947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>
                  <a:solidFill>
                    <a:schemeClr val="bg2">
                      <a:lumMod val="50000"/>
                    </a:schemeClr>
                  </a:solidFill>
                  <a:latin typeface="Book Antiqua" pitchFamily="18" charset="0"/>
                </a:rPr>
                <a:t>52 %</a:t>
              </a:r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88592" y="964002"/>
            <a:ext cx="2232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Share of production of foodstuff 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structure of the processing productions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E9A0-5025-40EE-8DD7-D9C656EADAC2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10</a:t>
            </a:fld>
            <a:endParaRPr lang="ru-RU" sz="140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122" name="Picture 2" descr="\\SERVER\Server\Богословский\картинки\производство, заврды, предприятия\DETAIL_PICTURE__89988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5816"/>
            <a:ext cx="3323048" cy="24895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08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09" y="1098256"/>
            <a:ext cx="2026181" cy="1568360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\\SERVER\Server\Презентация Никитину\Слайл 11\tin_c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10756" r="6304" b="262"/>
          <a:stretch/>
        </p:blipFill>
        <p:spPr bwMode="auto">
          <a:xfrm>
            <a:off x="4113653" y="1899512"/>
            <a:ext cx="2030861" cy="156836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\\SERVER\Server\Презентация Никитину\Слайд 9\агротехма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09" y="2725011"/>
            <a:ext cx="2026180" cy="153754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НТИ\картинки\0e3600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11092" r="10699" b="1793"/>
          <a:stretch/>
        </p:blipFill>
        <p:spPr bwMode="auto">
          <a:xfrm>
            <a:off x="4139545" y="3581500"/>
            <a:ext cx="2058326" cy="1595935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1747" y="126762"/>
            <a:ext cx="6422253" cy="112371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The industry – </a:t>
            </a:r>
          </a:p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one of the leading industries of economy of the region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6165" y="4947947"/>
            <a:ext cx="3339608" cy="787767"/>
            <a:chOff x="2855689" y="5704195"/>
            <a:chExt cx="3339608" cy="787767"/>
          </a:xfrm>
        </p:grpSpPr>
        <p:sp>
          <p:nvSpPr>
            <p:cNvPr id="11" name="TextBox 10"/>
            <p:cNvSpPr txBox="1"/>
            <p:nvPr/>
          </p:nvSpPr>
          <p:spPr>
            <a:xfrm>
              <a:off x="3816401" y="5704195"/>
              <a:ext cx="2378896" cy="787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Book Antiqua" pitchFamily="18" charset="0"/>
                </a:rPr>
                <a:t>share of the Tambov </a:t>
              </a:r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latin typeface="Book Antiqua" pitchFamily="18" charset="0"/>
                </a:rPr>
                <a:t>oblast </a:t>
              </a: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Book Antiqua" pitchFamily="18" charset="0"/>
                </a:rPr>
                <a:t>in the all-Russian production of dyes</a:t>
              </a:r>
              <a:endParaRPr lang="ru-RU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5689" y="5796587"/>
              <a:ext cx="960712" cy="6126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normAutofit fontScale="77500" lnSpcReduction="20000"/>
            </a:bodyPr>
            <a:lstStyle/>
            <a:p>
              <a:pPr algn="ctr"/>
              <a:r>
                <a:rPr lang="ru-RU" sz="5400" b="1" cap="none" spc="0" dirty="0" smtClean="0">
                  <a:ln w="10160">
                    <a:noFill/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Book Antiqua" pitchFamily="18" charset="0"/>
                </a:rPr>
                <a:t>25%</a:t>
              </a:r>
              <a:endParaRPr lang="ru-RU" sz="5400" b="1" cap="none" spc="0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7308" y="1695901"/>
            <a:ext cx="2378896" cy="787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number of economically active population of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region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is engaged in an industry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7894" y="1097938"/>
            <a:ext cx="1097724" cy="68568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4000" b="1" cap="none" spc="0" dirty="0" smtClean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18</a:t>
            </a:r>
            <a:r>
              <a:rPr lang="en-US" sz="4000" b="1" cap="none" spc="0" dirty="0" smtClean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%</a:t>
            </a:r>
            <a:endParaRPr lang="ru-RU" sz="4000" b="1" cap="none" spc="0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4686" y="1726774"/>
            <a:ext cx="2029770" cy="787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o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 the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gross regional product (GRP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)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is created</a:t>
            </a:r>
          </a:p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this sphere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5346" y="1124040"/>
            <a:ext cx="848449" cy="64900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normAutofit fontScale="77500" lnSpcReduction="20000"/>
          </a:bodyPr>
          <a:lstStyle/>
          <a:p>
            <a:pPr algn="ctr"/>
            <a:r>
              <a:rPr lang="ru-RU" sz="5400" b="1" cap="none" spc="0" dirty="0" smtClean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13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%</a:t>
            </a:r>
            <a:endParaRPr lang="ru-RU" sz="5400" b="1" cap="none" spc="0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7873" y="5288831"/>
            <a:ext cx="2534177" cy="893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export of the region, about a third of tax and non-tax payments to budgets of all levels provides industrial production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39127" y="4622466"/>
            <a:ext cx="881978" cy="65096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normAutofit fontScale="77500" lnSpcReduction="20000"/>
          </a:bodyPr>
          <a:lstStyle/>
          <a:p>
            <a:pPr algn="ctr"/>
            <a:r>
              <a:rPr lang="ru-RU" sz="5400" b="1" cap="none" spc="0" dirty="0" smtClean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85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%</a:t>
            </a:r>
            <a:endParaRPr lang="ru-RU" sz="5400" b="1" cap="none" spc="0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41" y="2676572"/>
            <a:ext cx="147083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128,6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b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illion RUB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356" y="3595732"/>
            <a:ext cx="2168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industrial output for the full range of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manufacturers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2015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Picture 2" descr="\\SERVER\Server\Богословский\картинки\производство, заврды, предприятия\моршанскхиммаш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86" y="2725011"/>
            <a:ext cx="2030861" cy="1568359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Server\Богословский\картинки\производство, заврды, предприятия\1361774195_chemistr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67" y="1888074"/>
            <a:ext cx="2030860" cy="1568359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RVER\Server\Богословский\картинки\производство, заврды, предприятия\IMG_50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67" y="3572578"/>
            <a:ext cx="2030861" cy="1568359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30" name="Параллелограмм 29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4" name="Параллелограмм 33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11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4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9512" y="3447054"/>
            <a:ext cx="489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LAND FUND - 3,4 million hectares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788611402"/>
              </p:ext>
            </p:extLst>
          </p:nvPr>
        </p:nvGraphicFramePr>
        <p:xfrm>
          <a:off x="41487" y="37660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895706" y="4918406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87% 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  <a:latin typeface="Book Antiqua" pitchFamily="18" charset="0"/>
              </a:rPr>
              <a:t>BLACK EARTH (HUMUS)</a:t>
            </a:r>
            <a:endParaRPr lang="ru-RU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1999" y="188640"/>
            <a:ext cx="4572001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The agricultural complex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1028" name="Группа 1027"/>
          <p:cNvGrpSpPr/>
          <p:nvPr/>
        </p:nvGrpSpPr>
        <p:grpSpPr>
          <a:xfrm>
            <a:off x="813216" y="935874"/>
            <a:ext cx="3503416" cy="646331"/>
            <a:chOff x="953231" y="1552404"/>
            <a:chExt cx="3503416" cy="646331"/>
          </a:xfrm>
        </p:grpSpPr>
        <p:sp>
          <p:nvSpPr>
            <p:cNvPr id="1025" name="TextBox 1024"/>
            <p:cNvSpPr txBox="1"/>
            <p:nvPr/>
          </p:nvSpPr>
          <p:spPr>
            <a:xfrm>
              <a:off x="953231" y="1553253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Book Antiqua" pitchFamily="18" charset="0"/>
                </a:rPr>
                <a:t>20 %</a:t>
              </a:r>
              <a:endParaRPr lang="ru-RU" sz="3200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2069085" y="1552404"/>
              <a:ext cx="23875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ook Antiqua" pitchFamily="18" charset="0"/>
                </a:rPr>
                <a:t>gross regional product to be made in the agrarian and industrial complex sphere</a:t>
              </a:r>
              <a:endParaRPr lang="ru-RU" sz="1200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029" name="Группа 1028"/>
          <p:cNvGrpSpPr/>
          <p:nvPr/>
        </p:nvGrpSpPr>
        <p:grpSpPr>
          <a:xfrm>
            <a:off x="572916" y="1837642"/>
            <a:ext cx="3860999" cy="892552"/>
            <a:chOff x="5276907" y="1165462"/>
            <a:chExt cx="3557692" cy="892552"/>
          </a:xfrm>
        </p:grpSpPr>
        <p:sp>
          <p:nvSpPr>
            <p:cNvPr id="44" name="TextBox 43"/>
            <p:cNvSpPr txBox="1"/>
            <p:nvPr/>
          </p:nvSpPr>
          <p:spPr>
            <a:xfrm>
              <a:off x="5276907" y="1165462"/>
              <a:ext cx="117013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Book Antiqua" pitchFamily="18" charset="0"/>
                </a:rPr>
                <a:t>63,9</a:t>
              </a:r>
              <a:r>
                <a:rPr lang="ru-RU" sz="3600" dirty="0" smtClean="0">
                  <a:solidFill>
                    <a:schemeClr val="bg1"/>
                  </a:solidFill>
                  <a:latin typeface="Book Antiqua" pitchFamily="18" charset="0"/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Book Antiqua" pitchFamily="18" charset="0"/>
                </a:rPr>
                <a:t>b</a:t>
              </a:r>
              <a:r>
                <a:rPr lang="en-US" sz="1600" dirty="0" smtClean="0">
                  <a:solidFill>
                    <a:schemeClr val="bg1"/>
                  </a:solidFill>
                  <a:latin typeface="Book Antiqua" pitchFamily="18" charset="0"/>
                </a:rPr>
                <a:t>illion RUB</a:t>
              </a:r>
              <a:endParaRPr lang="ru-RU" sz="1600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47037" y="1292980"/>
              <a:ext cx="23875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ook Antiqua" pitchFamily="18" charset="0"/>
                </a:rPr>
                <a:t>s</a:t>
              </a:r>
              <a:r>
                <a:rPr lang="en-US" sz="1200" dirty="0" smtClean="0">
                  <a:solidFill>
                    <a:schemeClr val="bg1"/>
                  </a:solidFill>
                  <a:latin typeface="Book Antiqua" pitchFamily="18" charset="0"/>
                </a:rPr>
                <a:t>hipped </a:t>
              </a:r>
              <a:r>
                <a:rPr lang="en-US" sz="1200" dirty="0">
                  <a:solidFill>
                    <a:schemeClr val="bg1"/>
                  </a:solidFill>
                  <a:latin typeface="Book Antiqua" pitchFamily="18" charset="0"/>
                </a:rPr>
                <a:t>goods of domestic production enterprises of food and processing industry</a:t>
              </a:r>
              <a:endParaRPr lang="ru-RU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sp>
        <p:nvSpPr>
          <p:cNvPr id="1030" name="TextBox 1029"/>
          <p:cNvSpPr txBox="1"/>
          <p:nvPr/>
        </p:nvSpPr>
        <p:spPr>
          <a:xfrm>
            <a:off x="5213258" y="989973"/>
            <a:ext cx="152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itchFamily="18" charset="0"/>
              </a:rPr>
              <a:t>51,6 % </a:t>
            </a:r>
            <a:endParaRPr lang="ru-RU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6734953" y="1082528"/>
            <a:ext cx="187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l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evel 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of profitability of the agricultural enterprises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4619299" y="1822253"/>
            <a:ext cx="2390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 Antiqua" pitchFamily="18" charset="0"/>
              </a:rPr>
              <a:t>30-33</a:t>
            </a:r>
            <a:r>
              <a:rPr lang="ru-RU" sz="36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illion RUB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6542761" y="2047279"/>
            <a:ext cx="227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annual volume of capital investments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in sector of agrarian and industrial complex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052" name="Picture 4" descr="\\SERVER\Server\Богословский\картинки\производство, заврды, предприятия\f2_1570-3 fsmal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13" y="4320881"/>
            <a:ext cx="2151573" cy="136627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ERVER\Server\Богословский\картинки\производство, заврды, предприятия\JGRUZ6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23" y="2731656"/>
            <a:ext cx="2151573" cy="143079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ERVER\Server\Богословский\картинки\производство, заврды, предприятия\МК Тамбов инновационные помидор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61960"/>
            <a:ext cx="2151572" cy="136627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SERVER\Server\Богословский\картинки\производство, заврды, предприятия\c2RlbGFub3VuYXMucnUvdXBsb2Fkcy83LzcvNzczMTM3ODQ1ODk0OS5qcGVnP19faWQ9NDAyMjg=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076489"/>
            <a:ext cx="2151571" cy="143079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30" name="Параллелограмм 29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2" name="Параллелограмм 31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12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41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Documents and Settings\mms12\Рабочий стол\инвестиционный потенциал\map со стрелками.PN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0" y="1000108"/>
            <a:ext cx="5500726" cy="260476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2857488" y="1428736"/>
            <a:ext cx="62448" cy="6179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powder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214422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Book Antiqua" pitchFamily="18" charset="0"/>
              </a:rPr>
              <a:t>Tambov</a:t>
            </a:r>
            <a:endParaRPr lang="ru-RU" sz="9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1357298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Import: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Austria, Argentina, Belgium, Brazil, Germany, Denmark, Italy, China, Cuba, Switzerland.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11429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Russia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2357430"/>
            <a:ext cx="3357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Main entities importers: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Sugar Plant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Nikiforovsky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Znamensky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Sugar Plant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Sugar Plant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Zherdevsky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57620" y="3857628"/>
            <a:ext cx="5656331" cy="2678442"/>
            <a:chOff x="3487669" y="4179558"/>
            <a:chExt cx="5656331" cy="2678442"/>
          </a:xfrm>
        </p:grpSpPr>
        <p:pic>
          <p:nvPicPr>
            <p:cNvPr id="6148" name="Picture 4" descr="C:\Documents and Settings\mms12\Рабочий стол\инвестиционный потенциал\map со стрелками 1.PNG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3487669" y="4179558"/>
              <a:ext cx="5656331" cy="2678442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286512" y="4322434"/>
              <a:ext cx="10001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solidFill>
                    <a:srgbClr val="FF0000"/>
                  </a:solidFill>
                  <a:latin typeface="Book Antiqua" pitchFamily="18" charset="0"/>
                </a:rPr>
                <a:t>Тамбов</a:t>
              </a:r>
              <a:endParaRPr lang="ru-RU" sz="900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29454" y="425099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Book Antiqua" pitchFamily="18" charset="0"/>
                </a:rPr>
                <a:t>Россия</a:t>
              </a:r>
              <a:endParaRPr lang="ru-RU" dirty="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6429388" y="4643446"/>
              <a:ext cx="62448" cy="617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powder"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214686"/>
            <a:ext cx="4357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Export: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Algeria, Belarus, Belgium,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Great Britain, Germany, Egypt, India, Italy, Kazakhstan, Saudi Arabia, 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Turkmenistan, Ukraine.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4772519"/>
            <a:ext cx="3929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Main entities exporters: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Pervomayskhimmash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Pigment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Plant of Bearings of Sliding</a:t>
            </a:r>
          </a:p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Tamak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JSC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Elektropribor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FKP "Tambov Powder Mill"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24" name="Параллелограмм 23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  <p:sp>
          <p:nvSpPr>
            <p:cNvPr id="25" name="Параллелограмм 24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Book Antiqua" pitchFamily="18" charset="0"/>
              </a:endParaRPr>
            </a:p>
          </p:txBody>
        </p:sp>
        <p:sp>
          <p:nvSpPr>
            <p:cNvPr id="26" name="Параллелограмм 25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  <p:sp>
          <p:nvSpPr>
            <p:cNvPr id="27" name="Параллелограмм 26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29058" y="188640"/>
            <a:ext cx="5214943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The countries – trade partners of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the region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13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68795"/>
            <a:ext cx="9144000" cy="4807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T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Tambov 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region provides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one of the most perfect mechanisms of the state support of investing 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activities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the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"one 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touch“ principle of working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with the investor </a:t>
            </a:r>
            <a:r>
              <a:rPr lang="ru-RU" sz="1900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prompt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coordination of all project and technical documentation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;</a:t>
            </a:r>
          </a:p>
          <a:p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tax benefits and preferential rent *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;</a:t>
            </a:r>
          </a:p>
          <a:p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state guarantees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1900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  <a:p>
            <a:pPr marL="109728" indent="0">
              <a:buNone/>
            </a:pP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For investment attraction </a:t>
            </a:r>
            <a:endParaRPr lang="ru-RU" sz="19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public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authorities of the Tambov region </a:t>
            </a:r>
            <a:endParaRPr lang="ru-RU" sz="19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are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ready</a:t>
            </a:r>
            <a:r>
              <a:rPr lang="ru-RU" sz="1900" dirty="0">
                <a:solidFill>
                  <a:schemeClr val="bg1"/>
                </a:solidFill>
                <a:latin typeface="Book Antiqua" pitchFamily="18" charset="0"/>
              </a:rPr>
              <a:t>:</a:t>
            </a:r>
          </a:p>
          <a:p>
            <a:pPr marL="109728" indent="0">
              <a:buNone/>
            </a:pP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to provide at choice the most 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convenient sites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  <a:p>
            <a:pPr marL="109728" indent="0">
              <a:buNone/>
            </a:pPr>
            <a:r>
              <a:rPr lang="ru-RU" sz="19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Book Antiqua" pitchFamily="18" charset="0"/>
              </a:rPr>
              <a:t>  </a:t>
            </a:r>
            <a:r>
              <a:rPr lang="en-US" sz="1900" dirty="0" smtClean="0">
                <a:solidFill>
                  <a:schemeClr val="bg1"/>
                </a:solidFill>
                <a:latin typeface="Book Antiqua" pitchFamily="18" charset="0"/>
              </a:rPr>
              <a:t>for </a:t>
            </a: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construction of the entities (greenfield and brownfield)</a:t>
            </a:r>
            <a:r>
              <a:rPr lang="ru-RU" sz="1900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2" descr="\\Server\server\Богословский\презентац\картинки\naud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16" y="2520605"/>
            <a:ext cx="3710216" cy="22816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036792"/>
            <a:ext cx="7564639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to bring to a site necessary engineering communications *</a:t>
            </a:r>
            <a:r>
              <a:rPr lang="ru-RU" sz="1900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63965"/>
            <a:ext cx="7056784" cy="35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900" dirty="0">
                <a:solidFill>
                  <a:schemeClr val="bg1"/>
                </a:solidFill>
                <a:latin typeface="Book Antiqua" pitchFamily="18" charset="0"/>
              </a:rPr>
              <a:t>to give consulting and organizational support</a:t>
            </a:r>
            <a:r>
              <a:rPr lang="ru-RU" sz="19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sz="19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88669"/>
            <a:ext cx="4572001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Investment policy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13" name="Параллелограмм 12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14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1989" y="6039480"/>
            <a:ext cx="417646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400" dirty="0">
                <a:solidFill>
                  <a:schemeClr val="bg1"/>
                </a:solidFill>
                <a:latin typeface="Book Antiqua" pitchFamily="18" charset="0"/>
              </a:rPr>
              <a:t>* According to the </a:t>
            </a:r>
            <a:r>
              <a:rPr lang="en-US" sz="1400" dirty="0" err="1" smtClean="0">
                <a:solidFill>
                  <a:schemeClr val="bg1"/>
                </a:solidFill>
                <a:latin typeface="Book Antiqua" pitchFamily="18" charset="0"/>
              </a:rPr>
              <a:t>Reginoal</a:t>
            </a:r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 Law  </a:t>
            </a:r>
            <a:r>
              <a:rPr lang="en-US" sz="1400" dirty="0">
                <a:solidFill>
                  <a:schemeClr val="bg1"/>
                </a:solidFill>
                <a:latin typeface="Book Antiqua" pitchFamily="18" charset="0"/>
              </a:rPr>
              <a:t>No. 383-Z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79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\server\Богословский\инвестиционный потенциал\фото\прир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13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57422" y="928670"/>
            <a:ext cx="4806866" cy="857256"/>
          </a:xfrm>
          <a:prstGeom prst="round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6524" y="849466"/>
            <a:ext cx="480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Thank you for your attention</a:t>
            </a: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!</a:t>
            </a:r>
            <a:endParaRPr lang="ru-RU" sz="30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Book Antiqua" pitchFamily="18" charset="0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15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57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6786" y="967918"/>
            <a:ext cx="8659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Book Antiqua" pitchFamily="18" charset="0"/>
              </a:rPr>
              <a:t>Tambov Region is a part of the Central</a:t>
            </a:r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ook Antiqua" pitchFamily="18" charset="0"/>
              </a:rPr>
              <a:t>Federal District</a:t>
            </a:r>
            <a:endParaRPr lang="ru-RU" sz="16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It borders </a:t>
            </a:r>
            <a:r>
              <a:rPr lang="en-US" sz="1600" dirty="0" smtClean="0">
                <a:solidFill>
                  <a:schemeClr val="bg1"/>
                </a:solidFill>
                <a:latin typeface="Book Antiqua" pitchFamily="18" charset="0"/>
              </a:rPr>
              <a:t>on Voronezh, Lipetsk, Penza and Ryazan </a:t>
            </a:r>
            <a:r>
              <a:rPr lang="en-US" sz="1600" dirty="0" smtClean="0">
                <a:solidFill>
                  <a:schemeClr val="bg1"/>
                </a:solidFill>
                <a:latin typeface="Book Antiqua" pitchFamily="18" charset="0"/>
              </a:rPr>
              <a:t>regions</a:t>
            </a:r>
            <a:r>
              <a:rPr lang="ru-RU" sz="16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44247"/>
            <a:ext cx="4578052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Geographic location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572000" y="1860174"/>
            <a:ext cx="4505505" cy="4275279"/>
            <a:chOff x="4543528" y="2157698"/>
            <a:chExt cx="4505505" cy="4275279"/>
          </a:xfrm>
        </p:grpSpPr>
        <p:grpSp>
          <p:nvGrpSpPr>
            <p:cNvPr id="5" name="Группа 4"/>
            <p:cNvGrpSpPr/>
            <p:nvPr/>
          </p:nvGrpSpPr>
          <p:grpSpPr>
            <a:xfrm rot="18697870">
              <a:off x="4658641" y="2042585"/>
              <a:ext cx="4275279" cy="4505505"/>
              <a:chOff x="4756083" y="2062839"/>
              <a:chExt cx="4275279" cy="4505505"/>
            </a:xfrm>
          </p:grpSpPr>
          <p:pic>
            <p:nvPicPr>
              <p:cNvPr id="1027" name="Picture 3" descr="\\Server\server\Богословский\презентац\картинки\карты\Map_of_Russia_-_Tambov_Oblast_(2008-0332123102).svg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71903">
                <a:off x="4756083" y="2062839"/>
                <a:ext cx="4275279" cy="4505505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6530231" y="3160159"/>
                <a:ext cx="144016" cy="1372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682899" y="3964242"/>
                <a:ext cx="144016" cy="1372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767804" y="4639472"/>
                <a:ext cx="74030" cy="7919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616464" y="3890592"/>
              <a:ext cx="1039088" cy="307777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Constantia" pitchFamily="18" charset="0"/>
                </a:rPr>
                <a:t>Moscow</a:t>
              </a:r>
              <a:endParaRPr lang="ru-RU" sz="1400" b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6388" y="3587494"/>
              <a:ext cx="1763688" cy="307777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Constantia" pitchFamily="18" charset="0"/>
                </a:rPr>
                <a:t>St-Petersburg</a:t>
              </a:r>
              <a:endParaRPr lang="ru-RU" sz="1400" b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56041" y="4317659"/>
              <a:ext cx="1516866" cy="584775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nstantia" pitchFamily="18" charset="0"/>
                </a:rPr>
                <a:t>Tambov oblast</a:t>
              </a:r>
              <a:endParaRPr lang="ru-RU" sz="1600" b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726413" y="5589239"/>
            <a:ext cx="44236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Tambov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is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480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km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to the South-East from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Moscow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23" name="Параллелограмм 22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6" name="Параллелограмм 25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E9A0-5025-40EE-8DD7-D9C656EADAC2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2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2" descr="C:\Users\Администратор\Desktop\map-of-europ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11050" r="11589" b="19176"/>
          <a:stretch/>
        </p:blipFill>
        <p:spPr bwMode="auto">
          <a:xfrm>
            <a:off x="197038" y="1778060"/>
            <a:ext cx="4529374" cy="4439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927" y="2092206"/>
            <a:ext cx="27462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Territory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34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5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00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sq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km</a:t>
            </a:r>
            <a:endParaRPr lang="ru-RU" dirty="0"/>
          </a:p>
        </p:txBody>
      </p:sp>
      <p:pic>
        <p:nvPicPr>
          <p:cNvPr id="1028" name="Picture 4" descr="\\Server\server\Богословский\презентац\картинки\карты\область 0000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  <a14:imgEffect>
                      <a14:colorTemperature colorTemp="6000"/>
                    </a14:imgEffect>
                    <a14:imgEffect>
                      <a14:saturation sat="400000"/>
                    </a14:imgEffect>
                    <a14:imgEffect>
                      <a14:brightnessContrast bright="7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37" y="3976377"/>
            <a:ext cx="422723" cy="4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8333" y="4251761"/>
            <a:ext cx="13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Constantia" pitchFamily="18" charset="0"/>
              </a:rPr>
              <a:t>Tambov oblast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99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\\Server\server\Богословский\презентац\картинки\карты\detailed_administrative_and_road_map_of_Tambov_region_with_cit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31" y="885441"/>
            <a:ext cx="4648590" cy="49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8"/>
          <p:cNvSpPr/>
          <p:nvPr/>
        </p:nvSpPr>
        <p:spPr>
          <a:xfrm>
            <a:off x="3331253" y="5563538"/>
            <a:ext cx="5821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Regional long-distance railways</a:t>
            </a:r>
            <a:r>
              <a:rPr lang="ru-RU" sz="14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The South Eastern Railway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Moscow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Saratov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Almaty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The Kuybyshevskaya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Railway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Moscow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Tashkent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рямоугольник 19"/>
          <p:cNvSpPr/>
          <p:nvPr/>
        </p:nvSpPr>
        <p:spPr>
          <a:xfrm>
            <a:off x="115326" y="885441"/>
            <a:ext cx="432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u="sng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Russian federal </a:t>
            </a:r>
            <a:r>
              <a:rPr lang="en-US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highway</a:t>
            </a:r>
            <a:r>
              <a:rPr lang="ru-RU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«</a:t>
            </a:r>
            <a:r>
              <a:rPr lang="en-US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Caspian</a:t>
            </a:r>
            <a:r>
              <a:rPr lang="ru-RU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»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(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Moscow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Tambov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Volgograd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Astrakhan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Прямоугольник 20"/>
          <p:cNvSpPr/>
          <p:nvPr/>
        </p:nvSpPr>
        <p:spPr>
          <a:xfrm>
            <a:off x="138702" y="1393729"/>
            <a:ext cx="226891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Federal motorways</a:t>
            </a:r>
            <a:r>
              <a:rPr lang="ru-RU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Voronezh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Tambov</a:t>
            </a:r>
            <a:endParaRPr lang="ru-RU" sz="13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Tambov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Penza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7" y="116632"/>
            <a:ext cx="5148064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Transport infrastructure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2" name="Picture 4" descr="\\Server\server\Богословский\презентац\картинки\samolet (002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23" y="1869888"/>
            <a:ext cx="2376264" cy="16948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4985" y="885441"/>
            <a:ext cx="32005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«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The Tambov Airport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»</a:t>
            </a:r>
          </a:p>
          <a:p>
            <a:endParaRPr lang="ru-RU" sz="13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The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flight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from Tambov to Moscow takes </a:t>
            </a:r>
            <a:r>
              <a:rPr lang="en-US" sz="13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50 </a:t>
            </a:r>
            <a:r>
              <a:rPr lang="en-US" sz="13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minutes 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7165" y="4197053"/>
            <a:ext cx="29255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In Tambov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oblast there is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a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developed oil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and gas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pipelines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network,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including</a:t>
            </a:r>
          </a:p>
          <a:p>
            <a:r>
              <a:rPr lang="en-US" sz="1300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oil pipeline "</a:t>
            </a:r>
            <a:r>
              <a:rPr lang="en-US" sz="1300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Druzhba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" - Russia's largest export line (working capacity 66.5 million tons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per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year.).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Прямоугольник 20"/>
          <p:cNvSpPr/>
          <p:nvPr/>
        </p:nvSpPr>
        <p:spPr>
          <a:xfrm>
            <a:off x="100518" y="2444291"/>
            <a:ext cx="30446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The </a:t>
            </a:r>
            <a:r>
              <a:rPr lang="en-US" sz="1500" b="1" u="sng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Michurinsk</a:t>
            </a:r>
            <a:r>
              <a:rPr lang="en-US" sz="15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Railway junction is the most important part in the South Eastern </a:t>
            </a:r>
            <a:r>
              <a:rPr lang="en-US" sz="15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Railway</a:t>
            </a:r>
            <a:r>
              <a:rPr lang="en-US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n-US" sz="1300" b="1" u="sng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</a:b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operating 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4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directions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 </a:t>
            </a:r>
            <a:endParaRPr lang="en-US" sz="13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Moscow direction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endParaRPr lang="en-US" sz="13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Rostov direction</a:t>
            </a:r>
            <a:endParaRPr lang="ru-RU" sz="13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Orel direction</a:t>
            </a:r>
            <a:endParaRPr lang="ru-RU" sz="13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Volgograd direction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</a:p>
          <a:p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And connecting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central and remote regions of Russian with foreign countries</a:t>
            </a: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sz="13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100" name="Picture 4" descr="http://www.michurinsk68.ru/images/news/626_dvuhetazhnjij_poezd_v_michurinsk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1" y="4756732"/>
            <a:ext cx="2359408" cy="15459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18" name="Параллелограмм 17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E9A0-5025-40EE-8DD7-D9C656EADAC2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3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57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04048" y="144247"/>
            <a:ext cx="4146003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Demographic situation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E9A0-5025-40EE-8DD7-D9C656EADAC2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4</a:t>
            </a:fld>
            <a:endParaRPr lang="ru-RU" sz="140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0026" y="1114218"/>
            <a:ext cx="223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1 050 295 </a:t>
            </a:r>
            <a:r>
              <a:rPr lang="en-US" dirty="0" err="1" smtClean="0">
                <a:solidFill>
                  <a:schemeClr val="bg1"/>
                </a:solidFill>
                <a:latin typeface="Book Antiqua" pitchFamily="18" charset="0"/>
              </a:rPr>
              <a:t>pers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1705" y="1621596"/>
            <a:ext cx="23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The population of </a:t>
            </a:r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the Tambov region </a:t>
            </a:r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at </a:t>
            </a:r>
            <a:r>
              <a:rPr lang="ru-RU" sz="1400" dirty="0" smtClean="0">
                <a:solidFill>
                  <a:schemeClr val="bg1"/>
                </a:solidFill>
                <a:latin typeface="Book Antiqua" pitchFamily="18" charset="0"/>
              </a:rPr>
              <a:t>01.01.2016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813" y="2570847"/>
            <a:ext cx="126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60,15%</a:t>
            </a: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2849" y="2570847"/>
            <a:ext cx="120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39,85%</a:t>
            </a: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2813" y="3032512"/>
            <a:ext cx="116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ook Antiqua" pitchFamily="18" charset="0"/>
              </a:rPr>
              <a:t>urban population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3962" y="3032512"/>
            <a:ext cx="116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rural </a:t>
            </a:r>
            <a:r>
              <a:rPr lang="en-US" sz="1400" dirty="0">
                <a:solidFill>
                  <a:schemeClr val="bg1"/>
                </a:solidFill>
                <a:latin typeface="Book Antiqua" pitchFamily="18" charset="0"/>
              </a:rPr>
              <a:t>population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4" name="Picture 2" descr="\\Server\server\Богословский\фото\IdG72L2Ua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25" y="3681898"/>
            <a:ext cx="3162648" cy="21094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40845" y="126876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Major towns of </a:t>
            </a:r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the Tambov region, </a:t>
            </a:r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the population at 01.01.2016, pers.</a:t>
            </a:r>
            <a:endParaRPr lang="ru-RU" sz="14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10269"/>
              </p:ext>
            </p:extLst>
          </p:nvPr>
        </p:nvGraphicFramePr>
        <p:xfrm>
          <a:off x="5582939" y="1899349"/>
          <a:ext cx="3456384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Tambov</a:t>
                      </a:r>
                      <a:endParaRPr lang="ru-RU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288 414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Michurinsk</a:t>
                      </a:r>
                      <a:endParaRPr lang="ru-RU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94 741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Rasskazovo</a:t>
                      </a:r>
                      <a:endParaRPr lang="ru-RU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44 180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Morshansk</a:t>
                      </a:r>
                      <a:endParaRPr lang="ru-RU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39 842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653943" y="4196569"/>
            <a:ext cx="3744416" cy="1080120"/>
            <a:chOff x="505051" y="4196569"/>
            <a:chExt cx="3744416" cy="108012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05051" y="4196569"/>
              <a:ext cx="3744416" cy="10801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99931" y="4413464"/>
              <a:ext cx="1534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2">
                      <a:lumMod val="50000"/>
                    </a:schemeClr>
                  </a:solidFill>
                  <a:latin typeface="Book Antiqua" pitchFamily="18" charset="0"/>
                </a:rPr>
                <a:t>&gt; 50%</a:t>
              </a:r>
              <a:endParaRPr lang="ru-RU" sz="3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22088" y="4367297"/>
              <a:ext cx="1728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Book Antiqua" pitchFamily="18" charset="0"/>
                </a:rPr>
                <a:t>Economically active population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949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068" y="150684"/>
            <a:ext cx="4461932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Scientific potential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5</a:t>
            </a:fld>
            <a:endParaRPr lang="ru-RU" sz="140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4" name="Picture 5" descr="\\Server\server\Богословский\инвестиционный потенциал\TST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26" y="1144049"/>
            <a:ext cx="1001629" cy="6263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6071" y="641592"/>
            <a:ext cx="7846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 algn="just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Tambov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State Technical University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trains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engineers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on operation of chemical productions - graduates of "Chemistry and Chemical Technologies" department, and also specialists in machine-building technologies, nanotechnologies, builders, managers and economists. Graduates of TGTU possess core technical competencies in 24 directions that allows to expand as much as possible a range of industrial projects, possible for implementation.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826" y="2387409"/>
            <a:ext cx="7209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 algn="just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Tambov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State University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of G.R. Derzhavin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trains specialists in the field of economy, managements, chemistry, mathematics, biology, medicine. In case of higher education institution it is created and successfully the Nanotechnologies and Nanomaterials center works.</a:t>
            </a:r>
          </a:p>
          <a:p>
            <a:pPr indent="173038" algn="just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Training in higher education institution is conducted more than on 100 specialties and the directions of preparation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In the Tambov state university 15 thousand students are trained.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7" name="Picture 2" descr="\\Server\server\Богословский\инвестиционный потенциал\362652_html_m18736bf3.gif"/>
          <p:cNvPicPr>
            <a:picLocks noChangeAspect="1" noChangeArrowheads="1"/>
          </p:cNvPicPr>
          <p:nvPr/>
        </p:nvPicPr>
        <p:blipFill>
          <a:blip r:embed="rId3">
            <a:biLevel thresh="75000"/>
          </a:blip>
          <a:srcRect/>
          <a:stretch>
            <a:fillRect/>
          </a:stretch>
        </p:blipFill>
        <p:spPr bwMode="auto">
          <a:xfrm>
            <a:off x="7474393" y="2681794"/>
            <a:ext cx="1586443" cy="101166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190390" y="4071638"/>
            <a:ext cx="78246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 algn="just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Michurinsk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state agricultural university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prepares a full range of specialists for 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agroprombusiness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and highly skilled engineers in the field of bioengineering procedures.</a:t>
            </a:r>
          </a:p>
          <a:p>
            <a:pPr indent="173038" algn="just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MichGAU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is a member of the International scientific organization on gardening (ISHS) (since 2009), the associated member of the international consortium of SEFOTECH.NUT universities (since 2010); possesses the developed scientific and innovative complex the including all-union scientific research institute of genetics and selection of fruit plants of the Russian Academy of Sciences, all-union scientific research institute of gardening etc.</a:t>
            </a:r>
          </a:p>
          <a:p>
            <a:pPr indent="173038" algn="just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Food and scientific developments of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MichGAU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are used at the International Space Station (ISS).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pPr indent="173038" algn="just"/>
            <a:endParaRPr lang="ru-RU" sz="16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9" name="Picture 4" descr="\\Server\server\Богословский\инвестиционный потенциал\фото\МичГАУ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26" y="4725144"/>
            <a:ext cx="1087565" cy="1098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303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801" y="328542"/>
            <a:ext cx="9144000" cy="6009307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35288" y="116632"/>
            <a:ext cx="6408712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Development assessment of the region for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700808"/>
            <a:ext cx="2483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8th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place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in a rating of efficiency of activities of executive bodies </a:t>
            </a: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territorial subjects of the Russian Federation </a:t>
            </a: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(Government of the Russian Federation, Ministry of Economic Development)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0313" y="2044005"/>
            <a:ext cx="2349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19th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place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in the National rating of a condition of the investment climate in subjects of the Russian Federation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6517" y="2057233"/>
            <a:ext cx="2349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12th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place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on a public-private partnership level of development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5293" y="2000873"/>
            <a:ext cx="234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3A1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Minimum risk</a:t>
            </a: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Investment rating of the region ("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ExpertRA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")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19" y="4526401"/>
            <a:ext cx="234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1st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place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in the All-Russian ecological rating of public organization "Green Patrol"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1" y="4523636"/>
            <a:ext cx="2349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8th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place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on implementation of the program of resettlement from a hazardous dwelling, according to Fund of assistance to reforming of housing and communal services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501" y="4526402"/>
            <a:ext cx="234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AA (RUS)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National long-term rating of area with the "Stable" forecast ("Fitch Ratings")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1028" y="4523636"/>
            <a:ext cx="234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1st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place</a:t>
            </a: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On socio-political 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stability. According to Petersburg's’ Policy</a:t>
            </a:r>
            <a:endParaRPr lang="ru-RU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7" name="Picture 3" descr="C:\Users\Администратор\Desktop\Рабочая\mer_r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1" r="10593" b="15869"/>
          <a:stretch/>
        </p:blipFill>
        <p:spPr bwMode="auto">
          <a:xfrm>
            <a:off x="1303994" y="1084363"/>
            <a:ext cx="1035757" cy="1059688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Рабочая\90d18d2aee1fa25b790f90cafb8ed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12" y="1084363"/>
            <a:ext cx="1035757" cy="1059688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Рабочая\logo ГЧ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84363"/>
            <a:ext cx="1035757" cy="1059687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Администратор\Desktop\Рабочая\эксперт 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4363"/>
            <a:ext cx="1035757" cy="1083841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Рабочая\logo зеленый патрул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95" y="3442561"/>
            <a:ext cx="1035757" cy="1083841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дминистратор\Desktop\Рабочая\лого-Фонд-ЖКХ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12" y="3442561"/>
            <a:ext cx="1035758" cy="1083841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дминистратор\Desktop\Рабочая\фитч рейтин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41895"/>
            <a:ext cx="1035757" cy="1083841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9" name="Параллелограмм 28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29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6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051" name="Picture 3" descr="C:\Users\Администратор\Desktop\Рабочая\визитка\лого\304410_s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9563"/>
            <a:ext cx="1035757" cy="1068503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4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068" y="150684"/>
            <a:ext cx="4461932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Investing activities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504" y="4286072"/>
            <a:ext cx="442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122,5  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bl.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RUB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4516" y="51746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volume of investment on area in 2015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781" y="428607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115,9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th.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RUB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7829" y="503610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The volume of investment on area counting on one inhabitant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742707" y="912606"/>
            <a:ext cx="3658585" cy="2884024"/>
            <a:chOff x="2823682" y="912606"/>
            <a:chExt cx="3658585" cy="288402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823682" y="3508598"/>
              <a:ext cx="3658585" cy="288032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25884" y="2316671"/>
              <a:ext cx="576064" cy="1008112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860888" y="2676711"/>
              <a:ext cx="576064" cy="648072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682068" y="2028639"/>
              <a:ext cx="576064" cy="1296144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559987" y="1524583"/>
              <a:ext cx="576064" cy="1800200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000580" y="2028639"/>
              <a:ext cx="313336" cy="0"/>
            </a:xfrm>
            <a:prstGeom prst="line">
              <a:avLst/>
            </a:prstGeom>
            <a:ln w="127000">
              <a:solidFill>
                <a:schemeClr val="accent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264755" y="2019465"/>
              <a:ext cx="596133" cy="288032"/>
            </a:xfrm>
            <a:prstGeom prst="line">
              <a:avLst/>
            </a:prstGeom>
            <a:ln w="127000">
              <a:solidFill>
                <a:schemeClr val="accent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800497" y="2019465"/>
              <a:ext cx="630545" cy="288032"/>
            </a:xfrm>
            <a:prstGeom prst="line">
              <a:avLst/>
            </a:prstGeom>
            <a:ln w="127000">
              <a:solidFill>
                <a:schemeClr val="accent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4400865" y="912606"/>
              <a:ext cx="1325010" cy="1119918"/>
            </a:xfrm>
            <a:prstGeom prst="straightConnector1">
              <a:avLst/>
            </a:prstGeom>
            <a:ln w="127000">
              <a:solidFill>
                <a:schemeClr val="accent1">
                  <a:lumMod val="90000"/>
                  <a:lumOff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7</a:t>
            </a:fld>
            <a:endParaRPr lang="ru-RU" sz="140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0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15989"/>
            <a:ext cx="9144000" cy="6009307"/>
          </a:xfrm>
          <a:prstGeom prst="rect">
            <a:avLst/>
          </a:prstGeom>
          <a:solidFill>
            <a:schemeClr val="bg2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35288" y="116632"/>
            <a:ext cx="6408712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Results of social and economic development of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        the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region in key parameters for 2015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59064"/>
              </p:ext>
            </p:extLst>
          </p:nvPr>
        </p:nvGraphicFramePr>
        <p:xfrm>
          <a:off x="212072" y="1547016"/>
          <a:ext cx="8536392" cy="339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152"/>
                <a:gridCol w="2160240"/>
              </a:tblGrid>
              <a:tr h="47858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Industry</a:t>
                      </a:r>
                      <a:r>
                        <a:rPr lang="ru-RU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, 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104,5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(138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billion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RUB</a:t>
                      </a: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85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including processing industry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, %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114,1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(64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billion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RUB</a:t>
                      </a: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85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Agricultural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industry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, %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110,9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(124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billion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RUB</a:t>
                      </a: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85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Investments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, %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100,1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(123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billion RUB</a:t>
                      </a: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4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Input of housing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826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thousand </a:t>
                      </a:r>
                      <a:r>
                        <a:rPr lang="en-US" sz="14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sq.m</a:t>
                      </a: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8587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Retail turnover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, %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92,5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(182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billion RUB</a:t>
                      </a: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14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Nominal wage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RUB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21698,5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11" name="Параллелограмм 10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8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75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\Server\Богословский\картинки\производство, заврды, предприятия\1383294138_pig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47"/>
            <a:ext cx="9144000" cy="59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372021"/>
            <a:ext cx="9144000" cy="6009307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467544" y="1145719"/>
            <a:ext cx="3168352" cy="1206466"/>
          </a:xfrm>
          <a:prstGeom prst="ellipse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Engineering industry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7544" y="4711246"/>
            <a:ext cx="3168352" cy="1206466"/>
          </a:xfrm>
          <a:prstGeom prst="ellipse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Sewing and tanning enterprises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08337" y="1241849"/>
            <a:ext cx="3456384" cy="1206466"/>
          </a:xfrm>
          <a:prstGeom prst="ellipse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Food and processing industry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72718" y="2678976"/>
            <a:ext cx="3481900" cy="1666135"/>
          </a:xfrm>
          <a:prstGeom prst="ellipse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Aviation </a:t>
            </a:r>
          </a:p>
          <a:p>
            <a:pPr lvl="0" algn="ctr" hangingPunct="0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instrument making 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(electronic, optical equipment)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98347" y="4725144"/>
            <a:ext cx="3276364" cy="1206466"/>
          </a:xfrm>
          <a:prstGeom prst="ellipse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Radio-radar equipment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Oval 7"/>
          <p:cNvSpPr/>
          <p:nvPr/>
        </p:nvSpPr>
        <p:spPr>
          <a:xfrm>
            <a:off x="1259632" y="2920909"/>
            <a:ext cx="3168352" cy="1206466"/>
          </a:xfrm>
          <a:prstGeom prst="ellipse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Chemical industry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188640"/>
            <a:ext cx="5214943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Key industries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180528" y="6381328"/>
            <a:ext cx="9461291" cy="477172"/>
            <a:chOff x="-180528" y="6381328"/>
            <a:chExt cx="9461291" cy="477172"/>
          </a:xfrm>
        </p:grpSpPr>
        <p:sp>
          <p:nvSpPr>
            <p:cNvPr id="17" name="Параллелограмм 16"/>
            <p:cNvSpPr/>
            <p:nvPr/>
          </p:nvSpPr>
          <p:spPr>
            <a:xfrm>
              <a:off x="-180528" y="6381828"/>
              <a:ext cx="3181108" cy="476672"/>
            </a:xfrm>
            <a:prstGeom prst="parallelogram">
              <a:avLst/>
            </a:prstGeom>
            <a:solidFill>
              <a:srgbClr val="D1F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  <p:sp>
          <p:nvSpPr>
            <p:cNvPr id="18" name="Параллелограмм 17"/>
            <p:cNvSpPr/>
            <p:nvPr/>
          </p:nvSpPr>
          <p:spPr>
            <a:xfrm>
              <a:off x="2195737" y="6381328"/>
              <a:ext cx="3974262" cy="476672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Book Antiqua" pitchFamily="18" charset="0"/>
              </a:endParaRPr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5834352" y="6381328"/>
              <a:ext cx="3446411" cy="476672"/>
            </a:xfrm>
            <a:prstGeom prst="parallelogram">
              <a:avLst/>
            </a:prstGeom>
            <a:solidFill>
              <a:srgbClr val="5A9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8368529" y="6381328"/>
              <a:ext cx="896664" cy="476672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 Antiqua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Book Antiqua" pitchFamily="18" charset="0"/>
              </a:rPr>
              <a:pPr/>
              <a:t>9</a:t>
            </a:fld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96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s_pptbusplan_tp01017510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Другая 5">
      <a:dk1>
        <a:sysClr val="windowText" lastClr="000000"/>
      </a:dk1>
      <a:lt1>
        <a:sysClr val="window" lastClr="FFFFFF"/>
      </a:lt1>
      <a:dk2>
        <a:srgbClr val="3E3D2D"/>
      </a:dk2>
      <a:lt2>
        <a:srgbClr val="068C33"/>
      </a:lt2>
      <a:accent1>
        <a:srgbClr val="024619"/>
      </a:accent1>
      <a:accent2>
        <a:srgbClr val="CFFF43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TS102809112</Template>
  <TotalTime>11947</TotalTime>
  <Words>1184</Words>
  <Application>Microsoft Office PowerPoint</Application>
  <PresentationFormat>Экран (4:3)</PresentationFormat>
  <Paragraphs>216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ms_pptbusplan_tp01017510</vt:lpstr>
      <vt:lpstr>Открытая</vt:lpstr>
      <vt:lpstr>The Tambov region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Инвестиционный потенциал Тамбовской области</dc:subject>
  <dc:creator>Управление инновационного развития, международных и межрегиональных связей</dc:creator>
  <cp:lastModifiedBy>mmsr</cp:lastModifiedBy>
  <cp:revision>718</cp:revision>
  <cp:lastPrinted>2014-02-13T05:23:26Z</cp:lastPrinted>
  <dcterms:modified xsi:type="dcterms:W3CDTF">2016-07-15T11:49:04Z</dcterms:modified>
</cp:coreProperties>
</file>