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1"/>
  </p:notesMasterIdLst>
  <p:sldIdLst>
    <p:sldId id="639" r:id="rId2"/>
    <p:sldId id="618" r:id="rId3"/>
    <p:sldId id="619" r:id="rId4"/>
    <p:sldId id="620" r:id="rId5"/>
    <p:sldId id="621" r:id="rId6"/>
    <p:sldId id="622" r:id="rId7"/>
    <p:sldId id="625" r:id="rId8"/>
    <p:sldId id="627" r:id="rId9"/>
    <p:sldId id="640" r:id="rId10"/>
  </p:sldIdLst>
  <p:sldSz cx="9144000" cy="6858000" type="screen4x3"/>
  <p:notesSz cx="6797675" cy="99298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4" autoAdjust="0"/>
  </p:normalViewPr>
  <p:slideViewPr>
    <p:cSldViewPr>
      <p:cViewPr varScale="1">
        <p:scale>
          <a:sx n="85" d="100"/>
          <a:sy n="85"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6448" cy="496017"/>
          </a:xfrm>
          <a:prstGeom prst="rect">
            <a:avLst/>
          </a:prstGeom>
        </p:spPr>
        <p:txBody>
          <a:bodyPr vert="horz" lIns="90974" tIns="45487" rIns="90974" bIns="45487" rtlCol="0"/>
          <a:lstStyle>
            <a:lvl1pPr algn="l">
              <a:defRPr sz="1200"/>
            </a:lvl1pPr>
          </a:lstStyle>
          <a:p>
            <a:endParaRPr lang="ru-RU"/>
          </a:p>
        </p:txBody>
      </p:sp>
      <p:sp>
        <p:nvSpPr>
          <p:cNvPr id="3" name="Дата 2"/>
          <p:cNvSpPr>
            <a:spLocks noGrp="1"/>
          </p:cNvSpPr>
          <p:nvPr>
            <p:ph type="dt" idx="1"/>
          </p:nvPr>
        </p:nvSpPr>
        <p:spPr>
          <a:xfrm>
            <a:off x="3851227" y="0"/>
            <a:ext cx="2944869" cy="496017"/>
          </a:xfrm>
          <a:prstGeom prst="rect">
            <a:avLst/>
          </a:prstGeom>
        </p:spPr>
        <p:txBody>
          <a:bodyPr vert="horz" lIns="90974" tIns="45487" rIns="90974" bIns="45487" rtlCol="0"/>
          <a:lstStyle>
            <a:lvl1pPr algn="r">
              <a:defRPr sz="1200"/>
            </a:lvl1pPr>
          </a:lstStyle>
          <a:p>
            <a:fld id="{263D1657-CB63-4976-88FA-F66B7EE36139}" type="datetimeFigureOut">
              <a:rPr lang="ru-RU" smtClean="0"/>
              <a:pPr/>
              <a:t>27.05.2015</a:t>
            </a:fld>
            <a:endParaRPr lang="ru-RU"/>
          </a:p>
        </p:txBody>
      </p:sp>
      <p:sp>
        <p:nvSpPr>
          <p:cNvPr id="4" name="Образ слайда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0974" tIns="45487" rIns="90974" bIns="45487" rtlCol="0" anchor="ctr"/>
          <a:lstStyle/>
          <a:p>
            <a:endParaRPr lang="ru-RU"/>
          </a:p>
        </p:txBody>
      </p:sp>
      <p:sp>
        <p:nvSpPr>
          <p:cNvPr id="5" name="Заметки 4"/>
          <p:cNvSpPr>
            <a:spLocks noGrp="1"/>
          </p:cNvSpPr>
          <p:nvPr>
            <p:ph type="body" sz="quarter" idx="3"/>
          </p:nvPr>
        </p:nvSpPr>
        <p:spPr>
          <a:xfrm>
            <a:off x="680557" y="4716898"/>
            <a:ext cx="5438140" cy="4468890"/>
          </a:xfrm>
          <a:prstGeom prst="rect">
            <a:avLst/>
          </a:prstGeom>
        </p:spPr>
        <p:txBody>
          <a:bodyPr vert="horz" lIns="90974" tIns="45487" rIns="90974" bIns="4548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2217"/>
            <a:ext cx="2946448" cy="496017"/>
          </a:xfrm>
          <a:prstGeom prst="rect">
            <a:avLst/>
          </a:prstGeom>
        </p:spPr>
        <p:txBody>
          <a:bodyPr vert="horz" lIns="90974" tIns="45487" rIns="90974" bIns="45487" rtlCol="0" anchor="b"/>
          <a:lstStyle>
            <a:lvl1pPr algn="l">
              <a:defRPr sz="1200"/>
            </a:lvl1pPr>
          </a:lstStyle>
          <a:p>
            <a:endParaRPr lang="ru-RU"/>
          </a:p>
        </p:txBody>
      </p:sp>
      <p:sp>
        <p:nvSpPr>
          <p:cNvPr id="7" name="Номер слайда 6"/>
          <p:cNvSpPr>
            <a:spLocks noGrp="1"/>
          </p:cNvSpPr>
          <p:nvPr>
            <p:ph type="sldNum" sz="quarter" idx="5"/>
          </p:nvPr>
        </p:nvSpPr>
        <p:spPr>
          <a:xfrm>
            <a:off x="3851227" y="9432217"/>
            <a:ext cx="2944869" cy="496017"/>
          </a:xfrm>
          <a:prstGeom prst="rect">
            <a:avLst/>
          </a:prstGeom>
        </p:spPr>
        <p:txBody>
          <a:bodyPr vert="horz" lIns="90974" tIns="45487" rIns="90974" bIns="45487" rtlCol="0" anchor="b"/>
          <a:lstStyle>
            <a:lvl1pPr algn="r">
              <a:defRPr sz="1200"/>
            </a:lvl1pPr>
          </a:lstStyle>
          <a:p>
            <a:fld id="{9F228F4D-DC61-4883-B6AF-75D35D20D176}" type="slidenum">
              <a:rPr lang="ru-RU" smtClean="0"/>
              <a:pPr/>
              <a:t>‹#›</a:t>
            </a:fld>
            <a:endParaRPr lang="ru-RU"/>
          </a:p>
        </p:txBody>
      </p:sp>
    </p:spTree>
    <p:extLst>
      <p:ext uri="{BB962C8B-B14F-4D97-AF65-F5344CB8AC3E}">
        <p14:creationId xmlns:p14="http://schemas.microsoft.com/office/powerpoint/2010/main" val="28669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B6C90F5-A4AF-47A6-9105-022D91CBB6C9}" type="slidenum">
              <a:rPr lang="ru-RU" smtClean="0"/>
              <a:pPr/>
              <a:t>2</a:t>
            </a:fld>
            <a:endParaRPr lang="ru-RU"/>
          </a:p>
        </p:txBody>
      </p:sp>
    </p:spTree>
    <p:extLst>
      <p:ext uri="{BB962C8B-B14F-4D97-AF65-F5344CB8AC3E}">
        <p14:creationId xmlns:p14="http://schemas.microsoft.com/office/powerpoint/2010/main" val="384876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082DF41-91AF-4480-9685-4DF6A3110D7C}" type="datetime1">
              <a:rPr lang="ru-RU" smtClean="0"/>
              <a:pPr>
                <a:defRPr/>
              </a:pPr>
              <a:t>27.05.2015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093927-18EB-4FA9-BA38-8C756A9E7F7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CDEAC0-5D94-4DAC-B522-897ED1BB60AD}" type="datetime1">
              <a:rPr lang="ru-RU" smtClean="0"/>
              <a:pPr>
                <a:defRPr/>
              </a:pPr>
              <a:t>27.05.2015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78C37F-271C-43D4-8858-35D005388BC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C2EB86-6030-4A55-8C41-3F4A7D41240C}" type="datetime1">
              <a:rPr lang="ru-RU" smtClean="0"/>
              <a:pPr>
                <a:defRPr/>
              </a:pPr>
              <a:t>27.05.2015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EBED27-6F7C-45A3-B7FB-D766FE98999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BAA19C-AFE9-457B-AD91-62572EE829D6}" type="datetime1">
              <a:rPr lang="ru-RU" smtClean="0"/>
              <a:pPr>
                <a:defRPr/>
              </a:pPr>
              <a:t>27.05.2015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6AEA62-24A2-4BD8-9224-4EAF738C01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51B105F-CF5F-406E-88D5-C20B003EA99E}" type="datetime1">
              <a:rPr lang="ru-RU" smtClean="0"/>
              <a:pPr>
                <a:defRPr/>
              </a:pPr>
              <a:t>27.05.2015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E9701E-5E7C-47F7-8AB9-968108E6C56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90E46F0-6877-4C4F-9E0C-F8EFD51FAAF3}" type="datetime1">
              <a:rPr lang="ru-RU" smtClean="0"/>
              <a:pPr>
                <a:defRPr/>
              </a:pPr>
              <a:t>27.05.2015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B31780-F324-404F-B5CF-C05A0BA1AC7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D582AA-1597-48C4-AE7E-41D42CCE246D}" type="datetime1">
              <a:rPr lang="ru-RU" smtClean="0"/>
              <a:pPr>
                <a:defRPr/>
              </a:pPr>
              <a:t>27.05.2015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691EAC2-0D0C-4B31-A550-F514CD4E95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A98E0FE-AB6A-49C0-A02D-C5708A6EBCCE}" type="datetime1">
              <a:rPr lang="ru-RU" smtClean="0"/>
              <a:pPr>
                <a:defRPr/>
              </a:pPr>
              <a:t>27.05.2015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2B0D4F0-AFFB-4051-960F-DBEE64869A5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48F2ED4-7444-4D46-A116-42D811E38884}" type="datetime1">
              <a:rPr lang="ru-RU" smtClean="0"/>
              <a:pPr>
                <a:defRPr/>
              </a:pPr>
              <a:t>27.05.2015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24DA502-4254-42EF-A349-417A8B9F08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960C41-91F1-4486-B94D-F8462BA62E91}" type="datetime1">
              <a:rPr lang="ru-RU" smtClean="0"/>
              <a:pPr>
                <a:defRPr/>
              </a:pPr>
              <a:t>27.05.2015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A0E445-4E0C-40AB-BC27-D32CC730E02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21461B-BF6F-4BE8-85B2-2A7265B93C24}" type="datetime1">
              <a:rPr lang="ru-RU" smtClean="0"/>
              <a:pPr>
                <a:defRPr/>
              </a:pPr>
              <a:t>27.05.2015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6AF2B0-95E7-44A6-B788-031B32B1A0F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CBEF528-2424-49B3-B664-D91592E54BF4}" type="datetime1">
              <a:rPr lang="ru-RU" smtClean="0"/>
              <a:pPr>
                <a:defRPr/>
              </a:pPr>
              <a:t>27.05.2015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C829D3-CED4-4A43-BCCC-5AA0C8393F3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nts and Settings\sharafislamovali\Рабочий стол\1.jpg"/>
          <p:cNvPicPr>
            <a:picLocks noChangeAspect="1" noChangeArrowheads="1"/>
          </p:cNvPicPr>
          <p:nvPr/>
        </p:nvPicPr>
        <p:blipFill>
          <a:blip r:embed="rId2" cstate="print"/>
          <a:srcRect/>
          <a:stretch>
            <a:fillRect/>
          </a:stretch>
        </p:blipFill>
        <p:spPr bwMode="auto">
          <a:xfrm>
            <a:off x="0" y="0"/>
            <a:ext cx="9144000" cy="3140968"/>
          </a:xfrm>
          <a:prstGeom prst="rect">
            <a:avLst/>
          </a:prstGeom>
          <a:noFill/>
          <a:ln w="9525">
            <a:noFill/>
            <a:miter lim="800000"/>
            <a:headEnd/>
            <a:tailEnd/>
          </a:ln>
        </p:spPr>
      </p:pic>
      <p:sp>
        <p:nvSpPr>
          <p:cNvPr id="21507" name="TextBox 6"/>
          <p:cNvSpPr txBox="1">
            <a:spLocks noChangeArrowheads="1"/>
          </p:cNvSpPr>
          <p:nvPr/>
        </p:nvSpPr>
        <p:spPr bwMode="auto">
          <a:xfrm>
            <a:off x="0" y="3429000"/>
            <a:ext cx="9144000" cy="1138773"/>
          </a:xfrm>
          <a:prstGeom prst="rect">
            <a:avLst/>
          </a:prstGeom>
          <a:noFill/>
          <a:ln w="9525">
            <a:noFill/>
            <a:miter lim="800000"/>
            <a:headEnd/>
            <a:tailEnd/>
          </a:ln>
        </p:spPr>
        <p:txBody>
          <a:bodyPr>
            <a:spAutoFit/>
          </a:bodyPr>
          <a:lstStyle/>
          <a:p>
            <a:pPr algn="ctr">
              <a:defRPr/>
            </a:pPr>
            <a:endParaRPr lang="ru-RU" sz="2400" b="1" dirty="0">
              <a:solidFill>
                <a:schemeClr val="accent1">
                  <a:lumMod val="50000"/>
                </a:schemeClr>
              </a:solidFill>
              <a:latin typeface="Times New Roman" pitchFamily="18" charset="0"/>
              <a:cs typeface="Times New Roman" pitchFamily="18" charset="0"/>
            </a:endParaRPr>
          </a:p>
          <a:p>
            <a:pPr algn="ctr">
              <a:defRPr/>
            </a:pPr>
            <a:r>
              <a:rPr lang="en-US" sz="4400" b="1" dirty="0" smtClean="0">
                <a:solidFill>
                  <a:schemeClr val="accent1">
                    <a:lumMod val="50000"/>
                  </a:schemeClr>
                </a:solidFill>
                <a:latin typeface="Times New Roman" pitchFamily="18" charset="0"/>
                <a:cs typeface="Times New Roman" pitchFamily="18" charset="0"/>
              </a:rPr>
              <a:t>TATCABLE Plant</a:t>
            </a:r>
            <a:endParaRPr lang="ru-RU" sz="2400" b="1" dirty="0">
              <a:solidFill>
                <a:schemeClr val="accent1">
                  <a:lumMod val="50000"/>
                </a:schemeClr>
              </a:solidFill>
              <a:latin typeface="Times New Roman" pitchFamily="18" charset="0"/>
              <a:cs typeface="Times New Roman" pitchFamily="18" charset="0"/>
            </a:endParaRPr>
          </a:p>
        </p:txBody>
      </p:sp>
      <p:sp>
        <p:nvSpPr>
          <p:cNvPr id="8" name="Прямоугольник 7"/>
          <p:cNvSpPr/>
          <p:nvPr/>
        </p:nvSpPr>
        <p:spPr>
          <a:xfrm>
            <a:off x="0" y="6021289"/>
            <a:ext cx="9144000" cy="836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imes New Roman" pitchFamily="18" charset="0"/>
                <a:cs typeface="Times New Roman" pitchFamily="18" charset="0"/>
              </a:rPr>
              <a:t>INVENT group of companies</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944" y="4401813"/>
            <a:ext cx="3658111" cy="16194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inventunion.ru/images/1(4).jpg"/>
          <p:cNvPicPr>
            <a:picLocks noChangeAspect="1" noChangeArrowheads="1"/>
          </p:cNvPicPr>
          <p:nvPr/>
        </p:nvPicPr>
        <p:blipFill>
          <a:blip r:embed="rId3" cstate="screen"/>
          <a:srcRect/>
          <a:stretch>
            <a:fillRect/>
          </a:stretch>
        </p:blipFill>
        <p:spPr bwMode="auto">
          <a:xfrm>
            <a:off x="755576" y="5013176"/>
            <a:ext cx="2088232" cy="1368152"/>
          </a:xfrm>
          <a:prstGeom prst="rect">
            <a:avLst/>
          </a:prstGeom>
          <a:noFill/>
        </p:spPr>
      </p:pic>
      <p:sp>
        <p:nvSpPr>
          <p:cNvPr id="82" name="Rectangle 8"/>
          <p:cNvSpPr/>
          <p:nvPr/>
        </p:nvSpPr>
        <p:spPr>
          <a:xfrm>
            <a:off x="0" y="476672"/>
            <a:ext cx="4716016" cy="3384376"/>
          </a:xfrm>
          <a:prstGeom prst="rect">
            <a:avLst/>
          </a:prstGeom>
        </p:spPr>
        <p:txBody>
          <a:bodyPr wrap="square">
            <a:noAutofit/>
          </a:bodyPr>
          <a:lstStyle/>
          <a:p>
            <a:pPr marL="180000" algn="just">
              <a:spcAft>
                <a:spcPts val="600"/>
              </a:spcAft>
            </a:pPr>
            <a:r>
              <a:rPr lang="en-US" b="1" dirty="0" smtClean="0">
                <a:latin typeface="Times New Roman" pitchFamily="18" charset="0"/>
                <a:cs typeface="Times New Roman" pitchFamily="18" charset="0"/>
              </a:rPr>
              <a:t>TATCABLE plant </a:t>
            </a:r>
            <a:r>
              <a:rPr lang="en-US" dirty="0" smtClean="0">
                <a:latin typeface="Times New Roman" pitchFamily="18" charset="0"/>
                <a:cs typeface="Times New Roman" pitchFamily="18" charset="0"/>
              </a:rPr>
              <a:t>is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part of the group of companies </a:t>
            </a:r>
            <a:r>
              <a:rPr lang="en-US" dirty="0" smtClean="0">
                <a:latin typeface="Times New Roman" pitchFamily="18" charset="0"/>
                <a:cs typeface="Times New Roman" pitchFamily="18" charset="0"/>
              </a:rPr>
              <a:t>INVENT </a:t>
            </a:r>
            <a:r>
              <a:rPr lang="en-US" dirty="0">
                <a:latin typeface="Times New Roman" pitchFamily="18" charset="0"/>
                <a:cs typeface="Times New Roman" pitchFamily="18" charset="0"/>
              </a:rPr>
              <a:t>and is located in </a:t>
            </a:r>
            <a:r>
              <a:rPr lang="en-US" dirty="0" err="1">
                <a:latin typeface="Times New Roman" pitchFamily="18" charset="0"/>
                <a:cs typeface="Times New Roman" pitchFamily="18" charset="0"/>
              </a:rPr>
              <a:t>Technopolis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INVENT </a:t>
            </a:r>
            <a:r>
              <a:rPr lang="en-US" dirty="0">
                <a:latin typeface="Times New Roman" pitchFamily="18" charset="0"/>
                <a:cs typeface="Times New Roman" pitchFamily="18" charset="0"/>
              </a:rPr>
              <a:t>(Kazan).</a:t>
            </a:r>
          </a:p>
          <a:p>
            <a:pPr marL="180000" algn="just">
              <a:spcAft>
                <a:spcPts val="600"/>
              </a:spcAft>
            </a:pPr>
            <a:r>
              <a:rPr lang="en-US" b="1" dirty="0" smtClean="0">
                <a:latin typeface="Times New Roman" pitchFamily="18" charset="0"/>
                <a:cs typeface="Times New Roman" pitchFamily="18" charset="0"/>
              </a:rPr>
              <a:t>Group </a:t>
            </a:r>
            <a:r>
              <a:rPr lang="en-US" b="1" dirty="0">
                <a:latin typeface="Times New Roman" pitchFamily="18" charset="0"/>
                <a:cs typeface="Times New Roman" pitchFamily="18" charset="0"/>
              </a:rPr>
              <a:t>of companies </a:t>
            </a:r>
            <a:r>
              <a:rPr lang="en-US" b="1" dirty="0" smtClean="0">
                <a:latin typeface="Times New Roman" pitchFamily="18" charset="0"/>
                <a:cs typeface="Times New Roman" pitchFamily="18" charset="0"/>
              </a:rPr>
              <a:t>INVENT </a:t>
            </a:r>
            <a:r>
              <a:rPr lang="en-US" dirty="0" smtClean="0">
                <a:latin typeface="Times New Roman" pitchFamily="18" charset="0"/>
                <a:cs typeface="Times New Roman" pitchFamily="18" charset="0"/>
              </a:rPr>
              <a:t>– is a modern production and engineering holding.</a:t>
            </a:r>
          </a:p>
          <a:p>
            <a:pPr marL="180000" algn="just">
              <a:spcAft>
                <a:spcPts val="600"/>
              </a:spcAft>
            </a:pPr>
            <a:r>
              <a:rPr lang="en-US" dirty="0" smtClean="0">
                <a:latin typeface="Times New Roman" pitchFamily="18" charset="0"/>
                <a:cs typeface="Times New Roman" pitchFamily="18" charset="0"/>
              </a:rPr>
              <a:t>Products Holding Company is focused on energy enterprises.</a:t>
            </a:r>
          </a:p>
          <a:p>
            <a:pPr marL="180000" algn="just">
              <a:spcAft>
                <a:spcPts val="600"/>
              </a:spcAft>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main priorities of the company </a:t>
            </a:r>
            <a:r>
              <a:rPr lang="en-US" dirty="0" smtClean="0">
                <a:latin typeface="Times New Roman" pitchFamily="18" charset="0"/>
                <a:cs typeface="Times New Roman" pitchFamily="18" charset="0"/>
              </a:rPr>
              <a:t>are </a:t>
            </a:r>
            <a:r>
              <a:rPr lang="en-US" dirty="0">
                <a:latin typeface="Times New Roman" pitchFamily="18" charset="0"/>
                <a:cs typeface="Times New Roman" pitchFamily="18" charset="0"/>
              </a:rPr>
              <a:t>quality, reliability and innovation.</a:t>
            </a:r>
            <a:endParaRPr lang="ru-RU" dirty="0" smtClean="0">
              <a:latin typeface="Times New Roman" pitchFamily="18" charset="0"/>
              <a:cs typeface="Times New Roman" pitchFamily="18" charset="0"/>
            </a:endParaRPr>
          </a:p>
        </p:txBody>
      </p:sp>
      <p:pic>
        <p:nvPicPr>
          <p:cNvPr id="32" name="Picture 3"/>
          <p:cNvPicPr>
            <a:picLocks noChangeAspect="1" noChangeArrowheads="1"/>
          </p:cNvPicPr>
          <p:nvPr/>
        </p:nvPicPr>
        <p:blipFill>
          <a:blip r:embed="rId4" cstate="print"/>
          <a:srcRect t="2557" b="5391"/>
          <a:stretch>
            <a:fillRect/>
          </a:stretch>
        </p:blipFill>
        <p:spPr bwMode="auto">
          <a:xfrm>
            <a:off x="4788024" y="764705"/>
            <a:ext cx="4211648" cy="2950048"/>
          </a:xfrm>
          <a:prstGeom prst="rect">
            <a:avLst/>
          </a:prstGeom>
          <a:ln>
            <a:noFill/>
          </a:ln>
          <a:effectLst/>
        </p:spPr>
      </p:pic>
      <p:pic>
        <p:nvPicPr>
          <p:cNvPr id="34" name="Picture 2" descr="http://www.inventunion.ru/images/3.JPG"/>
          <p:cNvPicPr>
            <a:picLocks noChangeAspect="1" noChangeArrowheads="1"/>
          </p:cNvPicPr>
          <p:nvPr/>
        </p:nvPicPr>
        <p:blipFill>
          <a:blip r:embed="rId5" cstate="print"/>
          <a:srcRect/>
          <a:stretch>
            <a:fillRect/>
          </a:stretch>
        </p:blipFill>
        <p:spPr bwMode="auto">
          <a:xfrm>
            <a:off x="6588224" y="5013176"/>
            <a:ext cx="2000264" cy="1373079"/>
          </a:xfrm>
          <a:prstGeom prst="rect">
            <a:avLst/>
          </a:prstGeom>
          <a:ln>
            <a:noFill/>
          </a:ln>
          <a:effectLst/>
        </p:spPr>
      </p:pic>
      <p:sp>
        <p:nvSpPr>
          <p:cNvPr id="43" name="Rectangle 8"/>
          <p:cNvSpPr/>
          <p:nvPr/>
        </p:nvSpPr>
        <p:spPr>
          <a:xfrm>
            <a:off x="110394" y="3922509"/>
            <a:ext cx="9144000" cy="357190"/>
          </a:xfrm>
          <a:prstGeom prst="rect">
            <a:avLst/>
          </a:prstGeom>
        </p:spPr>
        <p:txBody>
          <a:bodyPr wrap="square">
            <a:noAutofit/>
          </a:bodyPr>
          <a:lstStyle/>
          <a:p>
            <a:pPr algn="ctr"/>
            <a:r>
              <a:rPr lang="en-US" b="1" dirty="0">
                <a:solidFill>
                  <a:schemeClr val="accent1">
                    <a:lumMod val="75000"/>
                  </a:schemeClr>
                </a:solidFill>
                <a:latin typeface="Times New Roman" pitchFamily="18" charset="0"/>
                <a:cs typeface="Times New Roman" pitchFamily="18" charset="0"/>
              </a:rPr>
              <a:t>Production group of companies INVENT</a:t>
            </a:r>
            <a:endParaRPr lang="ru-RU" dirty="0" smtClean="0">
              <a:solidFill>
                <a:schemeClr val="accent1">
                  <a:lumMod val="75000"/>
                </a:schemeClr>
              </a:solidFill>
              <a:latin typeface="Times New Roman" pitchFamily="18" charset="0"/>
              <a:cs typeface="Times New Roman" pitchFamily="18" charset="0"/>
            </a:endParaRPr>
          </a:p>
        </p:txBody>
      </p:sp>
      <p:sp>
        <p:nvSpPr>
          <p:cNvPr id="48" name="Прямоугольник 47"/>
          <p:cNvSpPr/>
          <p:nvPr/>
        </p:nvSpPr>
        <p:spPr>
          <a:xfrm>
            <a:off x="687852" y="4515209"/>
            <a:ext cx="2286016" cy="307777"/>
          </a:xfrm>
          <a:prstGeom prst="rect">
            <a:avLst/>
          </a:prstGeom>
        </p:spPr>
        <p:txBody>
          <a:bodyPr wrap="square">
            <a:spAutoFit/>
          </a:bodyPr>
          <a:lstStyle/>
          <a:p>
            <a:pPr algn="ctr"/>
            <a:r>
              <a:rPr lang="en-US" sz="1400" b="1" dirty="0">
                <a:solidFill>
                  <a:srgbClr val="C00000"/>
                </a:solidFill>
                <a:latin typeface="Times New Roman" pitchFamily="18" charset="0"/>
                <a:cs typeface="Times New Roman" pitchFamily="18" charset="0"/>
              </a:rPr>
              <a:t>Wire and cable products</a:t>
            </a:r>
            <a:endParaRPr lang="ru-RU" sz="1400" b="1" dirty="0">
              <a:solidFill>
                <a:srgbClr val="C00000"/>
              </a:solidFill>
            </a:endParaRPr>
          </a:p>
        </p:txBody>
      </p:sp>
      <p:sp>
        <p:nvSpPr>
          <p:cNvPr id="52" name="Прямоугольник 51"/>
          <p:cNvSpPr/>
          <p:nvPr/>
        </p:nvSpPr>
        <p:spPr>
          <a:xfrm>
            <a:off x="3644763" y="4345933"/>
            <a:ext cx="2071702" cy="646331"/>
          </a:xfrm>
          <a:prstGeom prst="rect">
            <a:avLst/>
          </a:prstGeom>
        </p:spPr>
        <p:txBody>
          <a:bodyPr wrap="square">
            <a:spAutoFit/>
          </a:bodyPr>
          <a:lstStyle/>
          <a:p>
            <a:pPr algn="ctr"/>
            <a:r>
              <a:rPr lang="en-US" sz="1200" b="1" dirty="0">
                <a:latin typeface="Times New Roman" pitchFamily="18" charset="0"/>
                <a:cs typeface="Times New Roman" pitchFamily="18" charset="0"/>
              </a:rPr>
              <a:t>ELECTRICAL AND POWER-EFFICIENT</a:t>
            </a:r>
          </a:p>
          <a:p>
            <a:pPr algn="ctr"/>
            <a:r>
              <a:rPr lang="en-US" sz="1200" b="1" dirty="0" smtClean="0">
                <a:latin typeface="Times New Roman" pitchFamily="18" charset="0"/>
                <a:cs typeface="Times New Roman" pitchFamily="18" charset="0"/>
              </a:rPr>
              <a:t>EQUIPMENT</a:t>
            </a:r>
            <a:endParaRPr lang="ru-RU" sz="1200" b="1" dirty="0"/>
          </a:p>
        </p:txBody>
      </p:sp>
      <p:sp>
        <p:nvSpPr>
          <p:cNvPr id="53" name="Прямоугольник 52"/>
          <p:cNvSpPr/>
          <p:nvPr/>
        </p:nvSpPr>
        <p:spPr>
          <a:xfrm>
            <a:off x="6588224" y="4438267"/>
            <a:ext cx="2071702" cy="461665"/>
          </a:xfrm>
          <a:prstGeom prst="rect">
            <a:avLst/>
          </a:prstGeom>
        </p:spPr>
        <p:txBody>
          <a:bodyPr wrap="square">
            <a:spAutoFit/>
          </a:bodyPr>
          <a:lstStyle/>
          <a:p>
            <a:pPr algn="ctr"/>
            <a:r>
              <a:rPr lang="en-US" sz="1200" b="1" dirty="0">
                <a:latin typeface="Times New Roman" pitchFamily="18" charset="0"/>
                <a:cs typeface="Times New Roman" pitchFamily="18" charset="0"/>
              </a:rPr>
              <a:t>POLYURETHANE FOAM INSULATED PIPES</a:t>
            </a:r>
            <a:endParaRPr lang="ru-RU" sz="1200" b="1" dirty="0"/>
          </a:p>
        </p:txBody>
      </p:sp>
      <p:pic>
        <p:nvPicPr>
          <p:cNvPr id="17" name="Picture 4" descr="E:\reklama\ПРЕДПРИЯТИЯ\ИНВЭНТ-Электро\электротехника\КРУ Волга\июль 2009\_MG_4221.JPG"/>
          <p:cNvPicPr>
            <a:picLocks noChangeAspect="1" noChangeArrowheads="1"/>
          </p:cNvPicPr>
          <p:nvPr/>
        </p:nvPicPr>
        <p:blipFill>
          <a:blip r:embed="rId6" cstate="screen"/>
          <a:srcRect/>
          <a:stretch>
            <a:fillRect/>
          </a:stretch>
        </p:blipFill>
        <p:spPr bwMode="auto">
          <a:xfrm>
            <a:off x="3724434" y="5013612"/>
            <a:ext cx="1928826" cy="1379263"/>
          </a:xfrm>
          <a:prstGeom prst="rect">
            <a:avLst/>
          </a:prstGeom>
          <a:ln>
            <a:noFill/>
          </a:ln>
          <a:effectLst/>
        </p:spPr>
      </p:pic>
      <p:sp>
        <p:nvSpPr>
          <p:cNvPr id="15" name="Line 95"/>
          <p:cNvSpPr>
            <a:spLocks noChangeShapeType="1"/>
          </p:cNvSpPr>
          <p:nvPr/>
        </p:nvSpPr>
        <p:spPr bwMode="auto">
          <a:xfrm>
            <a:off x="142844" y="357166"/>
            <a:ext cx="5329237" cy="0"/>
          </a:xfrm>
          <a:prstGeom prst="line">
            <a:avLst/>
          </a:prstGeom>
          <a:noFill/>
          <a:ln w="60325">
            <a:solidFill>
              <a:srgbClr val="E46C0A"/>
            </a:solidFill>
            <a:round/>
            <a:headEnd/>
            <a:tailEnd/>
          </a:ln>
        </p:spPr>
        <p:txBody>
          <a:bodyPr/>
          <a:lstStyle/>
          <a:p>
            <a:endParaRPr lang="ru-RU"/>
          </a:p>
        </p:txBody>
      </p:sp>
      <p:sp>
        <p:nvSpPr>
          <p:cNvPr id="16" name="Заголовок 3"/>
          <p:cNvSpPr txBox="1">
            <a:spLocks/>
          </p:cNvSpPr>
          <p:nvPr/>
        </p:nvSpPr>
        <p:spPr>
          <a:xfrm>
            <a:off x="0" y="0"/>
            <a:ext cx="9144000" cy="285750"/>
          </a:xfrm>
          <a:prstGeom prst="rect">
            <a:avLst/>
          </a:prstGeom>
        </p:spPr>
        <p:txBody>
          <a:bodyPr anchor="ctr"/>
          <a:lstStyle/>
          <a:p>
            <a:pPr fontAlgn="auto">
              <a:spcAft>
                <a:spcPts val="0"/>
              </a:spcAft>
              <a:defRPr/>
            </a:pPr>
            <a:r>
              <a:rPr lang="en-US" b="1" dirty="0" smtClean="0">
                <a:solidFill>
                  <a:schemeClr val="tx2"/>
                </a:solidFill>
                <a:latin typeface="Times New Roman" pitchFamily="18" charset="0"/>
                <a:ea typeface="+mj-ea"/>
                <a:cs typeface="Times New Roman" pitchFamily="18" charset="0"/>
              </a:rPr>
              <a:t>INVENT group of companies</a:t>
            </a:r>
            <a:endParaRPr lang="ru-RU" b="1" dirty="0">
              <a:solidFill>
                <a:schemeClr val="tx2"/>
              </a:solidFill>
              <a:latin typeface="Times New Roman" pitchFamily="18" charset="0"/>
              <a:ea typeface="+mj-ea"/>
              <a:cs typeface="Times New Roman" pitchFamily="18" charset="0"/>
            </a:endParaRPr>
          </a:p>
        </p:txBody>
      </p:sp>
      <p:sp>
        <p:nvSpPr>
          <p:cNvPr id="18" name="Rectangle 8"/>
          <p:cNvSpPr/>
          <p:nvPr/>
        </p:nvSpPr>
        <p:spPr>
          <a:xfrm>
            <a:off x="4557428" y="336098"/>
            <a:ext cx="4071966" cy="357190"/>
          </a:xfrm>
          <a:prstGeom prst="rect">
            <a:avLst/>
          </a:prstGeom>
        </p:spPr>
        <p:txBody>
          <a:bodyPr wrap="square">
            <a:noAutofit/>
          </a:bodyPr>
          <a:lstStyle/>
          <a:p>
            <a:pPr algn="ctr"/>
            <a:r>
              <a:rPr lang="en-US" b="1" dirty="0" err="1">
                <a:solidFill>
                  <a:schemeClr val="accent1">
                    <a:lumMod val="75000"/>
                  </a:schemeClr>
                </a:solidFill>
                <a:latin typeface="Times New Roman" pitchFamily="18" charset="0"/>
                <a:cs typeface="Times New Roman" pitchFamily="18" charset="0"/>
              </a:rPr>
              <a:t>technopolis</a:t>
            </a:r>
            <a:r>
              <a:rPr lang="ru-RU" b="1" dirty="0" smtClean="0">
                <a:solidFill>
                  <a:schemeClr val="accent1">
                    <a:lumMod val="75000"/>
                  </a:schemeClr>
                </a:solidFill>
                <a:latin typeface="Times New Roman" pitchFamily="18" charset="0"/>
                <a:cs typeface="Times New Roman" pitchFamily="18" charset="0"/>
              </a:rPr>
              <a:t> </a:t>
            </a:r>
            <a:r>
              <a:rPr lang="en-US" b="1" dirty="0" smtClean="0">
                <a:solidFill>
                  <a:schemeClr val="accent1">
                    <a:lumMod val="75000"/>
                  </a:schemeClr>
                </a:solidFill>
                <a:latin typeface="Times New Roman" pitchFamily="18" charset="0"/>
                <a:cs typeface="Times New Roman" pitchFamily="18" charset="0"/>
              </a:rPr>
              <a:t>INVENT</a:t>
            </a:r>
            <a:endParaRPr lang="ru-RU" dirty="0" smtClean="0">
              <a:solidFill>
                <a:schemeClr val="accent1">
                  <a:lumMod val="75000"/>
                </a:schemeClr>
              </a:solidFill>
              <a:latin typeface="Times New Roman" pitchFamily="18" charset="0"/>
              <a:cs typeface="Times New Roman" pitchFamily="18" charset="0"/>
            </a:endParaRPr>
          </a:p>
        </p:txBody>
      </p:sp>
      <p:sp>
        <p:nvSpPr>
          <p:cNvPr id="20" name="Номер слайда 19"/>
          <p:cNvSpPr>
            <a:spLocks noGrp="1"/>
          </p:cNvSpPr>
          <p:nvPr>
            <p:ph type="sldNum" sz="quarter" idx="12"/>
          </p:nvPr>
        </p:nvSpPr>
        <p:spPr/>
        <p:txBody>
          <a:bodyPr/>
          <a:lstStyle/>
          <a:p>
            <a:pPr>
              <a:defRPr/>
            </a:pPr>
            <a:fld id="{D24DA502-4254-42EF-A349-417A8B9F087B}"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O:\_Приёмная\База фото\IMG_1102.JPG"/>
          <p:cNvPicPr/>
          <p:nvPr/>
        </p:nvPicPr>
        <p:blipFill>
          <a:blip r:embed="rId2" cstate="print"/>
          <a:srcRect/>
          <a:stretch>
            <a:fillRect/>
          </a:stretch>
        </p:blipFill>
        <p:spPr bwMode="auto">
          <a:xfrm>
            <a:off x="6228184" y="4509120"/>
            <a:ext cx="2736304" cy="1815713"/>
          </a:xfrm>
          <a:prstGeom prst="rect">
            <a:avLst/>
          </a:prstGeom>
          <a:noFill/>
          <a:ln w="9525">
            <a:noFill/>
            <a:miter lim="800000"/>
            <a:headEnd/>
            <a:tailEnd/>
          </a:ln>
        </p:spPr>
      </p:pic>
      <p:pic>
        <p:nvPicPr>
          <p:cNvPr id="12" name="Рисунок 11" descr="O:\_Приёмная\База фото\_MG_1466.JPG"/>
          <p:cNvPicPr/>
          <p:nvPr/>
        </p:nvPicPr>
        <p:blipFill>
          <a:blip r:embed="rId3" cstate="screen"/>
          <a:srcRect/>
          <a:stretch>
            <a:fillRect/>
          </a:stretch>
        </p:blipFill>
        <p:spPr bwMode="auto">
          <a:xfrm>
            <a:off x="3203848" y="4509120"/>
            <a:ext cx="2736304" cy="1811444"/>
          </a:xfrm>
          <a:prstGeom prst="rect">
            <a:avLst/>
          </a:prstGeom>
          <a:noFill/>
          <a:ln w="9525">
            <a:noFill/>
            <a:miter lim="800000"/>
            <a:headEnd/>
            <a:tailEnd/>
          </a:ln>
        </p:spPr>
      </p:pic>
      <p:sp>
        <p:nvSpPr>
          <p:cNvPr id="2" name="Line 95"/>
          <p:cNvSpPr>
            <a:spLocks noChangeShapeType="1"/>
          </p:cNvSpPr>
          <p:nvPr/>
        </p:nvSpPr>
        <p:spPr bwMode="auto">
          <a:xfrm>
            <a:off x="142844" y="357166"/>
            <a:ext cx="5329237" cy="0"/>
          </a:xfrm>
          <a:prstGeom prst="line">
            <a:avLst/>
          </a:prstGeom>
          <a:noFill/>
          <a:ln w="60325">
            <a:solidFill>
              <a:srgbClr val="E46C0A"/>
            </a:solidFill>
            <a:round/>
            <a:headEnd/>
            <a:tailEnd/>
          </a:ln>
        </p:spPr>
        <p:txBody>
          <a:bodyPr/>
          <a:lstStyle/>
          <a:p>
            <a:endParaRPr lang="ru-RU"/>
          </a:p>
        </p:txBody>
      </p:sp>
      <p:sp>
        <p:nvSpPr>
          <p:cNvPr id="3" name="Заголовок 3"/>
          <p:cNvSpPr txBox="1">
            <a:spLocks/>
          </p:cNvSpPr>
          <p:nvPr/>
        </p:nvSpPr>
        <p:spPr>
          <a:xfrm>
            <a:off x="0" y="0"/>
            <a:ext cx="7072332" cy="285750"/>
          </a:xfrm>
          <a:prstGeom prst="rect">
            <a:avLst/>
          </a:prstGeom>
        </p:spPr>
        <p:txBody>
          <a:bodyPr anchor="ctr"/>
          <a:lstStyle/>
          <a:p>
            <a:pPr fontAlgn="auto">
              <a:spcAft>
                <a:spcPts val="0"/>
              </a:spcAft>
              <a:defRPr/>
            </a:pPr>
            <a:r>
              <a:rPr lang="en-US" b="1" dirty="0" smtClean="0">
                <a:solidFill>
                  <a:schemeClr val="tx2"/>
                </a:solidFill>
                <a:latin typeface="Times New Roman" pitchFamily="18" charset="0"/>
                <a:ea typeface="+mj-ea"/>
                <a:cs typeface="Times New Roman" pitchFamily="18" charset="0"/>
              </a:rPr>
              <a:t>TATCABLE</a:t>
            </a:r>
            <a:endParaRPr lang="ru-RU" b="1" dirty="0">
              <a:solidFill>
                <a:schemeClr val="tx2"/>
              </a:solidFill>
              <a:latin typeface="Times New Roman" pitchFamily="18" charset="0"/>
              <a:ea typeface="+mj-ea"/>
              <a:cs typeface="Times New Roman" pitchFamily="18" charset="0"/>
            </a:endParaRPr>
          </a:p>
        </p:txBody>
      </p:sp>
      <p:sp>
        <p:nvSpPr>
          <p:cNvPr id="4" name="Прямоугольник 3"/>
          <p:cNvSpPr/>
          <p:nvPr/>
        </p:nvSpPr>
        <p:spPr>
          <a:xfrm>
            <a:off x="107504" y="548680"/>
            <a:ext cx="8893652" cy="707886"/>
          </a:xfrm>
          <a:prstGeom prst="rect">
            <a:avLst/>
          </a:prstGeom>
          <a:solidFill>
            <a:schemeClr val="tx2">
              <a:lumMod val="60000"/>
              <a:lumOff val="40000"/>
            </a:schemeClr>
          </a:solidFill>
          <a:ln w="12700">
            <a:solidFill>
              <a:schemeClr val="tx2">
                <a:lumMod val="60000"/>
                <a:lumOff val="40000"/>
              </a:schemeClr>
            </a:solidFill>
          </a:ln>
          <a:scene3d>
            <a:camera prst="orthographicFront"/>
            <a:lightRig rig="threePt" dir="t"/>
          </a:scene3d>
          <a:sp3d>
            <a:bevelT w="152400" h="50800" prst="softRound"/>
          </a:sp3d>
        </p:spPr>
        <p:txBody>
          <a:bodyPr wrap="square">
            <a:spAutoFit/>
          </a:bodyPr>
          <a:lstStyle/>
          <a:p>
            <a:r>
              <a:rPr lang="en-US" sz="2000" dirty="0">
                <a:latin typeface="Times New Roman" pitchFamily="18" charset="0"/>
                <a:cs typeface="Times New Roman" pitchFamily="18" charset="0"/>
              </a:rPr>
              <a:t>TATCABLE </a:t>
            </a:r>
            <a:r>
              <a:rPr lang="en-US" sz="2000" dirty="0" smtClean="0">
                <a:latin typeface="Times New Roman" pitchFamily="18" charset="0"/>
                <a:cs typeface="Times New Roman" pitchFamily="18" charset="0"/>
              </a:rPr>
              <a:t>plant </a:t>
            </a:r>
            <a:r>
              <a:rPr lang="en-US" sz="2000" dirty="0">
                <a:latin typeface="Times New Roman" pitchFamily="18" charset="0"/>
                <a:cs typeface="Times New Roman" pitchFamily="18" charset="0"/>
              </a:rPr>
              <a:t>is one of the state-of-the-art ones of Russia which produces the whole range of XLPE insulated energy cables for up to </a:t>
            </a:r>
            <a:r>
              <a:rPr lang="ru-RU" sz="2000" dirty="0" smtClean="0">
                <a:latin typeface="Times New Roman" pitchFamily="18" charset="0"/>
                <a:cs typeface="Times New Roman" pitchFamily="18" charset="0"/>
              </a:rPr>
              <a:t>33</a:t>
            </a:r>
            <a:r>
              <a:rPr lang="en-US" sz="2000" dirty="0" smtClean="0">
                <a:latin typeface="Times New Roman" pitchFamily="18" charset="0"/>
                <a:cs typeface="Times New Roman" pitchFamily="18" charset="0"/>
              </a:rPr>
              <a:t>0 </a:t>
            </a:r>
            <a:r>
              <a:rPr lang="en-US" sz="2000" dirty="0">
                <a:latin typeface="Times New Roman" pitchFamily="18" charset="0"/>
                <a:cs typeface="Times New Roman" pitchFamily="18" charset="0"/>
              </a:rPr>
              <a:t>kV. </a:t>
            </a:r>
            <a:endParaRPr lang="ru-RU" sz="2000" dirty="0">
              <a:latin typeface="Times New Roman" pitchFamily="18" charset="0"/>
              <a:cs typeface="Times New Roman" pitchFamily="18" charset="0"/>
            </a:endParaRPr>
          </a:p>
        </p:txBody>
      </p:sp>
      <p:pic>
        <p:nvPicPr>
          <p:cNvPr id="5" name="Рисунок 4" descr="C:\Documents and Settings\gummarovin\Рабочий стол\Статегия 2011\Фотографии предприятий 2011\Фото Таткабель от Гульназ\1.JPG"/>
          <p:cNvPicPr/>
          <p:nvPr/>
        </p:nvPicPr>
        <p:blipFill>
          <a:blip r:embed="rId4" cstate="screen"/>
          <a:srcRect/>
          <a:stretch>
            <a:fillRect/>
          </a:stretch>
        </p:blipFill>
        <p:spPr bwMode="auto">
          <a:xfrm>
            <a:off x="179512" y="4509120"/>
            <a:ext cx="2736304" cy="1800200"/>
          </a:xfrm>
          <a:prstGeom prst="rect">
            <a:avLst/>
          </a:prstGeom>
          <a:noFill/>
          <a:ln w="12700">
            <a:solidFill>
              <a:schemeClr val="tx1"/>
            </a:solidFill>
            <a:miter lim="800000"/>
            <a:headEnd/>
            <a:tailEnd/>
          </a:ln>
        </p:spPr>
      </p:pic>
      <p:sp>
        <p:nvSpPr>
          <p:cNvPr id="8" name="Прямоугольник 7"/>
          <p:cNvSpPr/>
          <p:nvPr/>
        </p:nvSpPr>
        <p:spPr>
          <a:xfrm>
            <a:off x="107504" y="1772816"/>
            <a:ext cx="4320480" cy="2108269"/>
          </a:xfrm>
          <a:prstGeom prst="rect">
            <a:avLst/>
          </a:prstGeom>
        </p:spPr>
        <p:txBody>
          <a:bodyPr wrap="square">
            <a:spAutoFit/>
          </a:bodyPr>
          <a:lstStyle/>
          <a:p>
            <a:pPr algn="just">
              <a:spcBef>
                <a:spcPts val="300"/>
              </a:spcBef>
              <a:spcAft>
                <a:spcPts val="300"/>
              </a:spcAft>
              <a:buFont typeface="Wingdings" pitchFamily="2" charset="2"/>
              <a:buChar char="§"/>
            </a:pP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The plant was commissioned in 2010 and is the largest manufacture of cable products, created in Russia over the past 40 years</a:t>
            </a:r>
            <a:r>
              <a:rPr lang="ru-RU" dirty="0" smtClean="0">
                <a:latin typeface="Times New Roman" pitchFamily="18" charset="0"/>
                <a:cs typeface="Times New Roman" pitchFamily="18" charset="0"/>
              </a:rPr>
              <a:t>.</a:t>
            </a:r>
          </a:p>
          <a:p>
            <a:pPr algn="just">
              <a:spcBef>
                <a:spcPts val="300"/>
              </a:spcBef>
              <a:spcAft>
                <a:spcPts val="300"/>
              </a:spcAft>
              <a:buFont typeface="Wingdings" pitchFamily="2" charset="2"/>
              <a:buChar char="§"/>
            </a:pPr>
            <a:r>
              <a:rPr lang="ru-RU" b="1" dirty="0" smtClean="0">
                <a:latin typeface="Times New Roman" pitchFamily="18" charset="0"/>
                <a:cs typeface="Times New Roman" pitchFamily="18" charset="0"/>
              </a:rPr>
              <a:t> </a:t>
            </a:r>
            <a:r>
              <a:rPr lang="en-US" dirty="0">
                <a:latin typeface="Times New Roman" pitchFamily="18" charset="0"/>
                <a:cs typeface="Times New Roman" pitchFamily="18" charset="0"/>
              </a:rPr>
              <a:t>The latest technologies are introduced here to make it possible to manufacture the products of a high-quality according to the world’s standards. </a:t>
            </a:r>
            <a:endParaRPr lang="ru-RU" dirty="0">
              <a:latin typeface="Times New Roman" pitchFamily="18" charset="0"/>
              <a:cs typeface="Times New Roman" pitchFamily="18" charset="0"/>
            </a:endParaRPr>
          </a:p>
        </p:txBody>
      </p:sp>
      <p:sp>
        <p:nvSpPr>
          <p:cNvPr id="9" name="Прямоугольник 8"/>
          <p:cNvSpPr/>
          <p:nvPr/>
        </p:nvSpPr>
        <p:spPr>
          <a:xfrm>
            <a:off x="4572000" y="1772816"/>
            <a:ext cx="4392488" cy="2185214"/>
          </a:xfrm>
          <a:prstGeom prst="rect">
            <a:avLst/>
          </a:prstGeom>
        </p:spPr>
        <p:txBody>
          <a:bodyPr wrap="square">
            <a:spAutoFit/>
          </a:bodyPr>
          <a:lstStyle/>
          <a:p>
            <a:pPr algn="just">
              <a:spcBef>
                <a:spcPts val="300"/>
              </a:spcBef>
              <a:spcAft>
                <a:spcPts val="300"/>
              </a:spcAft>
              <a:buFont typeface="Wingdings" pitchFamily="2" charset="2"/>
              <a:buChar char="§"/>
            </a:pP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Designed capacity: 20 </a:t>
            </a:r>
            <a:r>
              <a:rPr lang="ru-RU"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00 </a:t>
            </a:r>
            <a:r>
              <a:rPr lang="en-US" dirty="0">
                <a:latin typeface="Times New Roman" pitchFamily="18" charset="0"/>
                <a:cs typeface="Times New Roman" pitchFamily="18" charset="0"/>
              </a:rPr>
              <a:t>tons of cable products by weight of metal per year.</a:t>
            </a:r>
          </a:p>
          <a:p>
            <a:pPr algn="just">
              <a:spcBef>
                <a:spcPts val="300"/>
              </a:spcBef>
              <a:spcAft>
                <a:spcPts val="300"/>
              </a:spcAft>
              <a:buFont typeface="Wingdings" pitchFamily="2" charset="2"/>
              <a:buChar char="§"/>
            </a:pPr>
            <a:endParaRPr lang="ru-RU" dirty="0" smtClean="0">
              <a:latin typeface="Times New Roman" pitchFamily="18" charset="0"/>
              <a:cs typeface="Times New Roman" pitchFamily="18" charset="0"/>
            </a:endParaRPr>
          </a:p>
          <a:p>
            <a:pPr algn="just">
              <a:spcBef>
                <a:spcPts val="300"/>
              </a:spcBef>
              <a:spcAft>
                <a:spcPts val="300"/>
              </a:spcAft>
              <a:buFont typeface="Wingdings" pitchFamily="2" charset="2"/>
              <a:buChar char="§"/>
            </a:pP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The factory supplies its products to such companies as JSC ROSSETI, JSC GAZPROM, JSC SETEVAYA COMPANIYA (a grid company</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1" name="Номер слайда 10"/>
          <p:cNvSpPr>
            <a:spLocks noGrp="1"/>
          </p:cNvSpPr>
          <p:nvPr>
            <p:ph type="sldNum" sz="quarter" idx="12"/>
          </p:nvPr>
        </p:nvSpPr>
        <p:spPr/>
        <p:txBody>
          <a:bodyPr/>
          <a:lstStyle/>
          <a:p>
            <a:pPr>
              <a:defRPr/>
            </a:pPr>
            <a:fld id="{D24DA502-4254-42EF-A349-417A8B9F087B}"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N:\Obmen\Тимур ОСП\цех с высоты\_MG_1550.JPG"/>
          <p:cNvPicPr/>
          <p:nvPr/>
        </p:nvPicPr>
        <p:blipFill>
          <a:blip r:embed="rId2" cstate="screen"/>
          <a:srcRect/>
          <a:stretch>
            <a:fillRect/>
          </a:stretch>
        </p:blipFill>
        <p:spPr bwMode="auto">
          <a:xfrm>
            <a:off x="5940153" y="400912"/>
            <a:ext cx="2664296" cy="1875959"/>
          </a:xfrm>
          <a:prstGeom prst="rect">
            <a:avLst/>
          </a:prstGeom>
          <a:noFill/>
          <a:ln w="9525">
            <a:solidFill>
              <a:schemeClr val="bg1"/>
            </a:solidFill>
            <a:miter lim="800000"/>
            <a:headEnd/>
            <a:tailEnd/>
          </a:ln>
        </p:spPr>
      </p:pic>
      <p:pic>
        <p:nvPicPr>
          <p:cNvPr id="13" name="Picture 1" descr="_MG_1643"/>
          <p:cNvPicPr>
            <a:picLocks noChangeAspect="1" noChangeArrowheads="1"/>
          </p:cNvPicPr>
          <p:nvPr/>
        </p:nvPicPr>
        <p:blipFill>
          <a:blip r:embed="rId3" cstate="screen"/>
          <a:srcRect/>
          <a:stretch>
            <a:fillRect/>
          </a:stretch>
        </p:blipFill>
        <p:spPr bwMode="auto">
          <a:xfrm>
            <a:off x="5940152" y="2517998"/>
            <a:ext cx="2667255" cy="1836275"/>
          </a:xfrm>
          <a:prstGeom prst="rect">
            <a:avLst/>
          </a:prstGeom>
          <a:noFill/>
          <a:ln w="12700">
            <a:solidFill>
              <a:schemeClr val="bg1"/>
            </a:solidFill>
            <a:miter lim="800000"/>
            <a:headEnd/>
            <a:tailEnd/>
          </a:ln>
        </p:spPr>
      </p:pic>
      <p:sp>
        <p:nvSpPr>
          <p:cNvPr id="2" name="Line 95"/>
          <p:cNvSpPr>
            <a:spLocks noChangeShapeType="1"/>
          </p:cNvSpPr>
          <p:nvPr/>
        </p:nvSpPr>
        <p:spPr bwMode="auto">
          <a:xfrm>
            <a:off x="142844" y="357166"/>
            <a:ext cx="5329237" cy="0"/>
          </a:xfrm>
          <a:prstGeom prst="line">
            <a:avLst/>
          </a:prstGeom>
          <a:noFill/>
          <a:ln w="60325">
            <a:solidFill>
              <a:srgbClr val="E46C0A"/>
            </a:solidFill>
            <a:round/>
            <a:headEnd/>
            <a:tailEnd/>
          </a:ln>
        </p:spPr>
        <p:txBody>
          <a:bodyPr/>
          <a:lstStyle/>
          <a:p>
            <a:endParaRPr lang="ru-RU"/>
          </a:p>
        </p:txBody>
      </p:sp>
      <p:sp>
        <p:nvSpPr>
          <p:cNvPr id="3" name="Заголовок 3"/>
          <p:cNvSpPr txBox="1">
            <a:spLocks/>
          </p:cNvSpPr>
          <p:nvPr/>
        </p:nvSpPr>
        <p:spPr>
          <a:xfrm>
            <a:off x="0" y="0"/>
            <a:ext cx="7072332" cy="285750"/>
          </a:xfrm>
          <a:prstGeom prst="rect">
            <a:avLst/>
          </a:prstGeom>
        </p:spPr>
        <p:txBody>
          <a:bodyPr anchor="ctr"/>
          <a:lstStyle/>
          <a:p>
            <a:pPr fontAlgn="auto">
              <a:spcAft>
                <a:spcPts val="0"/>
              </a:spcAft>
              <a:defRPr/>
            </a:pPr>
            <a:r>
              <a:rPr lang="en-US" b="1" dirty="0">
                <a:solidFill>
                  <a:schemeClr val="tx2"/>
                </a:solidFill>
                <a:latin typeface="Times New Roman" pitchFamily="18" charset="0"/>
                <a:ea typeface="+mj-ea"/>
                <a:cs typeface="Times New Roman" pitchFamily="18" charset="0"/>
              </a:rPr>
              <a:t>Equipment and Technology</a:t>
            </a:r>
            <a:endParaRPr lang="ru-RU" b="1" dirty="0">
              <a:solidFill>
                <a:schemeClr val="tx2"/>
              </a:solidFill>
              <a:latin typeface="Times New Roman" pitchFamily="18" charset="0"/>
              <a:ea typeface="+mj-ea"/>
              <a:cs typeface="Times New Roman" pitchFamily="18" charset="0"/>
            </a:endParaRPr>
          </a:p>
        </p:txBody>
      </p:sp>
      <p:sp>
        <p:nvSpPr>
          <p:cNvPr id="5" name="Номер слайда 4"/>
          <p:cNvSpPr>
            <a:spLocks noGrp="1"/>
          </p:cNvSpPr>
          <p:nvPr>
            <p:ph type="sldNum" sz="quarter" idx="12"/>
          </p:nvPr>
        </p:nvSpPr>
        <p:spPr/>
        <p:txBody>
          <a:bodyPr/>
          <a:lstStyle/>
          <a:p>
            <a:pPr>
              <a:defRPr/>
            </a:pPr>
            <a:fld id="{D24DA502-4254-42EF-A349-417A8B9F087B}" type="slidenum">
              <a:rPr lang="ru-RU" smtClean="0"/>
              <a:pPr>
                <a:defRPr/>
              </a:pPr>
              <a:t>4</a:t>
            </a:fld>
            <a:endParaRPr lang="ru-RU"/>
          </a:p>
        </p:txBody>
      </p:sp>
      <p:pic>
        <p:nvPicPr>
          <p:cNvPr id="7" name="Рисунок 6" descr="C:\Documents and Settings\gummarovin\Рабочий стол\Статегия 2011\Фотографии предприятий 2011\Фото Таткабель от Гульназ\IMG_8320.JPG"/>
          <p:cNvPicPr/>
          <p:nvPr/>
        </p:nvPicPr>
        <p:blipFill>
          <a:blip r:embed="rId4" cstate="screen"/>
          <a:srcRect/>
          <a:stretch>
            <a:fillRect/>
          </a:stretch>
        </p:blipFill>
        <p:spPr bwMode="auto">
          <a:xfrm>
            <a:off x="5940152" y="4509119"/>
            <a:ext cx="2664297" cy="1945357"/>
          </a:xfrm>
          <a:prstGeom prst="rect">
            <a:avLst/>
          </a:prstGeom>
          <a:noFill/>
          <a:ln w="12700">
            <a:solidFill>
              <a:schemeClr val="tx1"/>
            </a:solidFill>
            <a:miter lim="800000"/>
            <a:headEnd/>
            <a:tailEnd/>
          </a:ln>
        </p:spPr>
      </p:pic>
      <p:pic>
        <p:nvPicPr>
          <p:cNvPr id="8" name="Picture 7" descr="C:\Documents and Settings\sharafislamovali.INVENT\Рабочий стол\1.jpg"/>
          <p:cNvPicPr>
            <a:picLocks noChangeAspect="1" noChangeArrowheads="1"/>
          </p:cNvPicPr>
          <p:nvPr/>
        </p:nvPicPr>
        <p:blipFill>
          <a:blip r:embed="rId5" cstate="screen"/>
          <a:srcRect/>
          <a:stretch>
            <a:fillRect/>
          </a:stretch>
        </p:blipFill>
        <p:spPr bwMode="auto">
          <a:xfrm>
            <a:off x="3059832" y="4509120"/>
            <a:ext cx="2736304" cy="1944216"/>
          </a:xfrm>
          <a:prstGeom prst="rect">
            <a:avLst/>
          </a:prstGeom>
          <a:noFill/>
          <a:ln w="9525">
            <a:noFill/>
            <a:miter lim="800000"/>
            <a:headEnd/>
            <a:tailEnd/>
          </a:ln>
        </p:spPr>
      </p:pic>
      <p:pic>
        <p:nvPicPr>
          <p:cNvPr id="10" name="Рисунок 9" descr="N:\Obmen\Тимур ОСП\ноябрь по линиям\IMG_7278.JPG"/>
          <p:cNvPicPr/>
          <p:nvPr/>
        </p:nvPicPr>
        <p:blipFill>
          <a:blip r:embed="rId6" cstate="screen"/>
          <a:srcRect/>
          <a:stretch>
            <a:fillRect/>
          </a:stretch>
        </p:blipFill>
        <p:spPr bwMode="auto">
          <a:xfrm>
            <a:off x="179512" y="4509120"/>
            <a:ext cx="2736304" cy="1944216"/>
          </a:xfrm>
          <a:prstGeom prst="rect">
            <a:avLst/>
          </a:prstGeom>
          <a:noFill/>
          <a:ln w="9525">
            <a:solidFill>
              <a:schemeClr val="tx1"/>
            </a:solidFill>
            <a:miter lim="800000"/>
            <a:headEnd/>
            <a:tailEnd/>
          </a:ln>
        </p:spPr>
      </p:pic>
      <p:sp>
        <p:nvSpPr>
          <p:cNvPr id="11" name="Прямоугольник 10"/>
          <p:cNvSpPr/>
          <p:nvPr/>
        </p:nvSpPr>
        <p:spPr>
          <a:xfrm>
            <a:off x="179512" y="476672"/>
            <a:ext cx="5544616" cy="3139321"/>
          </a:xfrm>
          <a:prstGeom prst="rect">
            <a:avLst/>
          </a:prstGeom>
          <a:solidFill>
            <a:schemeClr val="bg1"/>
          </a:solidFill>
        </p:spPr>
        <p:txBody>
          <a:bodyPr wrap="square">
            <a:spAutoFit/>
          </a:bodyPr>
          <a:lstStyle/>
          <a:p>
            <a:pPr algn="just">
              <a:buFont typeface="Wingdings" pitchFamily="2" charset="2"/>
              <a:buChar char="ü"/>
            </a:pPr>
            <a:r>
              <a:rPr lang="en-US" dirty="0">
                <a:latin typeface="Times New Roman" pitchFamily="18" charset="0"/>
                <a:cs typeface="Times New Roman" pitchFamily="18" charset="0"/>
              </a:rPr>
              <a:t>The factory is equipped with the most modern machinery made by internationally leading companies. </a:t>
            </a:r>
            <a:endParaRPr lang="ru-RU" dirty="0">
              <a:latin typeface="Times New Roman" pitchFamily="18" charset="0"/>
              <a:cs typeface="Times New Roman" pitchFamily="18" charset="0"/>
            </a:endParaRPr>
          </a:p>
          <a:p>
            <a:pPr algn="just">
              <a:buFont typeface="Wingdings" pitchFamily="2" charset="2"/>
              <a:buChar char="ü"/>
            </a:pP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All processing operations are performed in one workshop with minimal costs to transport parts due to following a clearly determined route. </a:t>
            </a:r>
            <a:endParaRPr lang="ru-RU" dirty="0">
              <a:latin typeface="Times New Roman" pitchFamily="18" charset="0"/>
              <a:cs typeface="Times New Roman" pitchFamily="18" charset="0"/>
            </a:endParaRPr>
          </a:p>
          <a:p>
            <a:pPr algn="just">
              <a:buFont typeface="Wingdings" pitchFamily="2" charset="2"/>
              <a:buChar char="ü"/>
            </a:pP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The particular production technology that is applied at the factory provides the means of manufacturing products with high accuracy in accordance with the given parameters, which helps to maintain stable characteristics of the cables while keeping reasonable material consumption.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N:\Коммерческое управление\фоты\Таткабель1.JPG"/>
          <p:cNvPicPr>
            <a:picLocks noChangeAspect="1" noChangeArrowheads="1"/>
          </p:cNvPicPr>
          <p:nvPr/>
        </p:nvPicPr>
        <p:blipFill>
          <a:blip r:embed="rId2" cstate="screen"/>
          <a:srcRect/>
          <a:stretch>
            <a:fillRect/>
          </a:stretch>
        </p:blipFill>
        <p:spPr bwMode="auto">
          <a:xfrm>
            <a:off x="5724128" y="4509120"/>
            <a:ext cx="2952328" cy="1944216"/>
          </a:xfrm>
          <a:prstGeom prst="rect">
            <a:avLst/>
          </a:prstGeom>
          <a:ln>
            <a:noFill/>
          </a:ln>
          <a:effectLst/>
        </p:spPr>
      </p:pic>
      <p:sp>
        <p:nvSpPr>
          <p:cNvPr id="2" name="Line 95"/>
          <p:cNvSpPr>
            <a:spLocks noChangeShapeType="1"/>
          </p:cNvSpPr>
          <p:nvPr/>
        </p:nvSpPr>
        <p:spPr bwMode="auto">
          <a:xfrm>
            <a:off x="142844" y="357166"/>
            <a:ext cx="5329237" cy="0"/>
          </a:xfrm>
          <a:prstGeom prst="line">
            <a:avLst/>
          </a:prstGeom>
          <a:noFill/>
          <a:ln w="60325">
            <a:solidFill>
              <a:srgbClr val="E46C0A"/>
            </a:solidFill>
            <a:round/>
            <a:headEnd/>
            <a:tailEnd/>
          </a:ln>
        </p:spPr>
        <p:txBody>
          <a:bodyPr/>
          <a:lstStyle/>
          <a:p>
            <a:endParaRPr lang="ru-RU"/>
          </a:p>
        </p:txBody>
      </p:sp>
      <p:sp>
        <p:nvSpPr>
          <p:cNvPr id="3" name="Заголовок 3"/>
          <p:cNvSpPr txBox="1">
            <a:spLocks/>
          </p:cNvSpPr>
          <p:nvPr/>
        </p:nvSpPr>
        <p:spPr>
          <a:xfrm>
            <a:off x="0" y="0"/>
            <a:ext cx="7072332" cy="285750"/>
          </a:xfrm>
          <a:prstGeom prst="rect">
            <a:avLst/>
          </a:prstGeom>
        </p:spPr>
        <p:txBody>
          <a:bodyPr anchor="ctr"/>
          <a:lstStyle/>
          <a:p>
            <a:pPr fontAlgn="auto">
              <a:spcAft>
                <a:spcPts val="0"/>
              </a:spcAft>
              <a:defRPr/>
            </a:pPr>
            <a:r>
              <a:rPr lang="en-US" b="1" dirty="0">
                <a:solidFill>
                  <a:schemeClr val="tx2"/>
                </a:solidFill>
                <a:latin typeface="Times New Roman" pitchFamily="18" charset="0"/>
                <a:ea typeface="+mj-ea"/>
                <a:cs typeface="Times New Roman" pitchFamily="18" charset="0"/>
              </a:rPr>
              <a:t>TATCABLE’s competitive </a:t>
            </a:r>
            <a:r>
              <a:rPr lang="en-US" b="1" dirty="0" smtClean="0">
                <a:solidFill>
                  <a:schemeClr val="tx2"/>
                </a:solidFill>
                <a:latin typeface="Times New Roman" pitchFamily="18" charset="0"/>
                <a:ea typeface="+mj-ea"/>
                <a:cs typeface="Times New Roman" pitchFamily="18" charset="0"/>
              </a:rPr>
              <a:t>advantage</a:t>
            </a:r>
            <a:endParaRPr lang="ru-RU" b="1" dirty="0">
              <a:solidFill>
                <a:schemeClr val="tx2"/>
              </a:solidFill>
              <a:latin typeface="Times New Roman" pitchFamily="18" charset="0"/>
              <a:ea typeface="+mj-ea"/>
              <a:cs typeface="Times New Roman" pitchFamily="18" charset="0"/>
            </a:endParaRPr>
          </a:p>
        </p:txBody>
      </p:sp>
      <p:sp>
        <p:nvSpPr>
          <p:cNvPr id="5" name="Номер слайда 4"/>
          <p:cNvSpPr>
            <a:spLocks noGrp="1"/>
          </p:cNvSpPr>
          <p:nvPr>
            <p:ph type="sldNum" sz="quarter" idx="12"/>
          </p:nvPr>
        </p:nvSpPr>
        <p:spPr/>
        <p:txBody>
          <a:bodyPr/>
          <a:lstStyle/>
          <a:p>
            <a:pPr>
              <a:defRPr/>
            </a:pPr>
            <a:fld id="{D24DA502-4254-42EF-A349-417A8B9F087B}" type="slidenum">
              <a:rPr lang="ru-RU" smtClean="0"/>
              <a:pPr>
                <a:defRPr/>
              </a:pPr>
              <a:t>5</a:t>
            </a:fld>
            <a:endParaRPr lang="ru-RU"/>
          </a:p>
        </p:txBody>
      </p:sp>
      <p:pic>
        <p:nvPicPr>
          <p:cNvPr id="6" name="Рисунок 5" descr="C:\Documents and Settings\gummarovin\Рабочий стол\Презентация для Министерства энергетики РФ Шишкина А.Н\Таткабель\IMG_1671.JPG"/>
          <p:cNvPicPr/>
          <p:nvPr/>
        </p:nvPicPr>
        <p:blipFill>
          <a:blip r:embed="rId3" cstate="screen"/>
          <a:srcRect/>
          <a:stretch>
            <a:fillRect/>
          </a:stretch>
        </p:blipFill>
        <p:spPr bwMode="auto">
          <a:xfrm>
            <a:off x="5716718" y="2500306"/>
            <a:ext cx="2959738" cy="1928824"/>
          </a:xfrm>
          <a:prstGeom prst="rect">
            <a:avLst/>
          </a:prstGeom>
          <a:noFill/>
          <a:ln w="9525">
            <a:solidFill>
              <a:schemeClr val="bg1"/>
            </a:solidFill>
            <a:miter lim="800000"/>
            <a:headEnd/>
            <a:tailEnd/>
          </a:ln>
        </p:spPr>
      </p:pic>
      <p:pic>
        <p:nvPicPr>
          <p:cNvPr id="8" name="Рисунок 7" descr="O:\_Приёмная\База фото\IMG_1089.JPG"/>
          <p:cNvPicPr/>
          <p:nvPr/>
        </p:nvPicPr>
        <p:blipFill>
          <a:blip r:embed="rId4" cstate="screen"/>
          <a:srcRect/>
          <a:stretch>
            <a:fillRect/>
          </a:stretch>
        </p:blipFill>
        <p:spPr bwMode="auto">
          <a:xfrm>
            <a:off x="5724127" y="476672"/>
            <a:ext cx="2952328" cy="1954629"/>
          </a:xfrm>
          <a:prstGeom prst="rect">
            <a:avLst/>
          </a:prstGeom>
          <a:noFill/>
          <a:ln w="9525">
            <a:noFill/>
            <a:miter lim="800000"/>
            <a:headEnd/>
            <a:tailEnd/>
          </a:ln>
        </p:spPr>
      </p:pic>
      <p:sp>
        <p:nvSpPr>
          <p:cNvPr id="10" name="Прямоугольник 9"/>
          <p:cNvSpPr/>
          <p:nvPr/>
        </p:nvSpPr>
        <p:spPr>
          <a:xfrm>
            <a:off x="179512" y="548680"/>
            <a:ext cx="5256584" cy="5632311"/>
          </a:xfrm>
          <a:prstGeom prst="rect">
            <a:avLst/>
          </a:prstGeom>
          <a:solidFill>
            <a:schemeClr val="bg1"/>
          </a:solidFill>
        </p:spPr>
        <p:txBody>
          <a:bodyPr wrap="square">
            <a:spAutoFit/>
          </a:bodyPr>
          <a:lstStyle/>
          <a:p>
            <a:pPr algn="just">
              <a:buFont typeface="Wingdings" pitchFamily="2" charset="2"/>
              <a:buChar char="§"/>
            </a:pPr>
            <a:r>
              <a:rPr lang="en-US" sz="2000" dirty="0">
                <a:latin typeface="Times New Roman" pitchFamily="18" charset="0"/>
                <a:cs typeface="Times New Roman" pitchFamily="18" charset="0"/>
              </a:rPr>
              <a:t>The first Russian </a:t>
            </a:r>
            <a:r>
              <a:rPr lang="en-US" sz="2000" dirty="0" smtClean="0">
                <a:latin typeface="Times New Roman" pitchFamily="18" charset="0"/>
                <a:cs typeface="Times New Roman" pitchFamily="18" charset="0"/>
              </a:rPr>
              <a:t>producer</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of high-voltage cable for up to 330 kV </a:t>
            </a: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marL="0" lvl="1" algn="just">
              <a:buFont typeface="Wingdings" pitchFamily="2" charset="2"/>
              <a:buChar char="§"/>
              <a:defRPr/>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possibility to manufacture conductors with cross section up to 2500 </a:t>
            </a:r>
            <a:r>
              <a:rPr lang="en-US" sz="2000" dirty="0" smtClean="0">
                <a:latin typeface="Times New Roman" pitchFamily="18" charset="0"/>
                <a:cs typeface="Times New Roman" pitchFamily="18" charset="0"/>
              </a:rPr>
              <a:t>sq.mm</a:t>
            </a:r>
            <a:endParaRPr lang="ru-RU" sz="2000" dirty="0" smtClean="0">
              <a:latin typeface="Times New Roman" pitchFamily="18" charset="0"/>
              <a:cs typeface="Times New Roman" pitchFamily="18" charset="0"/>
            </a:endParaRPr>
          </a:p>
          <a:p>
            <a:pPr marL="0" lvl="1" algn="just">
              <a:defRPr/>
            </a:pPr>
            <a:endParaRPr lang="ru-RU" sz="2000" dirty="0" smtClean="0">
              <a:latin typeface="Times New Roman" pitchFamily="18" charset="0"/>
              <a:cs typeface="Times New Roman" pitchFamily="18" charset="0"/>
            </a:endParaRPr>
          </a:p>
          <a:p>
            <a:pPr marL="0" lvl="1" algn="just">
              <a:buFont typeface="Wingdings" pitchFamily="2" charset="2"/>
              <a:buChar char="§"/>
              <a:defRPr/>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Production </a:t>
            </a:r>
            <a:r>
              <a:rPr lang="en-US" sz="2000" dirty="0">
                <a:latin typeface="Times New Roman" pitchFamily="18" charset="0"/>
                <a:cs typeface="Times New Roman" pitchFamily="18" charset="0"/>
              </a:rPr>
              <a:t>of very long factory lengths per drum with flanges up to 4000 mm in diameter</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0" lvl="1" algn="just">
              <a:defRPr/>
            </a:pPr>
            <a:endParaRPr lang="ru-RU" sz="2000" dirty="0" smtClean="0">
              <a:latin typeface="Times New Roman" pitchFamily="18" charset="0"/>
              <a:cs typeface="Times New Roman" pitchFamily="18" charset="0"/>
            </a:endParaRPr>
          </a:p>
          <a:p>
            <a:pPr algn="just">
              <a:buFont typeface="Wingdings" pitchFamily="2" charset="2"/>
              <a:buChar char="§"/>
            </a:pP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existing Quality Management System complies with the international standard ISO 9001-2008</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buFont typeface="Wingdings" pitchFamily="2" charset="2"/>
              <a:buChar char="§"/>
            </a:pPr>
            <a:endParaRPr lang="ru-RU" sz="2000"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The cables and wires manufactured by TATCABLE factory carry the required certificates of conformity to international and Russian standards as follows: DIN VDE, GOST-R, IEC.</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5"/>
          <p:cNvSpPr>
            <a:spLocks noChangeShapeType="1"/>
          </p:cNvSpPr>
          <p:nvPr/>
        </p:nvSpPr>
        <p:spPr bwMode="auto">
          <a:xfrm>
            <a:off x="142844" y="357166"/>
            <a:ext cx="5329237" cy="0"/>
          </a:xfrm>
          <a:prstGeom prst="line">
            <a:avLst/>
          </a:prstGeom>
          <a:noFill/>
          <a:ln w="60325">
            <a:solidFill>
              <a:srgbClr val="E46C0A"/>
            </a:solidFill>
            <a:round/>
            <a:headEnd/>
            <a:tailEnd/>
          </a:ln>
        </p:spPr>
        <p:txBody>
          <a:bodyPr/>
          <a:lstStyle/>
          <a:p>
            <a:endParaRPr lang="ru-RU"/>
          </a:p>
        </p:txBody>
      </p:sp>
      <p:sp>
        <p:nvSpPr>
          <p:cNvPr id="3" name="Заголовок 3"/>
          <p:cNvSpPr txBox="1">
            <a:spLocks/>
          </p:cNvSpPr>
          <p:nvPr/>
        </p:nvSpPr>
        <p:spPr>
          <a:xfrm>
            <a:off x="0" y="0"/>
            <a:ext cx="7072332" cy="285750"/>
          </a:xfrm>
          <a:prstGeom prst="rect">
            <a:avLst/>
          </a:prstGeom>
        </p:spPr>
        <p:txBody>
          <a:bodyPr anchor="ctr"/>
          <a:lstStyle/>
          <a:p>
            <a:pPr fontAlgn="auto">
              <a:spcAft>
                <a:spcPts val="0"/>
              </a:spcAft>
              <a:defRPr/>
            </a:pPr>
            <a:r>
              <a:rPr lang="en-US" b="1" dirty="0" smtClean="0">
                <a:solidFill>
                  <a:schemeClr val="tx2"/>
                </a:solidFill>
                <a:latin typeface="Times New Roman" pitchFamily="18" charset="0"/>
                <a:ea typeface="+mj-ea"/>
                <a:cs typeface="Times New Roman" pitchFamily="18" charset="0"/>
              </a:rPr>
              <a:t>TATCABLE plat production</a:t>
            </a:r>
            <a:endParaRPr lang="ru-RU" b="1" dirty="0">
              <a:solidFill>
                <a:schemeClr val="tx2"/>
              </a:solidFill>
              <a:latin typeface="Times New Roman" pitchFamily="18" charset="0"/>
              <a:ea typeface="+mj-ea"/>
              <a:cs typeface="Times New Roman" pitchFamily="18" charset="0"/>
            </a:endParaRPr>
          </a:p>
        </p:txBody>
      </p:sp>
      <p:sp>
        <p:nvSpPr>
          <p:cNvPr id="5" name="Номер слайда 4"/>
          <p:cNvSpPr>
            <a:spLocks noGrp="1"/>
          </p:cNvSpPr>
          <p:nvPr>
            <p:ph type="sldNum" sz="quarter" idx="12"/>
          </p:nvPr>
        </p:nvSpPr>
        <p:spPr/>
        <p:txBody>
          <a:bodyPr/>
          <a:lstStyle/>
          <a:p>
            <a:pPr>
              <a:defRPr/>
            </a:pPr>
            <a:fld id="{D24DA502-4254-42EF-A349-417A8B9F087B}" type="slidenum">
              <a:rPr lang="ru-RU" smtClean="0"/>
              <a:pPr>
                <a:defRPr/>
              </a:pPr>
              <a:t>6</a:t>
            </a:fld>
            <a:endParaRPr lang="ru-RU"/>
          </a:p>
        </p:txBody>
      </p:sp>
      <p:sp>
        <p:nvSpPr>
          <p:cNvPr id="8" name="Прямоугольник 7"/>
          <p:cNvSpPr/>
          <p:nvPr/>
        </p:nvSpPr>
        <p:spPr>
          <a:xfrm>
            <a:off x="0" y="476672"/>
            <a:ext cx="9144000" cy="369332"/>
          </a:xfrm>
          <a:prstGeom prst="rect">
            <a:avLst/>
          </a:prstGeom>
          <a:solidFill>
            <a:schemeClr val="bg1"/>
          </a:solidFill>
        </p:spPr>
        <p:txBody>
          <a:bodyPr wrap="square">
            <a:spAutoFit/>
          </a:bodyPr>
          <a:lstStyle/>
          <a:p>
            <a:pPr algn="ctr"/>
            <a:r>
              <a:rPr lang="en-US" b="1" dirty="0">
                <a:latin typeface="Times New Roman" pitchFamily="18" charset="0"/>
                <a:cs typeface="Times New Roman" pitchFamily="18" charset="0"/>
              </a:rPr>
              <a:t>Designed capacity: 20 </a:t>
            </a:r>
            <a:r>
              <a:rPr lang="en-US" b="1" dirty="0" smtClean="0">
                <a:latin typeface="Times New Roman" pitchFamily="18" charset="0"/>
                <a:cs typeface="Times New Roman" pitchFamily="18" charset="0"/>
              </a:rPr>
              <a:t>000 </a:t>
            </a:r>
            <a:r>
              <a:rPr lang="en-US" b="1" dirty="0">
                <a:latin typeface="Times New Roman" pitchFamily="18" charset="0"/>
                <a:cs typeface="Times New Roman" pitchFamily="18" charset="0"/>
              </a:rPr>
              <a:t>tons of cable products by weight of metal per year.</a:t>
            </a:r>
          </a:p>
        </p:txBody>
      </p:sp>
      <p:sp>
        <p:nvSpPr>
          <p:cNvPr id="12" name="Rectangle 5"/>
          <p:cNvSpPr>
            <a:spLocks noChangeArrowheads="1"/>
          </p:cNvSpPr>
          <p:nvPr>
            <p:custDataLst>
              <p:tags r:id="rId1"/>
            </p:custDataLst>
          </p:nvPr>
        </p:nvSpPr>
        <p:spPr bwMode="gray">
          <a:xfrm>
            <a:off x="323528" y="1340768"/>
            <a:ext cx="6480720" cy="576064"/>
          </a:xfrm>
          <a:prstGeom prst="rect">
            <a:avLst/>
          </a:prstGeom>
          <a:solidFill>
            <a:schemeClr val="tx2">
              <a:lumMod val="60000"/>
              <a:lumOff val="40000"/>
            </a:schemeClr>
          </a:solidFill>
          <a:ln w="19050" algn="ctr">
            <a:noFill/>
            <a:miter lim="800000"/>
            <a:headEnd/>
            <a:tailEnd/>
          </a:ln>
        </p:spPr>
        <p:txBody>
          <a:bodyPr lIns="94627" tIns="47313" rIns="94627" bIns="47313" anchor="ctr" anchorCtr="1"/>
          <a:lstStyle/>
          <a:p>
            <a:pPr algn="ctr" defTabSz="947738" eaLnBrk="0" hangingPunct="0">
              <a:spcBef>
                <a:spcPct val="50000"/>
              </a:spcBef>
            </a:pPr>
            <a:r>
              <a:rPr lang="en-US" sz="1600" b="1" dirty="0" smtClean="0">
                <a:solidFill>
                  <a:schemeClr val="bg1"/>
                </a:solidFill>
                <a:latin typeface="Times New Roman" pitchFamily="18" charset="0"/>
                <a:cs typeface="Times New Roman" pitchFamily="18" charset="0"/>
              </a:rPr>
              <a:t>with XLPE- and PVC-insulated power </a:t>
            </a:r>
            <a:r>
              <a:rPr lang="en-US" sz="1600" b="1" dirty="0">
                <a:solidFill>
                  <a:schemeClr val="bg1"/>
                </a:solidFill>
                <a:latin typeface="Times New Roman" pitchFamily="18" charset="0"/>
                <a:cs typeface="Times New Roman" pitchFamily="18" charset="0"/>
              </a:rPr>
              <a:t>cables </a:t>
            </a:r>
            <a:endParaRPr lang="ru-RU" sz="1600" b="1" dirty="0">
              <a:solidFill>
                <a:schemeClr val="bg1"/>
              </a:solidFill>
              <a:latin typeface="Times New Roman" pitchFamily="18" charset="0"/>
              <a:cs typeface="Times New Roman" pitchFamily="18" charset="0"/>
            </a:endParaRPr>
          </a:p>
        </p:txBody>
      </p:sp>
      <p:sp>
        <p:nvSpPr>
          <p:cNvPr id="13" name="Rectangle 5"/>
          <p:cNvSpPr>
            <a:spLocks noChangeArrowheads="1"/>
          </p:cNvSpPr>
          <p:nvPr>
            <p:custDataLst>
              <p:tags r:id="rId2"/>
            </p:custDataLst>
          </p:nvPr>
        </p:nvSpPr>
        <p:spPr bwMode="gray">
          <a:xfrm>
            <a:off x="107504" y="908720"/>
            <a:ext cx="6696744" cy="288031"/>
          </a:xfrm>
          <a:prstGeom prst="rect">
            <a:avLst/>
          </a:prstGeom>
          <a:solidFill>
            <a:schemeClr val="accent6">
              <a:lumMod val="75000"/>
            </a:schemeClr>
          </a:solidFill>
          <a:ln w="12700" algn="ctr">
            <a:noFill/>
            <a:miter lim="800000"/>
            <a:headEnd/>
            <a:tailEnd/>
          </a:ln>
        </p:spPr>
        <p:txBody>
          <a:bodyPr lIns="94627" tIns="47313" rIns="94627" bIns="47313" anchor="ctr" anchorCtr="1"/>
          <a:lstStyle/>
          <a:p>
            <a:pPr algn="ctr" defTabSz="947738" eaLnBrk="0" hangingPunct="0">
              <a:spcBef>
                <a:spcPct val="50000"/>
              </a:spcBef>
            </a:pPr>
            <a:r>
              <a:rPr lang="en-US" sz="1600" b="1" dirty="0">
                <a:solidFill>
                  <a:schemeClr val="bg1"/>
                </a:solidFill>
                <a:latin typeface="Times New Roman" pitchFamily="18" charset="0"/>
                <a:cs typeface="Times New Roman" pitchFamily="18" charset="0"/>
              </a:rPr>
              <a:t>NOMENCLATURE</a:t>
            </a:r>
            <a:endParaRPr lang="ru-RU" sz="1600" b="1" dirty="0">
              <a:solidFill>
                <a:schemeClr val="bg1"/>
              </a:solidFill>
              <a:latin typeface="Times New Roman" pitchFamily="18" charset="0"/>
              <a:cs typeface="Times New Roman" pitchFamily="18" charset="0"/>
            </a:endParaRPr>
          </a:p>
        </p:txBody>
      </p:sp>
      <p:sp>
        <p:nvSpPr>
          <p:cNvPr id="14" name="TextBox 13"/>
          <p:cNvSpPr txBox="1"/>
          <p:nvPr/>
        </p:nvSpPr>
        <p:spPr>
          <a:xfrm>
            <a:off x="4644008" y="2276872"/>
            <a:ext cx="2160240" cy="432048"/>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defTabSz="947738" eaLnBrk="0" hangingPunct="0">
              <a:spcBef>
                <a:spcPct val="50000"/>
              </a:spcBef>
            </a:pPr>
            <a:r>
              <a:rPr lang="en-US" sz="1200" b="1" dirty="0">
                <a:solidFill>
                  <a:schemeClr val="bg1"/>
                </a:solidFill>
                <a:latin typeface="Times New Roman" pitchFamily="18" charset="0"/>
                <a:cs typeface="Times New Roman" pitchFamily="18" charset="0"/>
              </a:rPr>
              <a:t>Cables for up to 3</a:t>
            </a:r>
            <a:r>
              <a:rPr lang="en-US" sz="1200" b="1" dirty="0" smtClean="0">
                <a:solidFill>
                  <a:schemeClr val="bg1"/>
                </a:solidFill>
                <a:latin typeface="Times New Roman" pitchFamily="18" charset="0"/>
                <a:cs typeface="Times New Roman" pitchFamily="18" charset="0"/>
              </a:rPr>
              <a:t> kV </a:t>
            </a:r>
            <a:r>
              <a:rPr lang="en-US" sz="1200" b="1" dirty="0">
                <a:solidFill>
                  <a:schemeClr val="bg1"/>
                </a:solidFill>
                <a:latin typeface="Times New Roman" pitchFamily="18" charset="0"/>
                <a:cs typeface="Times New Roman" pitchFamily="18" charset="0"/>
              </a:rPr>
              <a:t>(</a:t>
            </a:r>
            <a:r>
              <a:rPr lang="en-US" sz="1200" b="1" dirty="0" smtClean="0">
                <a:solidFill>
                  <a:schemeClr val="bg1"/>
                </a:solidFill>
                <a:latin typeface="Times New Roman" pitchFamily="18" charset="0"/>
                <a:cs typeface="Times New Roman" pitchFamily="18" charset="0"/>
              </a:rPr>
              <a:t>XLPE and PVC</a:t>
            </a:r>
            <a:r>
              <a:rPr lang="ru-RU" sz="1200" b="1" dirty="0" smtClean="0">
                <a:solidFill>
                  <a:schemeClr val="bg1"/>
                </a:solidFill>
                <a:latin typeface="Times New Roman" pitchFamily="18" charset="0"/>
                <a:cs typeface="Times New Roman" pitchFamily="18" charset="0"/>
              </a:rPr>
              <a:t>)</a:t>
            </a:r>
            <a:endParaRPr lang="ru-RU" sz="1200" b="1" dirty="0">
              <a:solidFill>
                <a:schemeClr val="bg1"/>
              </a:solidFill>
              <a:latin typeface="Times New Roman" pitchFamily="18" charset="0"/>
              <a:cs typeface="Times New Roman" pitchFamily="18" charset="0"/>
            </a:endParaRPr>
          </a:p>
        </p:txBody>
      </p:sp>
      <p:sp>
        <p:nvSpPr>
          <p:cNvPr id="16" name="TextBox 15"/>
          <p:cNvSpPr txBox="1"/>
          <p:nvPr/>
        </p:nvSpPr>
        <p:spPr>
          <a:xfrm>
            <a:off x="2339752" y="2276872"/>
            <a:ext cx="2071702" cy="432048"/>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dirty="0">
                <a:solidFill>
                  <a:schemeClr val="bg1"/>
                </a:solidFill>
                <a:latin typeface="Times New Roman" pitchFamily="18" charset="0"/>
                <a:cs typeface="Times New Roman" pitchFamily="18" charset="0"/>
              </a:rPr>
              <a:t>Cables for up to </a:t>
            </a:r>
            <a:r>
              <a:rPr lang="en-US" sz="1200" b="1" dirty="0" smtClean="0">
                <a:solidFill>
                  <a:schemeClr val="bg1"/>
                </a:solidFill>
                <a:latin typeface="Times New Roman" pitchFamily="18" charset="0"/>
                <a:cs typeface="Times New Roman" pitchFamily="18" charset="0"/>
              </a:rPr>
              <a:t>6-35 </a:t>
            </a:r>
            <a:r>
              <a:rPr lang="en-US" sz="1200" b="1" dirty="0">
                <a:solidFill>
                  <a:schemeClr val="bg1"/>
                </a:solidFill>
                <a:latin typeface="Times New Roman" pitchFamily="18" charset="0"/>
                <a:cs typeface="Times New Roman" pitchFamily="18" charset="0"/>
              </a:rPr>
              <a:t>kV </a:t>
            </a:r>
            <a:r>
              <a:rPr lang="en-US" sz="1200" b="1" dirty="0" smtClean="0">
                <a:solidFill>
                  <a:schemeClr val="bg1"/>
                </a:solidFill>
                <a:latin typeface="Times New Roman" pitchFamily="18" charset="0"/>
                <a:cs typeface="Times New Roman" pitchFamily="18" charset="0"/>
              </a:rPr>
              <a:t>(</a:t>
            </a:r>
            <a:r>
              <a:rPr lang="en-US" sz="1200" b="1" dirty="0">
                <a:solidFill>
                  <a:schemeClr val="bg1"/>
                </a:solidFill>
                <a:latin typeface="Times New Roman" pitchFamily="18" charset="0"/>
                <a:cs typeface="Times New Roman" pitchFamily="18" charset="0"/>
              </a:rPr>
              <a:t>XLPE-insulated</a:t>
            </a:r>
            <a:r>
              <a:rPr lang="en-US" sz="1200" b="1" dirty="0" smtClean="0">
                <a:solidFill>
                  <a:schemeClr val="bg1"/>
                </a:solidFill>
                <a:latin typeface="Times New Roman" pitchFamily="18" charset="0"/>
                <a:cs typeface="Times New Roman" pitchFamily="18" charset="0"/>
              </a:rPr>
              <a:t>)</a:t>
            </a:r>
            <a:endParaRPr lang="ru-RU" sz="1200" b="1" dirty="0">
              <a:solidFill>
                <a:schemeClr val="bg1"/>
              </a:solidFill>
              <a:latin typeface="Times New Roman" pitchFamily="18" charset="0"/>
              <a:cs typeface="Times New Roman" pitchFamily="18" charset="0"/>
            </a:endParaRPr>
          </a:p>
        </p:txBody>
      </p:sp>
      <p:sp>
        <p:nvSpPr>
          <p:cNvPr id="17" name="TextBox 16"/>
          <p:cNvSpPr txBox="1"/>
          <p:nvPr/>
        </p:nvSpPr>
        <p:spPr>
          <a:xfrm>
            <a:off x="323528" y="2276872"/>
            <a:ext cx="1793195" cy="432048"/>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dirty="0" smtClean="0">
                <a:solidFill>
                  <a:schemeClr val="bg1"/>
                </a:solidFill>
                <a:latin typeface="Times New Roman" pitchFamily="18" charset="0"/>
                <a:cs typeface="Times New Roman" pitchFamily="18" charset="0"/>
              </a:rPr>
              <a:t>Cables for up to 110-330 kV (XLPE-insulated)</a:t>
            </a:r>
            <a:endParaRPr lang="ru-RU" sz="1200" b="1" dirty="0">
              <a:solidFill>
                <a:schemeClr val="bg1"/>
              </a:solidFill>
              <a:latin typeface="Times New Roman" pitchFamily="18" charset="0"/>
              <a:cs typeface="Times New Roman" pitchFamily="18" charset="0"/>
            </a:endParaRPr>
          </a:p>
        </p:txBody>
      </p:sp>
      <p:sp>
        <p:nvSpPr>
          <p:cNvPr id="18" name="Rectangle 5"/>
          <p:cNvSpPr>
            <a:spLocks noChangeArrowheads="1"/>
          </p:cNvSpPr>
          <p:nvPr>
            <p:custDataLst>
              <p:tags r:id="rId3"/>
            </p:custDataLst>
          </p:nvPr>
        </p:nvSpPr>
        <p:spPr bwMode="gray">
          <a:xfrm>
            <a:off x="323528" y="5517232"/>
            <a:ext cx="6480720" cy="288031"/>
          </a:xfrm>
          <a:prstGeom prst="rect">
            <a:avLst/>
          </a:prstGeom>
          <a:solidFill>
            <a:schemeClr val="tx2">
              <a:lumMod val="60000"/>
              <a:lumOff val="40000"/>
            </a:schemeClr>
          </a:solidFill>
          <a:ln w="19050" algn="ctr">
            <a:noFill/>
            <a:miter lim="800000"/>
            <a:headEnd/>
            <a:tailEnd/>
          </a:ln>
        </p:spPr>
        <p:txBody>
          <a:bodyPr lIns="94627" tIns="47313" rIns="94627" bIns="47313" anchor="ctr" anchorCtr="1"/>
          <a:lstStyle/>
          <a:p>
            <a:pPr algn="ctr" defTabSz="947738" eaLnBrk="0" hangingPunct="0">
              <a:spcBef>
                <a:spcPct val="50000"/>
              </a:spcBef>
            </a:pPr>
            <a:r>
              <a:rPr lang="en-US" sz="1600" b="1" dirty="0">
                <a:solidFill>
                  <a:schemeClr val="bg1"/>
                </a:solidFill>
                <a:latin typeface="Times New Roman" pitchFamily="18" charset="0"/>
                <a:cs typeface="Times New Roman" pitchFamily="18" charset="0"/>
              </a:rPr>
              <a:t>Conductor</a:t>
            </a:r>
            <a:endParaRPr lang="ru-RU" sz="1600" b="1" dirty="0">
              <a:solidFill>
                <a:schemeClr val="bg1"/>
              </a:solidFill>
              <a:latin typeface="Times New Roman" pitchFamily="18" charset="0"/>
              <a:cs typeface="Times New Roman" pitchFamily="18" charset="0"/>
            </a:endParaRPr>
          </a:p>
        </p:txBody>
      </p:sp>
      <p:sp>
        <p:nvSpPr>
          <p:cNvPr id="15" name="TextBox 14"/>
          <p:cNvSpPr txBox="1"/>
          <p:nvPr/>
        </p:nvSpPr>
        <p:spPr>
          <a:xfrm>
            <a:off x="5004048" y="3573015"/>
            <a:ext cx="1800200" cy="278743"/>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just" defTabSz="947738" eaLnBrk="0" hangingPunct="0">
              <a:spcBef>
                <a:spcPct val="50000"/>
              </a:spcBef>
            </a:pPr>
            <a:r>
              <a:rPr lang="en-US" sz="1200" b="1" i="1" dirty="0">
                <a:solidFill>
                  <a:schemeClr val="bg1"/>
                </a:solidFill>
                <a:latin typeface="Times New Roman" pitchFamily="18" charset="0"/>
                <a:cs typeface="Times New Roman" pitchFamily="18" charset="0"/>
              </a:rPr>
              <a:t>Fire-resistant type HF</a:t>
            </a:r>
          </a:p>
        </p:txBody>
      </p:sp>
      <p:sp>
        <p:nvSpPr>
          <p:cNvPr id="19" name="TextBox 18"/>
          <p:cNvSpPr txBox="1"/>
          <p:nvPr/>
        </p:nvSpPr>
        <p:spPr>
          <a:xfrm>
            <a:off x="5004048" y="2780927"/>
            <a:ext cx="1800200" cy="209183"/>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just" defTabSz="947738" eaLnBrk="0" hangingPunct="0">
              <a:spcBef>
                <a:spcPct val="50000"/>
              </a:spcBef>
            </a:pPr>
            <a:r>
              <a:rPr lang="en-US" sz="1200" b="1" i="1" dirty="0">
                <a:solidFill>
                  <a:schemeClr val="bg1"/>
                </a:solidFill>
                <a:latin typeface="Times New Roman" pitchFamily="18" charset="0"/>
                <a:cs typeface="Times New Roman" pitchFamily="18" charset="0"/>
              </a:rPr>
              <a:t>Fire-resistant type</a:t>
            </a:r>
            <a:endParaRPr lang="ru-RU" sz="1200" b="1" i="1" dirty="0">
              <a:solidFill>
                <a:schemeClr val="bg1"/>
              </a:solidFill>
              <a:latin typeface="Times New Roman" pitchFamily="18" charset="0"/>
              <a:cs typeface="Times New Roman" pitchFamily="18" charset="0"/>
            </a:endParaRPr>
          </a:p>
        </p:txBody>
      </p:sp>
      <p:sp>
        <p:nvSpPr>
          <p:cNvPr id="20" name="TextBox 19"/>
          <p:cNvSpPr txBox="1"/>
          <p:nvPr/>
        </p:nvSpPr>
        <p:spPr>
          <a:xfrm>
            <a:off x="5004048" y="3068959"/>
            <a:ext cx="1800200" cy="369331"/>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just" defTabSz="947738" eaLnBrk="0" hangingPunct="0">
              <a:spcBef>
                <a:spcPct val="50000"/>
              </a:spcBef>
            </a:pPr>
            <a:r>
              <a:rPr lang="en-US" sz="1200" b="1" i="1" dirty="0">
                <a:solidFill>
                  <a:schemeClr val="bg1"/>
                </a:solidFill>
                <a:latin typeface="Times New Roman" pitchFamily="18" charset="0"/>
                <a:cs typeface="Times New Roman" pitchFamily="18" charset="0"/>
              </a:rPr>
              <a:t>Fire-resistant type LS</a:t>
            </a:r>
          </a:p>
        </p:txBody>
      </p:sp>
      <p:sp>
        <p:nvSpPr>
          <p:cNvPr id="21" name="TextBox 20"/>
          <p:cNvSpPr txBox="1"/>
          <p:nvPr/>
        </p:nvSpPr>
        <p:spPr>
          <a:xfrm>
            <a:off x="5002908" y="4437112"/>
            <a:ext cx="1801340" cy="206733"/>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just" defTabSz="947738" eaLnBrk="0" hangingPunct="0">
              <a:spcBef>
                <a:spcPct val="50000"/>
              </a:spcBef>
            </a:pPr>
            <a:r>
              <a:rPr lang="en-US" sz="1200" b="1" i="1" dirty="0">
                <a:solidFill>
                  <a:schemeClr val="bg1"/>
                </a:solidFill>
                <a:latin typeface="Times New Roman" pitchFamily="18" charset="0"/>
                <a:cs typeface="Times New Roman" pitchFamily="18" charset="0"/>
              </a:rPr>
              <a:t>Fire-resistant </a:t>
            </a:r>
            <a:r>
              <a:rPr lang="en-US" sz="1200" b="1" i="1" dirty="0" smtClean="0">
                <a:solidFill>
                  <a:schemeClr val="bg1"/>
                </a:solidFill>
                <a:latin typeface="Times New Roman" pitchFamily="18" charset="0"/>
                <a:cs typeface="Times New Roman" pitchFamily="18" charset="0"/>
              </a:rPr>
              <a:t>type FRHF</a:t>
            </a:r>
            <a:endParaRPr lang="ru-RU" sz="1200" b="1" i="1" dirty="0">
              <a:solidFill>
                <a:schemeClr val="bg1"/>
              </a:solidFill>
              <a:latin typeface="Times New Roman" pitchFamily="18" charset="0"/>
              <a:cs typeface="Times New Roman" pitchFamily="18" charset="0"/>
            </a:endParaRPr>
          </a:p>
        </p:txBody>
      </p:sp>
      <p:sp>
        <p:nvSpPr>
          <p:cNvPr id="22" name="TextBox 21"/>
          <p:cNvSpPr txBox="1"/>
          <p:nvPr/>
        </p:nvSpPr>
        <p:spPr>
          <a:xfrm>
            <a:off x="5002908" y="4005064"/>
            <a:ext cx="1801340" cy="206733"/>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just" defTabSz="947738" eaLnBrk="0" hangingPunct="0">
              <a:spcBef>
                <a:spcPct val="50000"/>
              </a:spcBef>
            </a:pPr>
            <a:r>
              <a:rPr lang="en-US" sz="1200" b="1" i="1" dirty="0">
                <a:solidFill>
                  <a:schemeClr val="bg1"/>
                </a:solidFill>
                <a:latin typeface="Times New Roman" pitchFamily="18" charset="0"/>
                <a:cs typeface="Times New Roman" pitchFamily="18" charset="0"/>
              </a:rPr>
              <a:t>Fire-resistant type FRLS</a:t>
            </a:r>
          </a:p>
        </p:txBody>
      </p:sp>
      <p:sp>
        <p:nvSpPr>
          <p:cNvPr id="23" name="TextBox 22"/>
          <p:cNvSpPr txBox="1"/>
          <p:nvPr/>
        </p:nvSpPr>
        <p:spPr>
          <a:xfrm>
            <a:off x="5019533" y="4837674"/>
            <a:ext cx="1801340" cy="206733"/>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just" defTabSz="947738" eaLnBrk="0" hangingPunct="0">
              <a:spcBef>
                <a:spcPct val="50000"/>
              </a:spcBef>
            </a:pPr>
            <a:r>
              <a:rPr lang="en-US" sz="1200" b="1" i="1" dirty="0">
                <a:solidFill>
                  <a:schemeClr val="bg1"/>
                </a:solidFill>
                <a:latin typeface="Times New Roman" pitchFamily="18" charset="0"/>
                <a:cs typeface="Times New Roman" pitchFamily="18" charset="0"/>
              </a:rPr>
              <a:t>Armored </a:t>
            </a:r>
            <a:r>
              <a:rPr lang="en-US" sz="1200" b="1" i="1" dirty="0" smtClean="0">
                <a:solidFill>
                  <a:schemeClr val="bg1"/>
                </a:solidFill>
                <a:latin typeface="Times New Roman" pitchFamily="18" charset="0"/>
                <a:cs typeface="Times New Roman" pitchFamily="18" charset="0"/>
              </a:rPr>
              <a:t>cables</a:t>
            </a:r>
            <a:endParaRPr lang="en-US" sz="1200" b="1" i="1" dirty="0">
              <a:solidFill>
                <a:schemeClr val="bg1"/>
              </a:solidFill>
              <a:latin typeface="Times New Roman" pitchFamily="18" charset="0"/>
              <a:cs typeface="Times New Roman" pitchFamily="18" charset="0"/>
            </a:endParaRPr>
          </a:p>
        </p:txBody>
      </p:sp>
      <p:sp>
        <p:nvSpPr>
          <p:cNvPr id="24" name="TextBox 23"/>
          <p:cNvSpPr txBox="1"/>
          <p:nvPr/>
        </p:nvSpPr>
        <p:spPr>
          <a:xfrm>
            <a:off x="611561" y="2780928"/>
            <a:ext cx="1505162" cy="792088"/>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1st </a:t>
            </a:r>
            <a:r>
              <a:rPr lang="en-US" sz="1200" b="1" i="1" dirty="0" smtClean="0">
                <a:solidFill>
                  <a:schemeClr val="bg1"/>
                </a:solidFill>
                <a:latin typeface="Times New Roman" pitchFamily="18" charset="0"/>
                <a:cs typeface="Times New Roman" pitchFamily="18" charset="0"/>
              </a:rPr>
              <a:t>gen. Cables (</a:t>
            </a:r>
            <a:r>
              <a:rPr lang="ru-RU" sz="1200" b="1" i="1" dirty="0" smtClean="0">
                <a:solidFill>
                  <a:schemeClr val="bg1"/>
                </a:solidFill>
                <a:latin typeface="Times New Roman" pitchFamily="18" charset="0"/>
                <a:cs typeface="Times New Roman" pitchFamily="18" charset="0"/>
              </a:rPr>
              <a:t>А</a:t>
            </a:r>
            <a:r>
              <a:rPr lang="en-US" sz="1200" b="1" i="1" dirty="0" smtClean="0">
                <a:solidFill>
                  <a:schemeClr val="bg1"/>
                </a:solidFill>
                <a:latin typeface="Times New Roman" pitchFamily="18" charset="0"/>
                <a:cs typeface="Times New Roman" pitchFamily="18" charset="0"/>
              </a:rPr>
              <a:t>)</a:t>
            </a:r>
            <a:r>
              <a:rPr lang="ru-RU" sz="1200" b="1" i="1" dirty="0" smtClean="0">
                <a:solidFill>
                  <a:schemeClr val="bg1"/>
                </a:solidFill>
                <a:latin typeface="Times New Roman" pitchFamily="18" charset="0"/>
                <a:cs typeface="Times New Roman" pitchFamily="18" charset="0"/>
              </a:rPr>
              <a:t>2</a:t>
            </a:r>
            <a:r>
              <a:rPr lang="en-US" sz="1200" b="1" i="1" dirty="0">
                <a:solidFill>
                  <a:schemeClr val="bg1"/>
                </a:solidFill>
                <a:latin typeface="Times New Roman" pitchFamily="18" charset="0"/>
                <a:cs typeface="Times New Roman" pitchFamily="18" charset="0"/>
              </a:rPr>
              <a:t>XS(FL)2Y</a:t>
            </a:r>
            <a:r>
              <a:rPr lang="ru-RU" sz="1200" b="1" i="1" dirty="0" smtClean="0">
                <a:solidFill>
                  <a:schemeClr val="bg1"/>
                </a:solidFill>
                <a:latin typeface="Times New Roman" pitchFamily="18" charset="0"/>
                <a:cs typeface="Times New Roman" pitchFamily="18" charset="0"/>
              </a:rPr>
              <a:t>; </a:t>
            </a:r>
            <a:r>
              <a:rPr lang="en-US" sz="1200" b="1" i="1" dirty="0" smtClean="0">
                <a:solidFill>
                  <a:schemeClr val="bg1"/>
                </a:solidFill>
                <a:latin typeface="Times New Roman" pitchFamily="18" charset="0"/>
                <a:cs typeface="Times New Roman" pitchFamily="18" charset="0"/>
              </a:rPr>
              <a:t>(</a:t>
            </a:r>
            <a:r>
              <a:rPr lang="ru-RU" sz="1200" b="1" i="1" dirty="0" smtClean="0">
                <a:solidFill>
                  <a:schemeClr val="bg1"/>
                </a:solidFill>
                <a:latin typeface="Times New Roman" pitchFamily="18" charset="0"/>
                <a:cs typeface="Times New Roman" pitchFamily="18" charset="0"/>
              </a:rPr>
              <a:t>А</a:t>
            </a:r>
            <a:r>
              <a:rPr lang="en-US" sz="1200" b="1" i="1" dirty="0" smtClean="0">
                <a:solidFill>
                  <a:schemeClr val="bg1"/>
                </a:solidFill>
                <a:latin typeface="Times New Roman" pitchFamily="18" charset="0"/>
                <a:cs typeface="Times New Roman" pitchFamily="18" charset="0"/>
              </a:rPr>
              <a:t>)</a:t>
            </a:r>
            <a:r>
              <a:rPr lang="ru-RU" sz="1200" b="1" i="1" dirty="0" smtClean="0">
                <a:solidFill>
                  <a:schemeClr val="bg1"/>
                </a:solidFill>
                <a:latin typeface="Times New Roman" pitchFamily="18" charset="0"/>
                <a:cs typeface="Times New Roman" pitchFamily="18" charset="0"/>
              </a:rPr>
              <a:t>2</a:t>
            </a:r>
            <a:r>
              <a:rPr lang="en-US" sz="1200" b="1" i="1" dirty="0">
                <a:solidFill>
                  <a:schemeClr val="bg1"/>
                </a:solidFill>
                <a:latin typeface="Times New Roman" pitchFamily="18" charset="0"/>
                <a:cs typeface="Times New Roman" pitchFamily="18" charset="0"/>
              </a:rPr>
              <a:t>XS(FL)2Y+</a:t>
            </a:r>
            <a:endParaRPr lang="ru-RU" sz="1200" b="1" i="1" dirty="0">
              <a:solidFill>
                <a:schemeClr val="bg1"/>
              </a:solidFill>
              <a:latin typeface="Times New Roman" pitchFamily="18" charset="0"/>
              <a:cs typeface="Times New Roman" pitchFamily="18" charset="0"/>
            </a:endParaRPr>
          </a:p>
        </p:txBody>
      </p:sp>
      <p:sp>
        <p:nvSpPr>
          <p:cNvPr id="25" name="TextBox 24"/>
          <p:cNvSpPr txBox="1"/>
          <p:nvPr/>
        </p:nvSpPr>
        <p:spPr>
          <a:xfrm>
            <a:off x="611560" y="3645024"/>
            <a:ext cx="1505163" cy="638140"/>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2nd </a:t>
            </a:r>
            <a:r>
              <a:rPr lang="en-US" sz="1200" b="1" i="1" dirty="0" smtClean="0">
                <a:solidFill>
                  <a:schemeClr val="bg1"/>
                </a:solidFill>
                <a:latin typeface="Times New Roman" pitchFamily="18" charset="0"/>
                <a:cs typeface="Times New Roman" pitchFamily="18" charset="0"/>
              </a:rPr>
              <a:t>gen. Cables (</a:t>
            </a:r>
            <a:r>
              <a:rPr lang="ru-RU" sz="1200" b="1" i="1" dirty="0" smtClean="0">
                <a:solidFill>
                  <a:schemeClr val="bg1"/>
                </a:solidFill>
                <a:latin typeface="Times New Roman" pitchFamily="18" charset="0"/>
                <a:cs typeface="Times New Roman" pitchFamily="18" charset="0"/>
              </a:rPr>
              <a:t>А</a:t>
            </a:r>
            <a:r>
              <a:rPr lang="en-US" sz="1200" b="1" i="1" dirty="0" smtClean="0">
                <a:solidFill>
                  <a:schemeClr val="bg1"/>
                </a:solidFill>
                <a:latin typeface="Times New Roman" pitchFamily="18" charset="0"/>
                <a:cs typeface="Times New Roman" pitchFamily="18" charset="0"/>
              </a:rPr>
              <a:t>)</a:t>
            </a:r>
            <a:r>
              <a:rPr lang="ru-RU" sz="1200" b="1" i="1" dirty="0" smtClean="0">
                <a:solidFill>
                  <a:schemeClr val="bg1"/>
                </a:solidFill>
                <a:latin typeface="Times New Roman" pitchFamily="18" charset="0"/>
                <a:cs typeface="Times New Roman" pitchFamily="18" charset="0"/>
              </a:rPr>
              <a:t>2</a:t>
            </a:r>
            <a:r>
              <a:rPr lang="en-US" sz="1200" b="1" i="1" dirty="0">
                <a:solidFill>
                  <a:schemeClr val="bg1"/>
                </a:solidFill>
                <a:latin typeface="Times New Roman" pitchFamily="18" charset="0"/>
                <a:cs typeface="Times New Roman" pitchFamily="18" charset="0"/>
              </a:rPr>
              <a:t>XS(FL)H </a:t>
            </a:r>
            <a:endParaRPr lang="ru-RU" sz="1200" b="1" i="1" dirty="0">
              <a:solidFill>
                <a:schemeClr val="bg1"/>
              </a:solidFill>
              <a:latin typeface="Times New Roman" pitchFamily="18" charset="0"/>
              <a:cs typeface="Times New Roman" pitchFamily="18" charset="0"/>
            </a:endParaRPr>
          </a:p>
        </p:txBody>
      </p:sp>
      <p:sp>
        <p:nvSpPr>
          <p:cNvPr id="26" name="TextBox 25"/>
          <p:cNvSpPr txBox="1"/>
          <p:nvPr/>
        </p:nvSpPr>
        <p:spPr>
          <a:xfrm>
            <a:off x="611561" y="4365104"/>
            <a:ext cx="1505162" cy="792088"/>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Emergency </a:t>
            </a:r>
            <a:r>
              <a:rPr lang="en-US" sz="1200" b="1" i="1" dirty="0" smtClean="0">
                <a:solidFill>
                  <a:schemeClr val="bg1"/>
                </a:solidFill>
                <a:latin typeface="Times New Roman" pitchFamily="18" charset="0"/>
                <a:cs typeface="Times New Roman" pitchFamily="18" charset="0"/>
              </a:rPr>
              <a:t>Cable </a:t>
            </a:r>
            <a:r>
              <a:rPr lang="en-US" sz="1200" b="1" i="1" dirty="0">
                <a:solidFill>
                  <a:schemeClr val="bg1"/>
                </a:solidFill>
                <a:latin typeface="Times New Roman" pitchFamily="18" charset="0"/>
                <a:cs typeface="Times New Roman" pitchFamily="18" charset="0"/>
              </a:rPr>
              <a:t>sets </a:t>
            </a:r>
            <a:endParaRPr lang="en-US" sz="1200" b="1" i="1" dirty="0" smtClean="0">
              <a:solidFill>
                <a:schemeClr val="bg1"/>
              </a:solidFill>
              <a:latin typeface="Times New Roman" pitchFamily="18" charset="0"/>
              <a:cs typeface="Times New Roman" pitchFamily="18" charset="0"/>
            </a:endParaRPr>
          </a:p>
          <a:p>
            <a:pPr algn="ctr" defTabSz="947738" eaLnBrk="0" hangingPunct="0">
              <a:spcBef>
                <a:spcPct val="50000"/>
              </a:spcBef>
            </a:pPr>
            <a:r>
              <a:rPr lang="en-US" sz="1200" b="1" i="1" dirty="0" smtClean="0">
                <a:solidFill>
                  <a:schemeClr val="bg1"/>
                </a:solidFill>
                <a:latin typeface="Times New Roman" pitchFamily="18" charset="0"/>
                <a:cs typeface="Times New Roman" pitchFamily="18" charset="0"/>
              </a:rPr>
              <a:t>ECS</a:t>
            </a:r>
            <a:r>
              <a:rPr lang="ru-RU" sz="1200" b="1" i="1" dirty="0" smtClean="0">
                <a:solidFill>
                  <a:schemeClr val="bg1"/>
                </a:solidFill>
                <a:latin typeface="Times New Roman" pitchFamily="18" charset="0"/>
                <a:cs typeface="Times New Roman" pitchFamily="18" charset="0"/>
              </a:rPr>
              <a:t>-1 </a:t>
            </a:r>
            <a:r>
              <a:rPr lang="en-US" sz="1200" b="1" i="1" dirty="0">
                <a:solidFill>
                  <a:schemeClr val="bg1"/>
                </a:solidFill>
                <a:latin typeface="Times New Roman" pitchFamily="18" charset="0"/>
                <a:cs typeface="Times New Roman" pitchFamily="18" charset="0"/>
              </a:rPr>
              <a:t>&amp;</a:t>
            </a:r>
            <a:r>
              <a:rPr lang="ru-RU" sz="1200" b="1" i="1" dirty="0" smtClean="0">
                <a:solidFill>
                  <a:schemeClr val="bg1"/>
                </a:solidFill>
                <a:latin typeface="Times New Roman" pitchFamily="18" charset="0"/>
                <a:cs typeface="Times New Roman" pitchFamily="18" charset="0"/>
              </a:rPr>
              <a:t> </a:t>
            </a:r>
            <a:r>
              <a:rPr lang="en-US" sz="1200" b="1" i="1" dirty="0" smtClean="0">
                <a:solidFill>
                  <a:schemeClr val="bg1"/>
                </a:solidFill>
                <a:latin typeface="Times New Roman" pitchFamily="18" charset="0"/>
                <a:cs typeface="Times New Roman" pitchFamily="18" charset="0"/>
              </a:rPr>
              <a:t>ECS</a:t>
            </a:r>
            <a:r>
              <a:rPr lang="ru-RU" sz="1200" b="1" i="1" dirty="0" smtClean="0">
                <a:solidFill>
                  <a:schemeClr val="bg1"/>
                </a:solidFill>
                <a:latin typeface="Times New Roman" pitchFamily="18" charset="0"/>
                <a:cs typeface="Times New Roman" pitchFamily="18" charset="0"/>
              </a:rPr>
              <a:t>-2 </a:t>
            </a:r>
            <a:endParaRPr lang="ru-RU" sz="1200" b="1" i="1" dirty="0">
              <a:solidFill>
                <a:schemeClr val="bg1"/>
              </a:solidFill>
              <a:latin typeface="Times New Roman" pitchFamily="18" charset="0"/>
              <a:cs typeface="Times New Roman" pitchFamily="18" charset="0"/>
            </a:endParaRPr>
          </a:p>
        </p:txBody>
      </p:sp>
      <p:sp>
        <p:nvSpPr>
          <p:cNvPr id="27" name="TextBox 26"/>
          <p:cNvSpPr txBox="1"/>
          <p:nvPr/>
        </p:nvSpPr>
        <p:spPr>
          <a:xfrm>
            <a:off x="2699792" y="3567080"/>
            <a:ext cx="1711662" cy="365976"/>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Triple-Core Power Cables</a:t>
            </a:r>
            <a:endParaRPr lang="ru-RU" sz="1200" b="1" i="1" dirty="0">
              <a:solidFill>
                <a:schemeClr val="bg1"/>
              </a:solidFill>
              <a:latin typeface="Times New Roman" pitchFamily="18" charset="0"/>
              <a:cs typeface="Times New Roman" pitchFamily="18" charset="0"/>
            </a:endParaRPr>
          </a:p>
        </p:txBody>
      </p:sp>
      <p:sp>
        <p:nvSpPr>
          <p:cNvPr id="28" name="TextBox 27"/>
          <p:cNvSpPr txBox="1"/>
          <p:nvPr/>
        </p:nvSpPr>
        <p:spPr>
          <a:xfrm>
            <a:off x="2699792" y="2780928"/>
            <a:ext cx="1711662" cy="720080"/>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Fire-resistant </a:t>
            </a:r>
            <a:r>
              <a:rPr lang="en-US" sz="1200" b="1" i="1" dirty="0" smtClean="0">
                <a:solidFill>
                  <a:schemeClr val="bg1"/>
                </a:solidFill>
                <a:latin typeface="Times New Roman" pitchFamily="18" charset="0"/>
                <a:cs typeface="Times New Roman" pitchFamily="18" charset="0"/>
              </a:rPr>
              <a:t>type, -LS</a:t>
            </a:r>
            <a:endParaRPr lang="en-US" sz="1200" b="1" i="1" dirty="0">
              <a:solidFill>
                <a:schemeClr val="bg1"/>
              </a:solidFill>
              <a:latin typeface="Times New Roman" pitchFamily="18" charset="0"/>
              <a:cs typeface="Times New Roman" pitchFamily="18" charset="0"/>
            </a:endParaRPr>
          </a:p>
          <a:p>
            <a:pPr algn="ctr" defTabSz="947738" eaLnBrk="0" hangingPunct="0">
              <a:spcBef>
                <a:spcPct val="50000"/>
              </a:spcBef>
            </a:pPr>
            <a:r>
              <a:rPr lang="en-US" sz="1200" b="1" i="1" dirty="0" smtClean="0">
                <a:solidFill>
                  <a:schemeClr val="bg1"/>
                </a:solidFill>
                <a:latin typeface="Times New Roman" pitchFamily="18" charset="0"/>
                <a:cs typeface="Times New Roman" pitchFamily="18" charset="0"/>
              </a:rPr>
              <a:t>-HF</a:t>
            </a:r>
            <a:endParaRPr lang="ru-RU" sz="1200" b="1" i="1" dirty="0">
              <a:solidFill>
                <a:schemeClr val="bg1"/>
              </a:solidFill>
              <a:latin typeface="Times New Roman" pitchFamily="18" charset="0"/>
              <a:cs typeface="Times New Roman" pitchFamily="18" charset="0"/>
            </a:endParaRPr>
          </a:p>
        </p:txBody>
      </p:sp>
      <p:sp>
        <p:nvSpPr>
          <p:cNvPr id="29" name="TextBox 28"/>
          <p:cNvSpPr txBox="1"/>
          <p:nvPr/>
        </p:nvSpPr>
        <p:spPr>
          <a:xfrm>
            <a:off x="2699792" y="4005064"/>
            <a:ext cx="1711662" cy="654008"/>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Universal Power C</a:t>
            </a:r>
            <a:r>
              <a:rPr lang="en-US" sz="1200" b="1" i="1" dirty="0" smtClean="0">
                <a:solidFill>
                  <a:schemeClr val="bg1"/>
                </a:solidFill>
                <a:latin typeface="Times New Roman" pitchFamily="18" charset="0"/>
                <a:cs typeface="Times New Roman" pitchFamily="18" charset="0"/>
              </a:rPr>
              <a:t>ables</a:t>
            </a:r>
            <a:endParaRPr lang="ru-RU" sz="1200" b="1" i="1" dirty="0">
              <a:solidFill>
                <a:schemeClr val="bg1"/>
              </a:solidFill>
              <a:latin typeface="Times New Roman" pitchFamily="18" charset="0"/>
              <a:cs typeface="Times New Roman" pitchFamily="18" charset="0"/>
            </a:endParaRPr>
          </a:p>
        </p:txBody>
      </p:sp>
      <p:sp>
        <p:nvSpPr>
          <p:cNvPr id="30" name="TextBox 29"/>
          <p:cNvSpPr txBox="1"/>
          <p:nvPr/>
        </p:nvSpPr>
        <p:spPr>
          <a:xfrm>
            <a:off x="2699792" y="4725144"/>
            <a:ext cx="1711662" cy="437983"/>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smtClean="0">
                <a:solidFill>
                  <a:schemeClr val="bg1"/>
                </a:solidFill>
                <a:latin typeface="Times New Roman" pitchFamily="18" charset="0"/>
                <a:cs typeface="Times New Roman" pitchFamily="18" charset="0"/>
              </a:rPr>
              <a:t>Armored Cables</a:t>
            </a:r>
            <a:endParaRPr lang="ru-RU" sz="1200" b="1" i="1" dirty="0">
              <a:solidFill>
                <a:schemeClr val="bg1"/>
              </a:solidFill>
              <a:latin typeface="Times New Roman" pitchFamily="18" charset="0"/>
              <a:cs typeface="Times New Roman" pitchFamily="18" charset="0"/>
            </a:endParaRPr>
          </a:p>
        </p:txBody>
      </p:sp>
      <p:sp>
        <p:nvSpPr>
          <p:cNvPr id="31" name="TextBox 30"/>
          <p:cNvSpPr txBox="1"/>
          <p:nvPr/>
        </p:nvSpPr>
        <p:spPr>
          <a:xfrm>
            <a:off x="323528" y="6093296"/>
            <a:ext cx="2376264" cy="360040"/>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defTabSz="947738" eaLnBrk="0" hangingPunct="0">
              <a:spcBef>
                <a:spcPct val="50000"/>
              </a:spcBef>
            </a:pPr>
            <a:r>
              <a:rPr lang="en-US" sz="1200" b="1" i="1" dirty="0">
                <a:solidFill>
                  <a:schemeClr val="bg1"/>
                </a:solidFill>
                <a:latin typeface="Times New Roman" pitchFamily="18" charset="0"/>
                <a:cs typeface="Times New Roman" pitchFamily="18" charset="0"/>
              </a:rPr>
              <a:t>Self-supporting insulated</a:t>
            </a:r>
          </a:p>
        </p:txBody>
      </p:sp>
      <p:sp>
        <p:nvSpPr>
          <p:cNvPr id="32" name="TextBox 31"/>
          <p:cNvSpPr txBox="1"/>
          <p:nvPr/>
        </p:nvSpPr>
        <p:spPr>
          <a:xfrm>
            <a:off x="2771800" y="6093296"/>
            <a:ext cx="2160240" cy="360040"/>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defTabSz="947738" eaLnBrk="0" hangingPunct="0">
              <a:spcBef>
                <a:spcPct val="50000"/>
              </a:spcBef>
            </a:pPr>
            <a:r>
              <a:rPr lang="en-US" sz="1200" b="1" i="1" dirty="0">
                <a:solidFill>
                  <a:schemeClr val="bg1"/>
                </a:solidFill>
                <a:latin typeface="Times New Roman" pitchFamily="18" charset="0"/>
                <a:cs typeface="Times New Roman" pitchFamily="18" charset="0"/>
              </a:rPr>
              <a:t>Self-supporting protected</a:t>
            </a:r>
          </a:p>
        </p:txBody>
      </p:sp>
      <p:sp>
        <p:nvSpPr>
          <p:cNvPr id="33" name="TextBox 32"/>
          <p:cNvSpPr txBox="1"/>
          <p:nvPr/>
        </p:nvSpPr>
        <p:spPr>
          <a:xfrm>
            <a:off x="5298408" y="6066582"/>
            <a:ext cx="1512168" cy="360040"/>
          </a:xfrm>
          <a:prstGeom prst="rect">
            <a:avLst/>
          </a:prstGeom>
          <a:solidFill>
            <a:schemeClr val="tx2">
              <a:lumMod val="60000"/>
              <a:lumOff val="40000"/>
            </a:schemeClr>
          </a:solidFill>
          <a:ln w="12700" algn="ctr">
            <a:solidFill>
              <a:schemeClr val="tx2">
                <a:lumMod val="60000"/>
                <a:lumOff val="40000"/>
              </a:schemeClr>
            </a:solidFill>
            <a:miter lim="800000"/>
            <a:headEnd/>
            <a:tailEnd/>
          </a:ln>
        </p:spPr>
        <p:txBody>
          <a:bodyPr lIns="94627" tIns="47313" rIns="94627" bIns="47313" anchor="ctr" anchorCtr="1"/>
          <a:lstStyle/>
          <a:p>
            <a:pPr algn="ctr" defTabSz="947738" eaLnBrk="0" hangingPunct="0">
              <a:spcBef>
                <a:spcPct val="50000"/>
              </a:spcBef>
            </a:pPr>
            <a:r>
              <a:rPr lang="en-US" sz="1200" b="1" i="1" dirty="0">
                <a:solidFill>
                  <a:schemeClr val="bg1"/>
                </a:solidFill>
                <a:latin typeface="Times New Roman" pitchFamily="18" charset="0"/>
                <a:cs typeface="Times New Roman" pitchFamily="18" charset="0"/>
              </a:rPr>
              <a:t>Non-insulated</a:t>
            </a:r>
            <a:endParaRPr lang="ru-RU" sz="1200" b="1" i="1" dirty="0">
              <a:solidFill>
                <a:schemeClr val="bg1"/>
              </a:solidFill>
              <a:latin typeface="Times New Roman" pitchFamily="18" charset="0"/>
              <a:cs typeface="Times New Roman" pitchFamily="18" charset="0"/>
            </a:endParaRPr>
          </a:p>
        </p:txBody>
      </p:sp>
      <p:cxnSp>
        <p:nvCxnSpPr>
          <p:cNvPr id="35" name="Прямая соединительная линия 34"/>
          <p:cNvCxnSpPr/>
          <p:nvPr/>
        </p:nvCxnSpPr>
        <p:spPr>
          <a:xfrm>
            <a:off x="179512" y="1196752"/>
            <a:ext cx="0" cy="44644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79512" y="1628800"/>
            <a:ext cx="1440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79512" y="566124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187624" y="191683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3347864" y="191683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580112" y="191683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395536" y="2708920"/>
            <a:ext cx="0" cy="20882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475656" y="5805264"/>
            <a:ext cx="0"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851920" y="5805264"/>
            <a:ext cx="0"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6156176" y="5805264"/>
            <a:ext cx="0"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395536" y="3212976"/>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395536" y="4005064"/>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395536" y="479715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483768" y="2708920"/>
            <a:ext cx="0" cy="22322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2483768" y="3140968"/>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2483768" y="3789040"/>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2483768" y="4293096"/>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2483768" y="4941168"/>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4788024" y="2708920"/>
            <a:ext cx="0" cy="22322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4788024" y="2924944"/>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4788024" y="3284984"/>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4788024" y="37170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4788024" y="40770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4788024" y="4581128"/>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4788024" y="4941168"/>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1" name="Рисунок 70" descr="\\Pr3\reklama\ПРЕДПРИЯТИЯ\Таткабель\2010\август\IMG_4535.JPG"/>
          <p:cNvPicPr/>
          <p:nvPr/>
        </p:nvPicPr>
        <p:blipFill>
          <a:blip r:embed="rId5" cstate="screen"/>
          <a:srcRect/>
          <a:stretch>
            <a:fillRect/>
          </a:stretch>
        </p:blipFill>
        <p:spPr bwMode="auto">
          <a:xfrm>
            <a:off x="7072332" y="908720"/>
            <a:ext cx="1892156" cy="1352466"/>
          </a:xfrm>
          <a:prstGeom prst="rect">
            <a:avLst/>
          </a:prstGeom>
          <a:noFill/>
          <a:ln w="9525">
            <a:solidFill>
              <a:schemeClr val="bg1"/>
            </a:solidFill>
            <a:miter lim="800000"/>
            <a:headEnd/>
            <a:tailEnd/>
          </a:ln>
        </p:spPr>
      </p:pic>
      <p:pic>
        <p:nvPicPr>
          <p:cNvPr id="72" name="Рисунок 71" descr="IMG_15571.jpg"/>
          <p:cNvPicPr>
            <a:picLocks noChangeAspect="1"/>
          </p:cNvPicPr>
          <p:nvPr/>
        </p:nvPicPr>
        <p:blipFill>
          <a:blip r:embed="rId6" cstate="screen"/>
          <a:stretch>
            <a:fillRect/>
          </a:stretch>
        </p:blipFill>
        <p:spPr>
          <a:xfrm>
            <a:off x="7072332" y="2924944"/>
            <a:ext cx="1892156" cy="1241727"/>
          </a:xfrm>
          <a:prstGeom prst="rect">
            <a:avLst/>
          </a:prstGeom>
          <a:ln>
            <a:solidFill>
              <a:schemeClr val="bg1"/>
            </a:solidFill>
          </a:ln>
        </p:spPr>
      </p:pic>
      <p:pic>
        <p:nvPicPr>
          <p:cNvPr id="73" name="Рисунок 72" descr="IMG_15391.jpg"/>
          <p:cNvPicPr/>
          <p:nvPr/>
        </p:nvPicPr>
        <p:blipFill>
          <a:blip r:embed="rId7" cstate="screen"/>
          <a:stretch>
            <a:fillRect/>
          </a:stretch>
        </p:blipFill>
        <p:spPr>
          <a:xfrm>
            <a:off x="7072332" y="4797152"/>
            <a:ext cx="1892156" cy="1296144"/>
          </a:xfrm>
          <a:prstGeom prst="rect">
            <a:avLst/>
          </a:prstGeom>
          <a:ln w="12700">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4" descr="C:\DOCUME~1\DFF\LOCALS~1\Temp\Rar$DR11.718\ФСК титульник-001.jpg"/>
          <p:cNvPicPr>
            <a:picLocks noChangeAspect="1" noChangeArrowheads="1"/>
          </p:cNvPicPr>
          <p:nvPr/>
        </p:nvPicPr>
        <p:blipFill>
          <a:blip r:embed="rId2" cstate="print"/>
          <a:srcRect l="6522"/>
          <a:stretch>
            <a:fillRect/>
          </a:stretch>
        </p:blipFill>
        <p:spPr bwMode="auto">
          <a:xfrm>
            <a:off x="1763688" y="0"/>
            <a:ext cx="5472608" cy="6858000"/>
          </a:xfrm>
          <a:prstGeom prst="rect">
            <a:avLst/>
          </a:prstGeom>
          <a:noFill/>
          <a:ln w="9525">
            <a:noFill/>
            <a:miter lim="800000"/>
            <a:headEnd/>
            <a:tailEnd/>
          </a:ln>
        </p:spPr>
      </p:pic>
      <p:sp>
        <p:nvSpPr>
          <p:cNvPr id="11266" name="Line 95"/>
          <p:cNvSpPr>
            <a:spLocks noChangeShapeType="1"/>
          </p:cNvSpPr>
          <p:nvPr/>
        </p:nvSpPr>
        <p:spPr bwMode="auto">
          <a:xfrm>
            <a:off x="142875" y="357188"/>
            <a:ext cx="5329238" cy="0"/>
          </a:xfrm>
          <a:prstGeom prst="line">
            <a:avLst/>
          </a:prstGeom>
          <a:noFill/>
          <a:ln w="60325">
            <a:solidFill>
              <a:srgbClr val="E46C0A"/>
            </a:solidFill>
            <a:round/>
            <a:headEnd/>
            <a:tailEnd/>
          </a:ln>
        </p:spPr>
        <p:txBody>
          <a:bodyPr/>
          <a:lstStyle/>
          <a:p>
            <a:endParaRPr lang="ru-RU"/>
          </a:p>
        </p:txBody>
      </p:sp>
      <p:sp>
        <p:nvSpPr>
          <p:cNvPr id="3" name="Заголовок 3"/>
          <p:cNvSpPr txBox="1">
            <a:spLocks/>
          </p:cNvSpPr>
          <p:nvPr/>
        </p:nvSpPr>
        <p:spPr>
          <a:xfrm>
            <a:off x="0" y="0"/>
            <a:ext cx="9144000" cy="285750"/>
          </a:xfrm>
          <a:prstGeom prst="rect">
            <a:avLst/>
          </a:prstGeom>
        </p:spPr>
        <p:txBody>
          <a:bodyPr anchor="ctr"/>
          <a:lstStyle/>
          <a:p>
            <a:pPr fontAlgn="auto">
              <a:spcAft>
                <a:spcPts val="0"/>
              </a:spcAft>
              <a:defRPr/>
            </a:pPr>
            <a:r>
              <a:rPr lang="en-US" b="1" dirty="0" smtClean="0">
                <a:solidFill>
                  <a:schemeClr val="tx2"/>
                </a:solidFill>
                <a:latin typeface="Times New Roman" pitchFamily="18" charset="0"/>
                <a:ea typeface="+mj-ea"/>
                <a:cs typeface="Times New Roman" pitchFamily="18" charset="0"/>
              </a:rPr>
              <a:t>Certified</a:t>
            </a:r>
            <a:r>
              <a:rPr lang="ru-RU" b="1" dirty="0" smtClean="0">
                <a:solidFill>
                  <a:schemeClr val="tx2"/>
                </a:solidFill>
                <a:latin typeface="Times New Roman" pitchFamily="18" charset="0"/>
                <a:ea typeface="+mj-ea"/>
                <a:cs typeface="Times New Roman" pitchFamily="18" charset="0"/>
              </a:rPr>
              <a:t> </a:t>
            </a:r>
            <a:r>
              <a:rPr lang="en-US" b="1" dirty="0">
                <a:solidFill>
                  <a:schemeClr val="tx2"/>
                </a:solidFill>
                <a:latin typeface="Times New Roman" pitchFamily="18" charset="0"/>
                <a:ea typeface="+mj-ea"/>
                <a:cs typeface="Times New Roman" pitchFamily="18" charset="0"/>
              </a:rPr>
              <a:t>Federal Grid Company</a:t>
            </a:r>
            <a:endParaRPr lang="ru-RU" b="1" dirty="0">
              <a:solidFill>
                <a:schemeClr val="tx2"/>
              </a:solidFill>
              <a:latin typeface="Times New Roman" pitchFamily="18" charset="0"/>
              <a:ea typeface="+mj-ea"/>
              <a:cs typeface="Times New Roman" pitchFamily="18" charset="0"/>
            </a:endParaRPr>
          </a:p>
        </p:txBody>
      </p:sp>
      <p:sp>
        <p:nvSpPr>
          <p:cNvPr id="5" name="Номер слайда 4"/>
          <p:cNvSpPr>
            <a:spLocks noGrp="1"/>
          </p:cNvSpPr>
          <p:nvPr>
            <p:ph type="sldNum" sz="quarter" idx="12"/>
          </p:nvPr>
        </p:nvSpPr>
        <p:spPr/>
        <p:txBody>
          <a:bodyPr/>
          <a:lstStyle/>
          <a:p>
            <a:pPr>
              <a:defRPr/>
            </a:pPr>
            <a:fld id="{E20487D3-F63B-4F87-B27C-7C7C72EA1E16}" type="slidenum">
              <a:rPr lang="ru-RU" smtClean="0"/>
              <a:pPr>
                <a:defRPr/>
              </a:pPr>
              <a:t>7</a:t>
            </a:fld>
            <a:endParaRPr lang="ru-RU" dirty="0"/>
          </a:p>
        </p:txBody>
      </p:sp>
    </p:spTree>
    <p:extLst>
      <p:ext uri="{BB962C8B-B14F-4D97-AF65-F5344CB8AC3E}">
        <p14:creationId xmlns:p14="http://schemas.microsoft.com/office/powerpoint/2010/main" val="269364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95"/>
          <p:cNvSpPr>
            <a:spLocks noChangeShapeType="1"/>
          </p:cNvSpPr>
          <p:nvPr/>
        </p:nvSpPr>
        <p:spPr bwMode="auto">
          <a:xfrm>
            <a:off x="142844" y="357166"/>
            <a:ext cx="5329237" cy="0"/>
          </a:xfrm>
          <a:prstGeom prst="line">
            <a:avLst/>
          </a:prstGeom>
          <a:noFill/>
          <a:ln w="60325">
            <a:solidFill>
              <a:srgbClr val="E46C0A"/>
            </a:solidFill>
            <a:round/>
            <a:headEnd/>
            <a:tailEnd/>
          </a:ln>
        </p:spPr>
        <p:txBody>
          <a:bodyPr/>
          <a:lstStyle/>
          <a:p>
            <a:endParaRPr lang="ru-RU"/>
          </a:p>
        </p:txBody>
      </p:sp>
      <p:sp>
        <p:nvSpPr>
          <p:cNvPr id="3" name="Заголовок 3"/>
          <p:cNvSpPr txBox="1">
            <a:spLocks/>
          </p:cNvSpPr>
          <p:nvPr/>
        </p:nvSpPr>
        <p:spPr>
          <a:xfrm>
            <a:off x="0" y="0"/>
            <a:ext cx="9144000" cy="285750"/>
          </a:xfrm>
          <a:prstGeom prst="rect">
            <a:avLst/>
          </a:prstGeom>
        </p:spPr>
        <p:txBody>
          <a:bodyPr anchor="ctr"/>
          <a:lstStyle/>
          <a:p>
            <a:pPr fontAlgn="auto">
              <a:spcAft>
                <a:spcPts val="0"/>
              </a:spcAft>
              <a:defRPr/>
            </a:pPr>
            <a:r>
              <a:rPr lang="en-US" b="1" dirty="0">
                <a:solidFill>
                  <a:schemeClr val="tx2"/>
                </a:solidFill>
                <a:latin typeface="Times New Roman" pitchFamily="18" charset="0"/>
                <a:ea typeface="+mj-ea"/>
                <a:cs typeface="Times New Roman" pitchFamily="18" charset="0"/>
              </a:rPr>
              <a:t>Integrated solutions on ready-to-operate cable systems supply</a:t>
            </a:r>
            <a:endParaRPr lang="ru-RU" b="1" dirty="0">
              <a:solidFill>
                <a:schemeClr val="tx2"/>
              </a:solidFill>
              <a:latin typeface="Times New Roman" pitchFamily="18" charset="0"/>
              <a:ea typeface="+mj-ea"/>
              <a:cs typeface="Times New Roman" pitchFamily="18" charset="0"/>
            </a:endParaRPr>
          </a:p>
        </p:txBody>
      </p:sp>
      <p:sp>
        <p:nvSpPr>
          <p:cNvPr id="5" name="Номер слайда 4"/>
          <p:cNvSpPr>
            <a:spLocks noGrp="1"/>
          </p:cNvSpPr>
          <p:nvPr>
            <p:ph type="sldNum" sz="quarter" idx="12"/>
          </p:nvPr>
        </p:nvSpPr>
        <p:spPr/>
        <p:txBody>
          <a:bodyPr/>
          <a:lstStyle/>
          <a:p>
            <a:pPr>
              <a:defRPr/>
            </a:pPr>
            <a:fld id="{D24DA502-4254-42EF-A349-417A8B9F087B}" type="slidenum">
              <a:rPr lang="ru-RU" smtClean="0"/>
              <a:pPr>
                <a:defRPr/>
              </a:pPr>
              <a:t>8</a:t>
            </a:fld>
            <a:endParaRPr lang="ru-RU"/>
          </a:p>
        </p:txBody>
      </p:sp>
      <p:sp>
        <p:nvSpPr>
          <p:cNvPr id="6" name="Прямоугольник 5"/>
          <p:cNvSpPr/>
          <p:nvPr/>
        </p:nvSpPr>
        <p:spPr>
          <a:xfrm>
            <a:off x="107504" y="476672"/>
            <a:ext cx="4824536" cy="5062924"/>
          </a:xfrm>
          <a:prstGeom prst="rect">
            <a:avLst/>
          </a:prstGeom>
        </p:spPr>
        <p:txBody>
          <a:bodyPr wrap="square">
            <a:spAutoFit/>
          </a:bodyPr>
          <a:lstStyle/>
          <a:p>
            <a:pPr algn="just"/>
            <a:r>
              <a:rPr lang="en-US" sz="1700" b="1" dirty="0">
                <a:latin typeface="Times New Roman" pitchFamily="18" charset="0"/>
                <a:cs typeface="Times New Roman" pitchFamily="18" charset="0"/>
              </a:rPr>
              <a:t>TATCABLE factory offers its consumers integrated solutions including as follows:</a:t>
            </a:r>
          </a:p>
          <a:p>
            <a:pPr algn="just"/>
            <a:r>
              <a:rPr lang="en-US" sz="1700" dirty="0">
                <a:latin typeface="Times New Roman" pitchFamily="18" charset="0"/>
                <a:cs typeface="Times New Roman" pitchFamily="18" charset="0"/>
              </a:rPr>
              <a:t>•XLPE-insulated underground, aerial and submarine power cables;</a:t>
            </a:r>
          </a:p>
          <a:p>
            <a:pPr algn="just"/>
            <a:r>
              <a:rPr lang="en-US" sz="1700" dirty="0">
                <a:latin typeface="Times New Roman" pitchFamily="18" charset="0"/>
                <a:cs typeface="Times New Roman" pitchFamily="18" charset="0"/>
              </a:rPr>
              <a:t>•cable accessories from world’s leading manufacturers;</a:t>
            </a:r>
          </a:p>
          <a:p>
            <a:pPr algn="just"/>
            <a:r>
              <a:rPr lang="en-US" sz="1700" dirty="0">
                <a:latin typeface="Times New Roman" pitchFamily="18" charset="0"/>
                <a:cs typeface="Times New Roman" pitchFamily="18" charset="0"/>
              </a:rPr>
              <a:t>•screen grounding cables;</a:t>
            </a:r>
          </a:p>
          <a:p>
            <a:pPr algn="just"/>
            <a:r>
              <a:rPr lang="en-US" sz="1700" dirty="0">
                <a:latin typeface="Times New Roman" pitchFamily="18" charset="0"/>
                <a:cs typeface="Times New Roman" pitchFamily="18" charset="0"/>
              </a:rPr>
              <a:t>•components (cable screen grounding and cross-bonding boxes, clamps, etc.);</a:t>
            </a:r>
          </a:p>
          <a:p>
            <a:pPr algn="just"/>
            <a:r>
              <a:rPr lang="en-US" sz="1700" dirty="0">
                <a:latin typeface="Times New Roman" pitchFamily="18" charset="0"/>
                <a:cs typeface="Times New Roman" pitchFamily="18" charset="0"/>
              </a:rPr>
              <a:t>•temperature and partial discharge monitoring systems.</a:t>
            </a:r>
          </a:p>
          <a:p>
            <a:pPr algn="just"/>
            <a:r>
              <a:rPr lang="en-US" sz="1700" dirty="0">
                <a:latin typeface="Times New Roman" pitchFamily="18" charset="0"/>
                <a:cs typeface="Times New Roman" pitchFamily="18" charset="0"/>
              </a:rPr>
              <a:t>Our company also supplies the following services:</a:t>
            </a:r>
          </a:p>
          <a:p>
            <a:pPr algn="just"/>
            <a:r>
              <a:rPr lang="en-US" sz="1700" dirty="0">
                <a:latin typeface="Times New Roman" pitchFamily="18" charset="0"/>
                <a:cs typeface="Times New Roman" pitchFamily="18" charset="0"/>
              </a:rPr>
              <a:t>•XLPE-insulated cables installation;</a:t>
            </a:r>
          </a:p>
          <a:p>
            <a:pPr algn="just"/>
            <a:r>
              <a:rPr lang="en-US" sz="1700" dirty="0">
                <a:latin typeface="Times New Roman" pitchFamily="18" charset="0"/>
                <a:cs typeface="Times New Roman" pitchFamily="18" charset="0"/>
              </a:rPr>
              <a:t>•cable accessories and temperature monitoring systems installation;</a:t>
            </a:r>
          </a:p>
          <a:p>
            <a:pPr algn="just"/>
            <a:r>
              <a:rPr lang="en-US" sz="1700" dirty="0">
                <a:latin typeface="Times New Roman" pitchFamily="18" charset="0"/>
                <a:cs typeface="Times New Roman" pitchFamily="18" charset="0"/>
              </a:rPr>
              <a:t>•fireproofing; </a:t>
            </a:r>
          </a:p>
          <a:p>
            <a:pPr algn="just"/>
            <a:r>
              <a:rPr lang="en-US" sz="1700" dirty="0">
                <a:latin typeface="Times New Roman" pitchFamily="18" charset="0"/>
                <a:cs typeface="Times New Roman" pitchFamily="18" charset="0"/>
              </a:rPr>
              <a:t>•supervision at all stages of high-voltage cable systems installation (including routine test of a whole cable system).</a:t>
            </a:r>
          </a:p>
        </p:txBody>
      </p:sp>
      <p:pic>
        <p:nvPicPr>
          <p:cNvPr id="11" name="Рисунок 10" descr="C:\Documents and Settings\gummarovin\Рабочий стол\Фаниль фото\image9.jpg"/>
          <p:cNvPicPr/>
          <p:nvPr/>
        </p:nvPicPr>
        <p:blipFill>
          <a:blip r:embed="rId2" cstate="print"/>
          <a:srcRect/>
          <a:stretch>
            <a:fillRect/>
          </a:stretch>
        </p:blipFill>
        <p:spPr bwMode="auto">
          <a:xfrm>
            <a:off x="5072066" y="3714752"/>
            <a:ext cx="3853333" cy="2592288"/>
          </a:xfrm>
          <a:prstGeom prst="rect">
            <a:avLst/>
          </a:prstGeom>
          <a:noFill/>
          <a:ln w="9525">
            <a:noFill/>
            <a:miter lim="800000"/>
            <a:headEnd/>
            <a:tailEnd/>
          </a:ln>
        </p:spPr>
      </p:pic>
      <p:pic>
        <p:nvPicPr>
          <p:cNvPr id="87042" name="Picture 2" descr="C:\Documents and Settings\Beskorovainyay\Мои документы\Downloads\novobrat3.jpg"/>
          <p:cNvPicPr>
            <a:picLocks noChangeAspect="1" noChangeArrowheads="1"/>
          </p:cNvPicPr>
          <p:nvPr/>
        </p:nvPicPr>
        <p:blipFill>
          <a:blip r:embed="rId3" cstate="print"/>
          <a:srcRect l="1888" r="35611"/>
          <a:stretch>
            <a:fillRect/>
          </a:stretch>
        </p:blipFill>
        <p:spPr bwMode="auto">
          <a:xfrm>
            <a:off x="5072066" y="500041"/>
            <a:ext cx="3714776" cy="3000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sharafislamovali\Рабочий стол\1.jpg"/>
          <p:cNvPicPr>
            <a:picLocks noChangeAspect="1" noChangeArrowheads="1"/>
          </p:cNvPicPr>
          <p:nvPr/>
        </p:nvPicPr>
        <p:blipFill>
          <a:blip r:embed="rId2" cstate="print"/>
          <a:srcRect/>
          <a:stretch>
            <a:fillRect/>
          </a:stretch>
        </p:blipFill>
        <p:spPr bwMode="auto">
          <a:xfrm>
            <a:off x="0" y="0"/>
            <a:ext cx="9144000" cy="2840038"/>
          </a:xfrm>
          <a:prstGeom prst="rect">
            <a:avLst/>
          </a:prstGeom>
          <a:noFill/>
          <a:ln w="9525">
            <a:noFill/>
            <a:miter lim="800000"/>
            <a:headEnd/>
            <a:tailEnd/>
          </a:ln>
        </p:spPr>
      </p:pic>
      <p:sp>
        <p:nvSpPr>
          <p:cNvPr id="7" name="TextBox 6"/>
          <p:cNvSpPr txBox="1"/>
          <p:nvPr/>
        </p:nvSpPr>
        <p:spPr>
          <a:xfrm>
            <a:off x="0" y="3235821"/>
            <a:ext cx="9144000" cy="769441"/>
          </a:xfrm>
          <a:prstGeom prst="rect">
            <a:avLst/>
          </a:prstGeom>
          <a:noFill/>
        </p:spPr>
        <p:txBody>
          <a:bodyPr>
            <a:spAutoFit/>
          </a:bodyPr>
          <a:lstStyle/>
          <a:p>
            <a:pPr algn="ctr">
              <a:defRPr/>
            </a:pPr>
            <a:r>
              <a:rPr lang="en-US" sz="4400" b="1" dirty="0">
                <a:solidFill>
                  <a:schemeClr val="accent6">
                    <a:lumMod val="75000"/>
                  </a:schemeClr>
                </a:solidFill>
                <a:latin typeface="Times New Roman" pitchFamily="18" charset="0"/>
                <a:cs typeface="Times New Roman" pitchFamily="18" charset="0"/>
              </a:rPr>
              <a:t>INVENT group of companies</a:t>
            </a:r>
          </a:p>
        </p:txBody>
      </p:sp>
      <p:sp>
        <p:nvSpPr>
          <p:cNvPr id="8" name="Прямоугольник 7"/>
          <p:cNvSpPr/>
          <p:nvPr/>
        </p:nvSpPr>
        <p:spPr>
          <a:xfrm>
            <a:off x="0" y="6429375"/>
            <a:ext cx="9144000" cy="428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Times New Roman" pitchFamily="18" charset="0"/>
                <a:cs typeface="Times New Roman" pitchFamily="18" charset="0"/>
              </a:rPr>
              <a:t>             </a:t>
            </a:r>
          </a:p>
        </p:txBody>
      </p:sp>
      <p:sp>
        <p:nvSpPr>
          <p:cNvPr id="6" name="TextBox 9"/>
          <p:cNvSpPr txBox="1">
            <a:spLocks noChangeArrowheads="1"/>
          </p:cNvSpPr>
          <p:nvPr/>
        </p:nvSpPr>
        <p:spPr bwMode="auto">
          <a:xfrm>
            <a:off x="285750" y="4099805"/>
            <a:ext cx="8572500" cy="2246769"/>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b="1" dirty="0">
                <a:solidFill>
                  <a:schemeClr val="tx2">
                    <a:lumMod val="75000"/>
                  </a:schemeClr>
                </a:solidFill>
                <a:latin typeface="Times New Roman" pitchFamily="18" charset="0"/>
                <a:cs typeface="Times New Roman" pitchFamily="18" charset="0"/>
              </a:rPr>
              <a:t>Kazan</a:t>
            </a:r>
          </a:p>
          <a:p>
            <a:pPr algn="ctr" fontAlgn="auto">
              <a:spcBef>
                <a:spcPts val="0"/>
              </a:spcBef>
              <a:spcAft>
                <a:spcPts val="0"/>
              </a:spcAft>
              <a:defRPr/>
            </a:pPr>
            <a:r>
              <a:rPr lang="en-US" sz="2000" b="1" dirty="0">
                <a:solidFill>
                  <a:schemeClr val="tx2">
                    <a:lumMod val="75000"/>
                  </a:schemeClr>
                </a:solidFill>
                <a:latin typeface="Times New Roman" pitchFamily="18" charset="0"/>
                <a:cs typeface="Times New Roman" pitchFamily="18" charset="0"/>
              </a:rPr>
              <a:t>32 </a:t>
            </a:r>
            <a:r>
              <a:rPr lang="en-US" sz="2000" b="1" dirty="0" err="1">
                <a:solidFill>
                  <a:schemeClr val="tx2">
                    <a:lumMod val="75000"/>
                  </a:schemeClr>
                </a:solidFill>
                <a:latin typeface="Times New Roman" pitchFamily="18" charset="0"/>
                <a:cs typeface="Times New Roman" pitchFamily="18" charset="0"/>
              </a:rPr>
              <a:t>Leshozovskaya</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st.</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Laihsevskiy</a:t>
            </a:r>
            <a:r>
              <a:rPr lang="en-US" sz="2000" b="1" dirty="0">
                <a:solidFill>
                  <a:schemeClr val="tx2">
                    <a:lumMod val="75000"/>
                  </a:schemeClr>
                </a:solidFill>
                <a:latin typeface="Times New Roman" pitchFamily="18" charset="0"/>
                <a:cs typeface="Times New Roman" pitchFamily="18" charset="0"/>
              </a:rPr>
              <a:t> district, </a:t>
            </a:r>
            <a:r>
              <a:rPr lang="en-US" sz="2000" b="1" dirty="0" err="1">
                <a:solidFill>
                  <a:schemeClr val="tx2">
                    <a:lumMod val="75000"/>
                  </a:schemeClr>
                </a:solidFill>
                <a:latin typeface="Times New Roman" pitchFamily="18" charset="0"/>
                <a:cs typeface="Times New Roman" pitchFamily="18" charset="0"/>
              </a:rPr>
              <a:t>selo</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Stolbische</a:t>
            </a:r>
            <a:r>
              <a:rPr lang="en-US" sz="2000" b="1" dirty="0">
                <a:solidFill>
                  <a:schemeClr val="tx2">
                    <a:lumMod val="75000"/>
                  </a:schemeClr>
                </a:solidFill>
                <a:latin typeface="Times New Roman" pitchFamily="18" charset="0"/>
                <a:cs typeface="Times New Roman" pitchFamily="18" charset="0"/>
              </a:rPr>
              <a:t>, </a:t>
            </a:r>
            <a:r>
              <a:rPr lang="en-US" sz="2000" b="1" dirty="0" err="1">
                <a:solidFill>
                  <a:schemeClr val="tx2">
                    <a:lumMod val="75000"/>
                  </a:schemeClr>
                </a:solidFill>
                <a:latin typeface="Times New Roman" pitchFamily="18" charset="0"/>
                <a:cs typeface="Times New Roman" pitchFamily="18" charset="0"/>
              </a:rPr>
              <a:t>Tatarstan</a:t>
            </a:r>
            <a:r>
              <a:rPr lang="en-US" sz="2000" b="1" dirty="0">
                <a:solidFill>
                  <a:schemeClr val="tx2">
                    <a:lumMod val="75000"/>
                  </a:schemeClr>
                </a:solidFill>
                <a:latin typeface="Times New Roman" pitchFamily="18" charset="0"/>
                <a:cs typeface="Times New Roman" pitchFamily="18" charset="0"/>
              </a:rPr>
              <a:t> Republic, 422624</a:t>
            </a:r>
          </a:p>
          <a:p>
            <a:pPr algn="ctr" fontAlgn="auto">
              <a:spcBef>
                <a:spcPts val="0"/>
              </a:spcBef>
              <a:spcAft>
                <a:spcPts val="0"/>
              </a:spcAft>
              <a:defRPr/>
            </a:pPr>
            <a:r>
              <a:rPr lang="en-US" sz="2000" b="1" dirty="0">
                <a:solidFill>
                  <a:schemeClr val="tx2">
                    <a:lumMod val="75000"/>
                  </a:schemeClr>
                </a:solidFill>
                <a:latin typeface="Times New Roman" pitchFamily="18" charset="0"/>
                <a:cs typeface="Times New Roman" pitchFamily="18" charset="0"/>
              </a:rPr>
              <a:t>Telephones</a:t>
            </a:r>
            <a:r>
              <a:rPr lang="en-US" sz="2000" b="1" dirty="0" smtClean="0">
                <a:solidFill>
                  <a:schemeClr val="tx2">
                    <a:lumMod val="75000"/>
                  </a:schemeClr>
                </a:solidFill>
                <a:latin typeface="Times New Roman" pitchFamily="18" charset="0"/>
                <a:cs typeface="Times New Roman" pitchFamily="18" charset="0"/>
              </a:rPr>
              <a:t>: +</a:t>
            </a:r>
            <a:r>
              <a:rPr lang="ru-RU" sz="2000" b="1" dirty="0" smtClean="0">
                <a:solidFill>
                  <a:schemeClr val="tx2">
                    <a:lumMod val="75000"/>
                  </a:schemeClr>
                </a:solidFill>
                <a:latin typeface="Times New Roman" pitchFamily="18" charset="0"/>
                <a:cs typeface="Times New Roman" pitchFamily="18" charset="0"/>
              </a:rPr>
              <a:t>7 </a:t>
            </a:r>
            <a:r>
              <a:rPr lang="ru-RU" sz="2000" b="1" dirty="0" smtClean="0">
                <a:solidFill>
                  <a:schemeClr val="tx2">
                    <a:lumMod val="75000"/>
                  </a:schemeClr>
                </a:solidFill>
                <a:latin typeface="Times New Roman" pitchFamily="18" charset="0"/>
                <a:cs typeface="Times New Roman" pitchFamily="18" charset="0"/>
              </a:rPr>
              <a:t>(800) 200-96-97</a:t>
            </a:r>
            <a:endParaRPr lang="ru-RU" sz="2000" b="1" dirty="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r>
              <a:rPr lang="en-US" sz="2000" b="1" dirty="0" smtClean="0">
                <a:solidFill>
                  <a:schemeClr val="tx2">
                    <a:lumMod val="75000"/>
                  </a:schemeClr>
                </a:solidFill>
                <a:latin typeface="Times New Roman" pitchFamily="18" charset="0"/>
                <a:cs typeface="Times New Roman" pitchFamily="18" charset="0"/>
              </a:rPr>
              <a:t>fax</a:t>
            </a:r>
            <a:r>
              <a:rPr lang="ru-RU" sz="2000" b="1" dirty="0" smtClean="0">
                <a:solidFill>
                  <a:schemeClr val="tx2">
                    <a:lumMod val="75000"/>
                  </a:schemeClr>
                </a:solidFill>
                <a:latin typeface="Times New Roman" pitchFamily="18" charset="0"/>
                <a:cs typeface="Times New Roman" pitchFamily="18" charset="0"/>
              </a:rPr>
              <a:t>: </a:t>
            </a:r>
            <a:r>
              <a:rPr lang="ru-RU" sz="2000" b="1" dirty="0">
                <a:solidFill>
                  <a:schemeClr val="tx2">
                    <a:lumMod val="75000"/>
                  </a:schemeClr>
                </a:solidFill>
                <a:latin typeface="Times New Roman" pitchFamily="18" charset="0"/>
                <a:cs typeface="Times New Roman" pitchFamily="18" charset="0"/>
              </a:rPr>
              <a:t>+7 (843) </a:t>
            </a:r>
            <a:r>
              <a:rPr lang="ru-RU" sz="2000" b="1" dirty="0" smtClean="0">
                <a:solidFill>
                  <a:schemeClr val="tx2">
                    <a:lumMod val="75000"/>
                  </a:schemeClr>
                </a:solidFill>
                <a:latin typeface="Times New Roman" pitchFamily="18" charset="0"/>
                <a:cs typeface="Times New Roman" pitchFamily="18" charset="0"/>
              </a:rPr>
              <a:t>221-07-22</a:t>
            </a:r>
            <a:endParaRPr lang="ru-RU" sz="2000" b="1" dirty="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r>
              <a:rPr lang="en-US" sz="2000" b="1" dirty="0" smtClean="0">
                <a:solidFill>
                  <a:schemeClr val="tx2">
                    <a:lumMod val="75000"/>
                  </a:schemeClr>
                </a:solidFill>
                <a:latin typeface="Times New Roman" pitchFamily="18" charset="0"/>
                <a:cs typeface="Times New Roman" pitchFamily="18" charset="0"/>
              </a:rPr>
              <a:t>office@tatcable.ru</a:t>
            </a:r>
            <a:endParaRPr lang="ru-RU" sz="2000" b="1" dirty="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r>
              <a:rPr lang="en-US" sz="2000" b="1" dirty="0" smtClean="0">
                <a:solidFill>
                  <a:schemeClr val="tx2">
                    <a:lumMod val="75000"/>
                  </a:schemeClr>
                </a:solidFill>
                <a:latin typeface="Times New Roman" pitchFamily="18" charset="0"/>
                <a:cs typeface="Times New Roman" pitchFamily="18" charset="0"/>
              </a:rPr>
              <a:t>www.tatcable.ru</a:t>
            </a:r>
            <a:endParaRPr lang="ru-RU" sz="2000"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OCKED" val="True"/>
  <p:tag name="DEFAULTHEIGHT" val="p25!5000"/>
  <p:tag name="DEFAULTWIDTH" val="p86!7500"/>
  <p:tag name="DEFAULTTOP" val="p347"/>
  <p:tag name="DEFAULTLEFT" val="p356!2500"/>
</p:tagLst>
</file>

<file path=ppt/tags/tag2.xml><?xml version="1.0" encoding="utf-8"?>
<p:tagLst xmlns:a="http://schemas.openxmlformats.org/drawingml/2006/main" xmlns:r="http://schemas.openxmlformats.org/officeDocument/2006/relationships" xmlns:p="http://schemas.openxmlformats.org/presentationml/2006/main">
  <p:tag name="ISLOCKED" val="True"/>
  <p:tag name="DEFAULTHEIGHT" val="p25!5000"/>
  <p:tag name="DEFAULTWIDTH" val="p86!7500"/>
  <p:tag name="DEFAULTTOP" val="p347"/>
  <p:tag name="DEFAULTLEFT" val="p356!2500"/>
</p:tagLst>
</file>

<file path=ppt/tags/tag3.xml><?xml version="1.0" encoding="utf-8"?>
<p:tagLst xmlns:a="http://schemas.openxmlformats.org/drawingml/2006/main" xmlns:r="http://schemas.openxmlformats.org/officeDocument/2006/relationships" xmlns:p="http://schemas.openxmlformats.org/presentationml/2006/main">
  <p:tag name="ISLOCKED" val="True"/>
  <p:tag name="DEFAULTHEIGHT" val="p25!5000"/>
  <p:tag name="DEFAULTWIDTH" val="p86!7500"/>
  <p:tag name="DEFAULTTOP" val="p347"/>
  <p:tag name="DEFAULTLEFT" val="p356!250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25379</TotalTime>
  <Words>659</Words>
  <Application>Microsoft Office PowerPoint</Application>
  <PresentationFormat>Экран (4:3)</PresentationFormat>
  <Paragraphs>90</Paragraphs>
  <Slides>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Булатова Диана Рамилевна</dc:creator>
  <cp:lastModifiedBy>Курынцев Никита Сергеевич</cp:lastModifiedBy>
  <cp:revision>2193</cp:revision>
  <dcterms:modified xsi:type="dcterms:W3CDTF">2015-05-27T04:55:16Z</dcterms:modified>
</cp:coreProperties>
</file>