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theme/themeOverride1.xml" ContentType="application/vnd.openxmlformats-officedocument.themeOverride+xml"/>
  <Override PartName="/ppt/tags/tag38.xml" ContentType="application/vnd.openxmlformats-officedocument.presentationml.tags+xml"/>
  <Override PartName="/ppt/tags/tag56.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tags/tag3.xml" ContentType="application/vnd.openxmlformats-officedocument.presentationml.tags+xml"/>
  <Override PartName="/ppt/tags/tag39.xml" ContentType="application/vnd.openxmlformats-officedocument.presentationml.tags+xml"/>
  <Override PartName="/ppt/tags/tag5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Default Extension="gif" ContentType="image/gif"/>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Default Extension="wmf" ContentType="image/x-wmf"/>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3" r:id="rId2"/>
    <p:sldId id="314" r:id="rId3"/>
    <p:sldId id="315" r:id="rId4"/>
    <p:sldId id="316" r:id="rId5"/>
    <p:sldId id="293" r:id="rId6"/>
    <p:sldId id="294" r:id="rId7"/>
    <p:sldId id="295" r:id="rId8"/>
    <p:sldId id="296" r:id="rId9"/>
    <p:sldId id="297" r:id="rId10"/>
    <p:sldId id="298" r:id="rId11"/>
    <p:sldId id="299" r:id="rId12"/>
    <p:sldId id="300" r:id="rId13"/>
    <p:sldId id="317" r:id="rId14"/>
    <p:sldId id="318" r:id="rId15"/>
    <p:sldId id="319" r:id="rId16"/>
    <p:sldId id="32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288" r:id="rId30"/>
    <p:sldId id="321" r:id="rId31"/>
    <p:sldId id="322" r:id="rId32"/>
    <p:sldId id="323" r:id="rId33"/>
    <p:sldId id="324" r:id="rId34"/>
    <p:sldId id="325" r:id="rId35"/>
    <p:sldId id="326" r:id="rId36"/>
  </p:sldIdLst>
  <p:sldSz cx="9144000" cy="6858000" type="screen4x3"/>
  <p:notesSz cx="6797675" cy="9928225"/>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83AB"/>
    <a:srgbClr val="0B556F"/>
    <a:srgbClr val="0D6381"/>
    <a:srgbClr val="1285A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67" autoAdjust="0"/>
    <p:restoredTop sz="94660"/>
  </p:normalViewPr>
  <p:slideViewPr>
    <p:cSldViewPr>
      <p:cViewPr>
        <p:scale>
          <a:sx n="120" d="100"/>
          <a:sy n="120" d="100"/>
        </p:scale>
        <p:origin x="276"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Straight Connector 7"/>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ru-RU" smtClean="0"/>
              <a:t>Образец заголовка</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5" name="Date Placeholder 3"/>
          <p:cNvSpPr>
            <a:spLocks noGrp="1"/>
          </p:cNvSpPr>
          <p:nvPr>
            <p:ph type="dt" sz="half" idx="10"/>
          </p:nvPr>
        </p:nvSpPr>
        <p:spPr/>
        <p:txBody>
          <a:bodyPr/>
          <a:lstStyle>
            <a:lvl1pPr>
              <a:defRPr/>
            </a:lvl1pPr>
          </a:lstStyle>
          <a:p>
            <a:pPr>
              <a:defRPr/>
            </a:pPr>
            <a:fld id="{84C4EEA1-8E0F-43D9-A6B8-EDBE8C8B0D36}" type="datetimeFigureOut">
              <a:rPr lang="ru-RU"/>
              <a:pPr>
                <a:defRPr/>
              </a:pPr>
              <a:t>14.01.2015</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2CA9323-B23B-43B7-B99B-EA65506FC437}"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3C86FF88-4D45-4B57-ABED-9C7708B13031}" type="datetimeFigureOut">
              <a:rPr lang="ru-RU"/>
              <a:pPr>
                <a:defRPr/>
              </a:pPr>
              <a:t>14.01.2015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5FBC9E4-D690-42EB-8272-3B85E97EDFA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891B4477-317C-4DF7-BD5E-3762238FF800}" type="datetimeFigureOut">
              <a:rPr lang="ru-RU"/>
              <a:pPr>
                <a:defRPr/>
              </a:pPr>
              <a:t>14.01.2015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48B9752E-2D21-46CE-96BB-EADEE5EB33B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C78D5664-8739-411A-8AA2-499E43BF3D10}" type="datetimeFigureOut">
              <a:rPr lang="ru-RU"/>
              <a:pPr>
                <a:defRPr/>
              </a:pPr>
              <a:t>14.01.2015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28DE2040-46CD-4488-8937-56787AD3BA2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2"/>
      </p:bgRef>
    </p:bg>
    <p:spTree>
      <p:nvGrpSpPr>
        <p:cNvPr id="1" name=""/>
        <p:cNvGrpSpPr/>
        <p:nvPr/>
      </p:nvGrpSpPr>
      <p:grpSpPr>
        <a:xfrm>
          <a:off x="0" y="0"/>
          <a:ext cx="0" cy="0"/>
          <a:chOff x="0" y="0"/>
          <a:chExt cx="0" cy="0"/>
        </a:xfrm>
      </p:grpSpPr>
      <p:cxnSp>
        <p:nvCxnSpPr>
          <p:cNvPr id="4" name="Straight Connector 6"/>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8CDC2209-3973-40A4-AA48-585ED977C245}" type="datetimeFigureOut">
              <a:rPr lang="ru-RU"/>
              <a:pPr>
                <a:defRPr/>
              </a:pPr>
              <a:t>14.01.2015</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2082F1F1-00F8-4329-A05D-2ADA0E1F2E42}"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4954F7D4-9149-47BA-B50A-5300D5F1F248}" type="datetimeFigureOut">
              <a:rPr lang="ru-RU"/>
              <a:pPr>
                <a:defRPr/>
              </a:pPr>
              <a:t>14.01.2015</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83A1CB12-BB4C-422B-8126-58DD2961678E}"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Straight Connector 10"/>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Date Placeholder 6"/>
          <p:cNvSpPr>
            <a:spLocks noGrp="1"/>
          </p:cNvSpPr>
          <p:nvPr>
            <p:ph type="dt" sz="half" idx="10"/>
          </p:nvPr>
        </p:nvSpPr>
        <p:spPr/>
        <p:txBody>
          <a:bodyPr/>
          <a:lstStyle>
            <a:lvl1pPr>
              <a:defRPr/>
            </a:lvl1pPr>
          </a:lstStyle>
          <a:p>
            <a:pPr>
              <a:defRPr/>
            </a:pPr>
            <a:fld id="{963523C8-DB6C-42E0-8109-3115E85E0976}" type="datetimeFigureOut">
              <a:rPr lang="ru-RU"/>
              <a:pPr>
                <a:defRPr/>
              </a:pPr>
              <a:t>14.01.2015</a:t>
            </a:fld>
            <a:endParaRPr lang="ru-RU"/>
          </a:p>
        </p:txBody>
      </p:sp>
      <p:sp>
        <p:nvSpPr>
          <p:cNvPr id="9" name="Footer Placeholder 7"/>
          <p:cNvSpPr>
            <a:spLocks noGrp="1"/>
          </p:cNvSpPr>
          <p:nvPr>
            <p:ph type="ftr" sz="quarter" idx="11"/>
          </p:nvPr>
        </p:nvSpPr>
        <p:spPr/>
        <p:txBody>
          <a:bodyPr/>
          <a:lstStyle>
            <a:lvl1pPr>
              <a:defRPr/>
            </a:lvl1pPr>
          </a:lstStyle>
          <a:p>
            <a:pPr>
              <a:defRPr/>
            </a:pPr>
            <a:endParaRPr lang="ru-RU"/>
          </a:p>
        </p:txBody>
      </p:sp>
      <p:sp>
        <p:nvSpPr>
          <p:cNvPr id="10" name="Slide Number Placeholder 8"/>
          <p:cNvSpPr>
            <a:spLocks noGrp="1"/>
          </p:cNvSpPr>
          <p:nvPr>
            <p:ph type="sldNum" sz="quarter" idx="12"/>
          </p:nvPr>
        </p:nvSpPr>
        <p:spPr/>
        <p:txBody>
          <a:bodyPr/>
          <a:lstStyle>
            <a:lvl1pPr>
              <a:defRPr/>
            </a:lvl1pPr>
          </a:lstStyle>
          <a:p>
            <a:pPr>
              <a:defRPr/>
            </a:pPr>
            <a:fld id="{C9A41C7A-DF02-480F-A370-5525E32DFDC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0123B30B-3988-47DF-8387-BB4A612461FE}" type="datetimeFigureOut">
              <a:rPr lang="ru-RU"/>
              <a:pPr>
                <a:defRPr/>
              </a:pPr>
              <a:t>14.01.2015</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75C636F2-0F84-41F2-B7B8-1BD14F31BE5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A5D48AB-0708-4784-BE0D-2A7D8962EB2F}" type="datetimeFigureOut">
              <a:rPr lang="ru-RU"/>
              <a:pPr>
                <a:defRPr/>
              </a:pPr>
              <a:t>14.01.2015</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372F5C4B-C85C-40FE-8D0E-3A367F6000C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cxnSp>
        <p:nvCxnSpPr>
          <p:cNvPr id="5" name="Straight Connector 8"/>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FA8C4F4F-FAD1-4DCF-A1A5-0630F62DBA6B}" type="datetimeFigureOut">
              <a:rPr lang="ru-RU"/>
              <a:pPr>
                <a:defRPr/>
              </a:pPr>
              <a:t>14.01.2015</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CFD4B946-09DA-43E6-ADA4-25A0C6D4DBC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8DC23A5B-C289-4EB2-80B2-65865E034059}" type="datetimeFigureOut">
              <a:rPr lang="ru-RU"/>
              <a:pPr>
                <a:defRPr/>
              </a:pPr>
              <a:t>14.01.2015</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B4E031D6-1B43-49DD-AE29-9F057702C2F6}"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cs typeface="+mn-cs"/>
              </a:defRPr>
            </a:lvl1pPr>
          </a:lstStyle>
          <a:p>
            <a:pPr>
              <a:defRPr/>
            </a:pPr>
            <a:fld id="{B4436E15-0593-4CAB-849B-A21AE10ADA4E}" type="datetimeFigureOut">
              <a:rPr lang="ru-RU"/>
              <a:pPr>
                <a:defRPr/>
              </a:pPr>
              <a:t>14.01.2015</a:t>
            </a:fld>
            <a:endParaRPr lang="ru-RU"/>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fontAlgn="auto">
              <a:spcBef>
                <a:spcPts val="0"/>
              </a:spcBef>
              <a:spcAft>
                <a:spcPts val="0"/>
              </a:spcAft>
              <a:defRPr sz="1400" b="1" smtClean="0">
                <a:solidFill>
                  <a:srgbClr val="FFFFFF"/>
                </a:solidFill>
                <a:latin typeface="+mn-lt"/>
                <a:cs typeface="+mn-cs"/>
              </a:defRPr>
            </a:lvl1pPr>
          </a:lstStyle>
          <a:p>
            <a:pPr>
              <a:defRPr/>
            </a:pPr>
            <a:fld id="{73FA03F9-9FF9-4860-A5E1-7D3D1F18FF7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2" r:id="rId1"/>
    <p:sldLayoutId id="2147483665" r:id="rId2"/>
    <p:sldLayoutId id="2147483673" r:id="rId3"/>
    <p:sldLayoutId id="2147483666" r:id="rId4"/>
    <p:sldLayoutId id="2147483674" r:id="rId5"/>
    <p:sldLayoutId id="2147483667" r:id="rId6"/>
    <p:sldLayoutId id="2147483668" r:id="rId7"/>
    <p:sldLayoutId id="2147483675" r:id="rId8"/>
    <p:sldLayoutId id="2147483669" r:id="rId9"/>
    <p:sldLayoutId id="2147483670" r:id="rId10"/>
    <p:sldLayoutId id="2147483671" r:id="rId11"/>
  </p:sldLayoutIdLst>
  <p:txStyles>
    <p:title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fontAlgn="base">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26" Type="http://schemas.openxmlformats.org/officeDocument/2006/relationships/tags" Target="../tags/tag25.xml"/><Relationship Id="rId3" Type="http://schemas.openxmlformats.org/officeDocument/2006/relationships/tags" Target="../tags/tag2.xml"/><Relationship Id="rId21" Type="http://schemas.openxmlformats.org/officeDocument/2006/relationships/tags" Target="../tags/tag20.xml"/><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5" Type="http://schemas.openxmlformats.org/officeDocument/2006/relationships/tags" Target="../tags/tag24.xml"/><Relationship Id="rId2" Type="http://schemas.openxmlformats.org/officeDocument/2006/relationships/tags" Target="../tags/tag1.xml"/><Relationship Id="rId16" Type="http://schemas.openxmlformats.org/officeDocument/2006/relationships/tags" Target="../tags/tag15.xml"/><Relationship Id="rId20" Type="http://schemas.openxmlformats.org/officeDocument/2006/relationships/tags" Target="../tags/tag19.xml"/><Relationship Id="rId29" Type="http://schemas.openxmlformats.org/officeDocument/2006/relationships/oleObject" Target="../embeddings/oleObject2.bin"/><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tags" Target="../tags/tag23.xml"/><Relationship Id="rId5" Type="http://schemas.openxmlformats.org/officeDocument/2006/relationships/tags" Target="../tags/tag4.xml"/><Relationship Id="rId15" Type="http://schemas.openxmlformats.org/officeDocument/2006/relationships/tags" Target="../tags/tag14.xml"/><Relationship Id="rId23" Type="http://schemas.openxmlformats.org/officeDocument/2006/relationships/tags" Target="../tags/tag22.xml"/><Relationship Id="rId28" Type="http://schemas.openxmlformats.org/officeDocument/2006/relationships/oleObject" Target="../embeddings/oleObject1.bin"/><Relationship Id="rId10" Type="http://schemas.openxmlformats.org/officeDocument/2006/relationships/tags" Target="../tags/tag9.xml"/><Relationship Id="rId19" Type="http://schemas.openxmlformats.org/officeDocument/2006/relationships/tags" Target="../tags/tag18.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tags" Target="../tags/tag21.xml"/><Relationship Id="rId27" Type="http://schemas.openxmlformats.org/officeDocument/2006/relationships/slideLayout" Target="../slideLayouts/slideLayout2.xml"/><Relationship Id="rId30"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18" Type="http://schemas.openxmlformats.org/officeDocument/2006/relationships/tags" Target="../tags/tag42.xml"/><Relationship Id="rId3" Type="http://schemas.openxmlformats.org/officeDocument/2006/relationships/tags" Target="../tags/tag27.xml"/><Relationship Id="rId21" Type="http://schemas.openxmlformats.org/officeDocument/2006/relationships/slideLayout" Target="../slideLayouts/slideLayout2.xml"/><Relationship Id="rId7" Type="http://schemas.openxmlformats.org/officeDocument/2006/relationships/tags" Target="../tags/tag31.xml"/><Relationship Id="rId12" Type="http://schemas.openxmlformats.org/officeDocument/2006/relationships/tags" Target="../tags/tag36.xml"/><Relationship Id="rId17" Type="http://schemas.openxmlformats.org/officeDocument/2006/relationships/tags" Target="../tags/tag41.xml"/><Relationship Id="rId2" Type="http://schemas.openxmlformats.org/officeDocument/2006/relationships/tags" Target="../tags/tag26.xml"/><Relationship Id="rId16" Type="http://schemas.openxmlformats.org/officeDocument/2006/relationships/tags" Target="../tags/tag40.xml"/><Relationship Id="rId20" Type="http://schemas.openxmlformats.org/officeDocument/2006/relationships/tags" Target="../tags/tag44.xml"/><Relationship Id="rId1" Type="http://schemas.openxmlformats.org/officeDocument/2006/relationships/vmlDrawing" Target="../drawings/vmlDrawing2.vml"/><Relationship Id="rId6" Type="http://schemas.openxmlformats.org/officeDocument/2006/relationships/tags" Target="../tags/tag30.xml"/><Relationship Id="rId11" Type="http://schemas.openxmlformats.org/officeDocument/2006/relationships/tags" Target="../tags/tag35.xml"/><Relationship Id="rId24" Type="http://schemas.openxmlformats.org/officeDocument/2006/relationships/oleObject" Target="../embeddings/oleObject6.bin"/><Relationship Id="rId5" Type="http://schemas.openxmlformats.org/officeDocument/2006/relationships/tags" Target="../tags/tag29.xml"/><Relationship Id="rId15" Type="http://schemas.openxmlformats.org/officeDocument/2006/relationships/tags" Target="../tags/tag39.xml"/><Relationship Id="rId23" Type="http://schemas.openxmlformats.org/officeDocument/2006/relationships/oleObject" Target="../embeddings/oleObject5.bin"/><Relationship Id="rId10" Type="http://schemas.openxmlformats.org/officeDocument/2006/relationships/tags" Target="../tags/tag34.xml"/><Relationship Id="rId19" Type="http://schemas.openxmlformats.org/officeDocument/2006/relationships/tags" Target="../tags/tag43.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 Id="rId22"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slideLayout" Target="../slideLayouts/slideLayout2.xml"/><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tags" Target="../tags/tag55.xml"/><Relationship Id="rId2" Type="http://schemas.openxmlformats.org/officeDocument/2006/relationships/tags" Target="../tags/tag45.xml"/><Relationship Id="rId1" Type="http://schemas.openxmlformats.org/officeDocument/2006/relationships/vmlDrawing" Target="../drawings/vmlDrawing3.vml"/><Relationship Id="rId6" Type="http://schemas.openxmlformats.org/officeDocument/2006/relationships/tags" Target="../tags/tag49.xml"/><Relationship Id="rId11" Type="http://schemas.openxmlformats.org/officeDocument/2006/relationships/tags" Target="../tags/tag54.xml"/><Relationship Id="rId5" Type="http://schemas.openxmlformats.org/officeDocument/2006/relationships/tags" Target="../tags/tag48.xml"/><Relationship Id="rId15" Type="http://schemas.openxmlformats.org/officeDocument/2006/relationships/oleObject" Target="../embeddings/oleObject8.bin"/><Relationship Id="rId10" Type="http://schemas.openxmlformats.org/officeDocument/2006/relationships/tags" Target="../tags/tag53.xml"/><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57.xml"/><Relationship Id="rId7"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vmlDrawing" Target="../drawings/vmlDrawing4.v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9" Type="http://schemas.openxmlformats.org/officeDocument/2006/relationships/oleObject" Target="../embeddings/oleObject10.bin"/></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5.v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6.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7.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8.vml"/></Relationships>
</file>

<file path=ppt/slides/_rels/slide34.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5900" y="285750"/>
            <a:ext cx="8837613" cy="630238"/>
          </a:xfrm>
        </p:spPr>
        <p:txBody>
          <a:bodyPr/>
          <a:lstStyle/>
          <a:p>
            <a:pPr fontAlgn="auto">
              <a:spcAft>
                <a:spcPts val="0"/>
              </a:spcAft>
              <a:defRPr/>
            </a:pPr>
            <a:r>
              <a:rPr lang="en-US" sz="1800" b="1" cap="none" spc="0" dirty="0" smtClean="0">
                <a:solidFill>
                  <a:schemeClr val="tx2">
                    <a:lumMod val="50000"/>
                  </a:schemeClr>
                </a:solidFill>
                <a:latin typeface="Century Gothic" panose="020B0502020202020204" pitchFamily="34" charset="0"/>
                <a:ea typeface="+mn-ea"/>
                <a:cs typeface="+mn-cs"/>
              </a:rPr>
              <a:t>Investment proposal</a:t>
            </a:r>
            <a:r>
              <a:rPr lang="ru-RU" sz="1800" b="1" cap="none" spc="0" dirty="0" smtClean="0">
                <a:solidFill>
                  <a:schemeClr val="tx2">
                    <a:lumMod val="50000"/>
                  </a:schemeClr>
                </a:solidFill>
                <a:latin typeface="Century Gothic" panose="020B0502020202020204" pitchFamily="34" charset="0"/>
                <a:ea typeface="+mn-ea"/>
                <a:cs typeface="+mn-cs"/>
              </a:rPr>
              <a:t>: </a:t>
            </a:r>
            <a:r>
              <a:rPr lang="en-US" sz="1800" b="1" cap="none" spc="0" dirty="0" smtClean="0">
                <a:solidFill>
                  <a:schemeClr val="tx2">
                    <a:lumMod val="50000"/>
                  </a:schemeClr>
                </a:solidFill>
                <a:latin typeface="Century Gothic" panose="020B0502020202020204" pitchFamily="34" charset="0"/>
                <a:ea typeface="+mn-ea"/>
                <a:cs typeface="+mn-cs"/>
              </a:rPr>
              <a:t>Class A logistics park in Tyumen Region</a:t>
            </a:r>
            <a:r>
              <a:rPr lang="ru-RU" sz="1800" b="1" cap="none" spc="0" dirty="0" smtClean="0">
                <a:solidFill>
                  <a:schemeClr val="tx2">
                    <a:lumMod val="50000"/>
                  </a:schemeClr>
                </a:solidFill>
                <a:latin typeface="Century Gothic" panose="020B0502020202020204" pitchFamily="34" charset="0"/>
              </a:rPr>
              <a:t>*</a:t>
            </a:r>
            <a:endParaRPr lang="ru-RU" sz="1800" b="1" dirty="0">
              <a:solidFill>
                <a:schemeClr val="tx2">
                  <a:lumMod val="50000"/>
                </a:schemeClr>
              </a:solidFill>
              <a:latin typeface="Century Gothic" panose="020B0502020202020204" pitchFamily="34" charset="0"/>
              <a:ea typeface="Verdana" panose="020B0604030504040204" pitchFamily="34" charset="0"/>
              <a:cs typeface="Verdana" panose="020B0604030504040204" pitchFamily="34" charset="0"/>
            </a:endParaRPr>
          </a:p>
        </p:txBody>
      </p:sp>
      <p:sp>
        <p:nvSpPr>
          <p:cNvPr id="4" name="Пятиугольник 3"/>
          <p:cNvSpPr/>
          <p:nvPr/>
        </p:nvSpPr>
        <p:spPr>
          <a:xfrm>
            <a:off x="179388" y="1052513"/>
            <a:ext cx="720725"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altLang="ru-RU" sz="1200" dirty="0">
              <a:solidFill>
                <a:schemeClr val="tx2">
                  <a:lumMod val="50000"/>
                </a:schemeClr>
              </a:solidFill>
            </a:endParaRPr>
          </a:p>
        </p:txBody>
      </p:sp>
      <p:sp>
        <p:nvSpPr>
          <p:cNvPr id="5" name="Пятиугольник 4"/>
          <p:cNvSpPr/>
          <p:nvPr/>
        </p:nvSpPr>
        <p:spPr>
          <a:xfrm>
            <a:off x="188913" y="3789363"/>
            <a:ext cx="782637"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6" name="Прямоугольник 5"/>
          <p:cNvSpPr/>
          <p:nvPr/>
        </p:nvSpPr>
        <p:spPr>
          <a:xfrm rot="-5400000">
            <a:off x="-65881" y="1891506"/>
            <a:ext cx="1074738" cy="523875"/>
          </a:xfrm>
          <a:prstGeom prst="rect">
            <a:avLst/>
          </a:prstGeom>
        </p:spPr>
        <p:txBody>
          <a:bodyPr wrap="none">
            <a:spAutoFit/>
          </a:bodyPr>
          <a:lstStyle/>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Market</a:t>
            </a:r>
            <a:endParaRPr lang="ru-RU" altLang="ru-RU" sz="1400" dirty="0">
              <a:solidFill>
                <a:schemeClr val="tx2">
                  <a:lumMod val="50000"/>
                </a:schemeClr>
              </a:solidFill>
              <a:latin typeface="Century Gothic" panose="020B0502020202020204" pitchFamily="34" charset="0"/>
              <a:cs typeface="+mn-cs"/>
            </a:endParaRPr>
          </a:p>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conditions</a:t>
            </a:r>
            <a:endParaRPr lang="ru-RU" altLang="ru-RU" sz="1400" dirty="0">
              <a:solidFill>
                <a:schemeClr val="tx2">
                  <a:lumMod val="50000"/>
                </a:schemeClr>
              </a:solidFill>
              <a:latin typeface="Century Gothic" panose="020B0502020202020204" pitchFamily="34" charset="0"/>
              <a:cs typeface="+mn-cs"/>
            </a:endParaRPr>
          </a:p>
        </p:txBody>
      </p:sp>
      <p:sp>
        <p:nvSpPr>
          <p:cNvPr id="26629" name="Прямоугольник 6"/>
          <p:cNvSpPr>
            <a:spLocks noChangeArrowheads="1"/>
          </p:cNvSpPr>
          <p:nvPr/>
        </p:nvSpPr>
        <p:spPr bwMode="auto">
          <a:xfrm rot="-5400000">
            <a:off x="-78581" y="4642644"/>
            <a:ext cx="1100137" cy="523875"/>
          </a:xfrm>
          <a:prstGeom prst="rect">
            <a:avLst/>
          </a:prstGeom>
          <a:noFill/>
          <a:ln w="9525">
            <a:noFill/>
            <a:miter lim="800000"/>
            <a:headEnd/>
            <a:tailEnd/>
          </a:ln>
        </p:spPr>
        <p:txBody>
          <a:bodyPr wrap="none">
            <a:spAutoFit/>
          </a:bodyPr>
          <a:lstStyle/>
          <a:p>
            <a:pPr algn="ctr"/>
            <a:r>
              <a:rPr lang="en-US" sz="1400">
                <a:latin typeface="Century Gothic" pitchFamily="34" charset="0"/>
              </a:rPr>
              <a:t>Economic</a:t>
            </a:r>
            <a:endParaRPr lang="ru-RU" sz="1400">
              <a:latin typeface="Century Gothic" pitchFamily="34" charset="0"/>
            </a:endParaRPr>
          </a:p>
          <a:p>
            <a:pPr algn="ctr"/>
            <a:r>
              <a:rPr lang="en-US" sz="1400">
                <a:latin typeface="Century Gothic" pitchFamily="34" charset="0"/>
              </a:rPr>
              <a:t>conditions</a:t>
            </a:r>
            <a:endParaRPr lang="ru-RU" sz="1400">
              <a:latin typeface="Century Gothic" pitchFamily="34" charset="0"/>
            </a:endParaRPr>
          </a:p>
        </p:txBody>
      </p:sp>
      <p:sp>
        <p:nvSpPr>
          <p:cNvPr id="8" name="Прямоугольник 7"/>
          <p:cNvSpPr/>
          <p:nvPr/>
        </p:nvSpPr>
        <p:spPr>
          <a:xfrm>
            <a:off x="827088" y="892175"/>
            <a:ext cx="6192837" cy="2092325"/>
          </a:xfrm>
          <a:prstGeom prst="rect">
            <a:avLst/>
          </a:prstGeom>
        </p:spPr>
        <p:txBody>
          <a:bodyPr>
            <a:spAutoFit/>
          </a:bodyPr>
          <a:lstStyle/>
          <a:p>
            <a:pPr marL="171450" indent="-171450" algn="just" fontAlgn="auto">
              <a:spcBef>
                <a:spcPts val="0"/>
              </a:spcBef>
              <a:spcAft>
                <a:spcPts val="0"/>
              </a:spcAft>
              <a:buFont typeface="Wingdings" panose="05000000000000000000" pitchFamily="2" charset="2"/>
              <a:buChar char="§"/>
              <a:defRPr/>
            </a:pPr>
            <a:r>
              <a:rPr lang="en-US" sz="1000" b="1" dirty="0">
                <a:latin typeface="Century Gothic" panose="020B0502020202020204" pitchFamily="34" charset="0"/>
                <a:cs typeface="+mn-cs"/>
              </a:rPr>
              <a:t>Higher rent rates than in other cities of the Ural Federal District</a:t>
            </a:r>
            <a:r>
              <a:rPr lang="ru-RU" sz="1000" dirty="0">
                <a:latin typeface="Century Gothic" panose="020B0502020202020204" pitchFamily="34" charset="0"/>
                <a:cs typeface="+mn-cs"/>
              </a:rPr>
              <a:t>; </a:t>
            </a:r>
            <a:endParaRPr lang="ru-RU" sz="1000" dirty="0">
              <a:latin typeface="Century Gothic" panose="020B0502020202020204" pitchFamily="34" charset="0"/>
              <a:cs typeface="+mn-cs"/>
            </a:endParaRPr>
          </a:p>
          <a:p>
            <a:pPr marL="171450" indent="-171450" algn="just" fontAlgn="auto">
              <a:spcBef>
                <a:spcPts val="0"/>
              </a:spcBef>
              <a:spcAft>
                <a:spcPts val="0"/>
              </a:spcAft>
              <a:buFont typeface="Wingdings" panose="05000000000000000000" pitchFamily="2" charset="2"/>
              <a:buChar char="§"/>
              <a:defRPr/>
            </a:pPr>
            <a:r>
              <a:rPr lang="en-US" sz="1000" b="1" dirty="0">
                <a:latin typeface="Century Gothic" panose="020B0502020202020204" pitchFamily="34" charset="0"/>
                <a:cs typeface="+mn-cs"/>
              </a:rPr>
              <a:t>Lack of well-equipped storage facilities</a:t>
            </a:r>
            <a:r>
              <a:rPr lang="ru-RU" sz="1000" b="1" dirty="0">
                <a:latin typeface="Century Gothic" panose="020B0502020202020204" pitchFamily="34" charset="0"/>
                <a:cs typeface="+mn-cs"/>
              </a:rPr>
              <a:t> </a:t>
            </a:r>
            <a:r>
              <a:rPr lang="ru-RU" sz="1000" dirty="0">
                <a:latin typeface="Century Gothic" panose="020B0502020202020204" pitchFamily="34" charset="0"/>
                <a:cs typeface="+mn-cs"/>
              </a:rPr>
              <a:t>(</a:t>
            </a:r>
            <a:r>
              <a:rPr lang="en-US" sz="1000" dirty="0">
                <a:latin typeface="Century Gothic" panose="020B0502020202020204" pitchFamily="34" charset="0"/>
                <a:cs typeface="+mn-cs"/>
              </a:rPr>
              <a:t>Mostly Class C and D storage facilities, a few Class B storage facilities, and no Class A storage facilities are found in Tyumen</a:t>
            </a:r>
            <a:r>
              <a:rPr lang="ru-RU" sz="1000" dirty="0">
                <a:latin typeface="Century Gothic" panose="020B0502020202020204" pitchFamily="34" charset="0"/>
                <a:cs typeface="+mn-cs"/>
              </a:rPr>
              <a:t>) </a:t>
            </a:r>
            <a:r>
              <a:rPr lang="en-US" sz="1000" dirty="0">
                <a:latin typeface="Century Gothic" panose="020B0502020202020204" pitchFamily="34" charset="0"/>
                <a:cs typeface="+mn-cs"/>
              </a:rPr>
              <a:t>a typical storage facility is less than</a:t>
            </a:r>
            <a:r>
              <a:rPr lang="ru-RU" sz="1000" dirty="0">
                <a:latin typeface="Century Gothic" panose="020B0502020202020204" pitchFamily="34" charset="0"/>
                <a:cs typeface="+mn-cs"/>
              </a:rPr>
              <a:t> 10</a:t>
            </a:r>
            <a:r>
              <a:rPr lang="en-US" sz="1000" dirty="0">
                <a:latin typeface="Century Gothic" panose="020B0502020202020204" pitchFamily="34" charset="0"/>
                <a:cs typeface="+mn-cs"/>
              </a:rPr>
              <a:t>,000</a:t>
            </a:r>
            <a:r>
              <a:rPr lang="ru-RU" sz="1000" dirty="0">
                <a:latin typeface="Century Gothic" panose="020B0502020202020204" pitchFamily="34" charset="0"/>
                <a:cs typeface="+mn-cs"/>
              </a:rPr>
              <a:t> </a:t>
            </a:r>
            <a:r>
              <a:rPr lang="en-US" altLang="ru-RU" sz="1000" kern="0" dirty="0">
                <a:solidFill>
                  <a:srgbClr val="000000"/>
                </a:solidFill>
                <a:latin typeface="Century Gothic" panose="020B0502020202020204" pitchFamily="34" charset="0"/>
                <a:cs typeface="+mn-cs"/>
              </a:rPr>
              <a:t>m</a:t>
            </a:r>
            <a:r>
              <a:rPr lang="ru-RU" altLang="ru-RU" sz="1000" kern="0" dirty="0">
                <a:solidFill>
                  <a:srgbClr val="000000"/>
                </a:solidFill>
                <a:latin typeface="Century Gothic" panose="020B0502020202020204" pitchFamily="34" charset="0"/>
                <a:cs typeface="+mn-cs"/>
              </a:rPr>
              <a:t>²</a:t>
            </a:r>
            <a:r>
              <a:rPr lang="ru-RU" sz="1000" dirty="0">
                <a:latin typeface="Century Gothic" panose="020B0502020202020204" pitchFamily="34" charset="0"/>
                <a:cs typeface="+mn-cs"/>
              </a:rPr>
              <a:t>;</a:t>
            </a:r>
            <a:endParaRPr lang="ru-RU" sz="1000" dirty="0">
              <a:latin typeface="Century Gothic" panose="020B0502020202020204" pitchFamily="34" charset="0"/>
              <a:cs typeface="+mn-cs"/>
            </a:endParaRPr>
          </a:p>
          <a:p>
            <a:pPr marL="171450" indent="-171450" algn="just" fontAlgn="auto">
              <a:spcBef>
                <a:spcPts val="0"/>
              </a:spcBef>
              <a:spcAft>
                <a:spcPts val="0"/>
              </a:spcAft>
              <a:buFont typeface="Wingdings" panose="05000000000000000000" pitchFamily="2" charset="2"/>
              <a:buChar char="§"/>
              <a:defRPr/>
            </a:pPr>
            <a:r>
              <a:rPr lang="en-US" sz="1000" dirty="0">
                <a:latin typeface="Century Gothic" panose="020B0502020202020204" pitchFamily="34" charset="0"/>
                <a:cs typeface="+mn-cs"/>
              </a:rPr>
              <a:t>Rent rates range widely</a:t>
            </a:r>
            <a:r>
              <a:rPr lang="ru-RU" sz="1000" dirty="0">
                <a:latin typeface="Century Gothic" panose="020B0502020202020204" pitchFamily="34" charset="0"/>
                <a:cs typeface="+mn-cs"/>
              </a:rPr>
              <a:t>. </a:t>
            </a:r>
            <a:r>
              <a:rPr lang="en-US" sz="1000" b="1" dirty="0">
                <a:latin typeface="Century Gothic" panose="020B0502020202020204" pitchFamily="34" charset="0"/>
                <a:cs typeface="+mn-cs"/>
              </a:rPr>
              <a:t>The average rent rate</a:t>
            </a:r>
            <a:r>
              <a:rPr lang="ru-RU" sz="1000" b="1" dirty="0">
                <a:latin typeface="Century Gothic" panose="020B0502020202020204" pitchFamily="34" charset="0"/>
                <a:cs typeface="+mn-cs"/>
              </a:rPr>
              <a:t> </a:t>
            </a:r>
            <a:r>
              <a:rPr lang="en-US" sz="1000" dirty="0">
                <a:latin typeface="Century Gothic" panose="020B0502020202020204" pitchFamily="34" charset="0"/>
                <a:cs typeface="+mn-cs"/>
              </a:rPr>
              <a:t>in 2013 was </a:t>
            </a:r>
            <a:r>
              <a:rPr lang="ru-RU" sz="1000" b="1" dirty="0">
                <a:latin typeface="Century Gothic" panose="020B0502020202020204" pitchFamily="34" charset="0"/>
                <a:cs typeface="+mn-cs"/>
              </a:rPr>
              <a:t>195</a:t>
            </a:r>
            <a:r>
              <a:rPr lang="ru-RU" sz="1000" dirty="0">
                <a:latin typeface="Century Gothic" panose="020B0502020202020204" pitchFamily="34" charset="0"/>
                <a:cs typeface="+mn-cs"/>
              </a:rPr>
              <a:t> </a:t>
            </a:r>
            <a:r>
              <a:rPr lang="en-US" sz="1000" dirty="0">
                <a:latin typeface="Century Gothic" panose="020B0502020202020204" pitchFamily="34" charset="0"/>
                <a:cs typeface="+mn-cs"/>
              </a:rPr>
              <a:t>RUB</a:t>
            </a:r>
            <a:r>
              <a:rPr lang="ru-RU" sz="1000" dirty="0">
                <a:latin typeface="Century Gothic" panose="020B0502020202020204" pitchFamily="34" charset="0"/>
                <a:cs typeface="+mn-cs"/>
              </a:rPr>
              <a:t> </a:t>
            </a:r>
            <a:r>
              <a:rPr lang="en-US" sz="1000" dirty="0">
                <a:latin typeface="Century Gothic" panose="020B0502020202020204" pitchFamily="34" charset="0"/>
                <a:cs typeface="+mn-cs"/>
              </a:rPr>
              <a:t>per </a:t>
            </a:r>
            <a:r>
              <a:rPr lang="en-US" sz="1000" dirty="0" err="1">
                <a:latin typeface="Century Gothic" panose="020B0502020202020204" pitchFamily="34" charset="0"/>
                <a:cs typeface="+mn-cs"/>
              </a:rPr>
              <a:t>sq.m</a:t>
            </a:r>
            <a:r>
              <a:rPr lang="en-US" sz="1000" dirty="0">
                <a:latin typeface="Century Gothic" panose="020B0502020202020204" pitchFamily="34" charset="0"/>
                <a:cs typeface="+mn-cs"/>
              </a:rPr>
              <a:t>. per month</a:t>
            </a:r>
            <a:r>
              <a:rPr lang="ru-RU" sz="1000" dirty="0">
                <a:latin typeface="Century Gothic" panose="020B0502020202020204" pitchFamily="34" charset="0"/>
                <a:cs typeface="+mn-cs"/>
              </a:rPr>
              <a:t>; </a:t>
            </a:r>
            <a:r>
              <a:rPr lang="en-US" sz="1000" dirty="0">
                <a:latin typeface="Century Gothic" panose="020B0502020202020204" pitchFamily="34" charset="0"/>
                <a:cs typeface="+mn-cs"/>
              </a:rPr>
              <a:t>for </a:t>
            </a:r>
            <a:r>
              <a:rPr lang="en-US" sz="1000" b="1" dirty="0">
                <a:latin typeface="Century Gothic" panose="020B0502020202020204" pitchFamily="34" charset="0"/>
                <a:cs typeface="+mn-cs"/>
              </a:rPr>
              <a:t>unheated storage facilities </a:t>
            </a:r>
            <a:r>
              <a:rPr lang="ru-RU" sz="1000" dirty="0">
                <a:latin typeface="Century Gothic" panose="020B0502020202020204" pitchFamily="34" charset="0"/>
                <a:cs typeface="+mn-cs"/>
              </a:rPr>
              <a:t>– </a:t>
            </a:r>
            <a:r>
              <a:rPr lang="ru-RU" sz="1000" b="1" dirty="0">
                <a:latin typeface="Century Gothic" panose="020B0502020202020204" pitchFamily="34" charset="0"/>
                <a:cs typeface="+mn-cs"/>
              </a:rPr>
              <a:t>80-180 </a:t>
            </a:r>
            <a:r>
              <a:rPr lang="en-US" sz="1000" dirty="0">
                <a:latin typeface="Century Gothic" panose="020B0502020202020204" pitchFamily="34" charset="0"/>
                <a:cs typeface="+mn-cs"/>
              </a:rPr>
              <a:t>RUB</a:t>
            </a:r>
            <a:r>
              <a:rPr lang="ru-RU" sz="1000" dirty="0">
                <a:latin typeface="Century Gothic" panose="020B0502020202020204" pitchFamily="34" charset="0"/>
                <a:cs typeface="+mn-cs"/>
              </a:rPr>
              <a:t> </a:t>
            </a:r>
            <a:r>
              <a:rPr lang="en-US" sz="1000" dirty="0">
                <a:latin typeface="Century Gothic" panose="020B0502020202020204" pitchFamily="34" charset="0"/>
                <a:cs typeface="+mn-cs"/>
              </a:rPr>
              <a:t>per </a:t>
            </a:r>
            <a:r>
              <a:rPr lang="en-US" sz="1000" dirty="0" err="1">
                <a:latin typeface="Century Gothic" panose="020B0502020202020204" pitchFamily="34" charset="0"/>
                <a:cs typeface="+mn-cs"/>
              </a:rPr>
              <a:t>sq.m</a:t>
            </a:r>
            <a:r>
              <a:rPr lang="en-US" sz="1000" dirty="0">
                <a:latin typeface="Century Gothic" panose="020B0502020202020204" pitchFamily="34" charset="0"/>
                <a:cs typeface="+mn-cs"/>
              </a:rPr>
              <a:t>. per month</a:t>
            </a:r>
            <a:r>
              <a:rPr lang="ru-RU" sz="1000" dirty="0">
                <a:latin typeface="Century Gothic" panose="020B0502020202020204" pitchFamily="34" charset="0"/>
                <a:cs typeface="+mn-cs"/>
              </a:rPr>
              <a:t>, </a:t>
            </a:r>
            <a:r>
              <a:rPr lang="ru-RU" sz="1000" dirty="0">
                <a:latin typeface="Century Gothic" panose="020B0502020202020204" pitchFamily="34" charset="0"/>
                <a:cs typeface="+mn-cs"/>
              </a:rPr>
              <a:t>5% </a:t>
            </a:r>
            <a:r>
              <a:rPr lang="en-US" sz="1000" dirty="0">
                <a:latin typeface="Century Gothic" panose="020B0502020202020204" pitchFamily="34" charset="0"/>
                <a:cs typeface="+mn-cs"/>
              </a:rPr>
              <a:t>of the rent rate exceeds </a:t>
            </a:r>
            <a:r>
              <a:rPr lang="ru-RU" sz="1000" b="1" dirty="0">
                <a:latin typeface="Century Gothic" panose="020B0502020202020204" pitchFamily="34" charset="0"/>
                <a:cs typeface="+mn-cs"/>
              </a:rPr>
              <a:t>300</a:t>
            </a:r>
            <a:r>
              <a:rPr lang="ru-RU" sz="1000" dirty="0">
                <a:latin typeface="Century Gothic" panose="020B0502020202020204" pitchFamily="34" charset="0"/>
                <a:cs typeface="+mn-cs"/>
              </a:rPr>
              <a:t> </a:t>
            </a:r>
            <a:r>
              <a:rPr lang="en-US" sz="1000" dirty="0">
                <a:latin typeface="Century Gothic" panose="020B0502020202020204" pitchFamily="34" charset="0"/>
                <a:cs typeface="+mn-cs"/>
              </a:rPr>
              <a:t>RUB</a:t>
            </a:r>
            <a:r>
              <a:rPr lang="ru-RU" sz="1000" dirty="0">
                <a:latin typeface="Century Gothic" panose="020B0502020202020204" pitchFamily="34" charset="0"/>
                <a:cs typeface="+mn-cs"/>
              </a:rPr>
              <a:t> </a:t>
            </a:r>
            <a:r>
              <a:rPr lang="en-US" sz="1000" dirty="0">
                <a:latin typeface="Century Gothic" panose="020B0502020202020204" pitchFamily="34" charset="0"/>
                <a:cs typeface="+mn-cs"/>
              </a:rPr>
              <a:t>per </a:t>
            </a:r>
            <a:r>
              <a:rPr lang="en-US" sz="1000" dirty="0" err="1">
                <a:latin typeface="Century Gothic" panose="020B0502020202020204" pitchFamily="34" charset="0"/>
                <a:cs typeface="+mn-cs"/>
              </a:rPr>
              <a:t>sq.m</a:t>
            </a:r>
            <a:r>
              <a:rPr lang="en-US" sz="1000" dirty="0">
                <a:latin typeface="Century Gothic" panose="020B0502020202020204" pitchFamily="34" charset="0"/>
                <a:cs typeface="+mn-cs"/>
              </a:rPr>
              <a:t>. per month</a:t>
            </a:r>
            <a:r>
              <a:rPr lang="ru-RU" sz="1000" dirty="0">
                <a:latin typeface="Century Gothic" panose="020B0502020202020204" pitchFamily="34" charset="0"/>
                <a:cs typeface="+mn-cs"/>
              </a:rPr>
              <a:t>. </a:t>
            </a:r>
          </a:p>
          <a:p>
            <a:pPr marL="171450" indent="-171450" algn="just" fontAlgn="auto">
              <a:spcBef>
                <a:spcPts val="0"/>
              </a:spcBef>
              <a:spcAft>
                <a:spcPts val="0"/>
              </a:spcAft>
              <a:buFont typeface="Wingdings" panose="05000000000000000000" pitchFamily="2" charset="2"/>
              <a:buChar char="§"/>
              <a:defRPr/>
            </a:pPr>
            <a:r>
              <a:rPr lang="en-US" sz="1000" dirty="0">
                <a:latin typeface="Century Gothic" panose="020B0502020202020204" pitchFamily="34" charset="0"/>
                <a:cs typeface="+mn-cs"/>
              </a:rPr>
              <a:t>Retail is developing rapidly</a:t>
            </a:r>
            <a:r>
              <a:rPr lang="ru-RU" sz="1000" dirty="0">
                <a:latin typeface="Century Gothic" panose="020B0502020202020204" pitchFamily="34" charset="0"/>
                <a:cs typeface="+mn-cs"/>
              </a:rPr>
              <a:t>. </a:t>
            </a:r>
            <a:r>
              <a:rPr lang="en-US" sz="1000" dirty="0">
                <a:latin typeface="Century Gothic" panose="020B0502020202020204" pitchFamily="34" charset="0"/>
                <a:cs typeface="+mn-cs"/>
              </a:rPr>
              <a:t>Efficient </a:t>
            </a:r>
            <a:r>
              <a:rPr lang="en-US" sz="1000" b="1" dirty="0">
                <a:latin typeface="Century Gothic" panose="020B0502020202020204" pitchFamily="34" charset="0"/>
                <a:cs typeface="+mn-cs"/>
              </a:rPr>
              <a:t>retail area</a:t>
            </a:r>
            <a:r>
              <a:rPr lang="en-US" sz="1000" dirty="0">
                <a:latin typeface="Century Gothic" panose="020B0502020202020204" pitchFamily="34" charset="0"/>
                <a:cs typeface="+mn-cs"/>
              </a:rPr>
              <a:t> rate in the early 2014 was </a:t>
            </a:r>
            <a:r>
              <a:rPr lang="ru-RU" sz="1000" dirty="0">
                <a:latin typeface="Century Gothic" panose="020B0502020202020204" pitchFamily="34" charset="0"/>
                <a:cs typeface="+mn-cs"/>
              </a:rPr>
              <a:t> </a:t>
            </a:r>
            <a:r>
              <a:rPr lang="ru-RU" sz="1000" b="1" dirty="0">
                <a:latin typeface="Century Gothic" panose="020B0502020202020204" pitchFamily="34" charset="0"/>
                <a:cs typeface="+mn-cs"/>
              </a:rPr>
              <a:t>815 </a:t>
            </a:r>
            <a:r>
              <a:rPr lang="en-US" sz="1000" b="1" dirty="0">
                <a:latin typeface="Century Gothic" panose="020B0502020202020204" pitchFamily="34" charset="0"/>
                <a:cs typeface="+mn-cs"/>
              </a:rPr>
              <a:t>sq</a:t>
            </a:r>
            <a:r>
              <a:rPr lang="ru-RU" sz="1000" b="1" dirty="0">
                <a:latin typeface="Century Gothic" panose="020B0502020202020204" pitchFamily="34" charset="0"/>
                <a:cs typeface="+mn-cs"/>
              </a:rPr>
              <a:t>. </a:t>
            </a:r>
            <a:r>
              <a:rPr lang="en-US" sz="1000" b="1" dirty="0">
                <a:latin typeface="Century Gothic" panose="020B0502020202020204" pitchFamily="34" charset="0"/>
                <a:cs typeface="+mn-cs"/>
              </a:rPr>
              <a:t>m </a:t>
            </a:r>
            <a:r>
              <a:rPr lang="en-US" sz="1000" dirty="0">
                <a:latin typeface="Century Gothic" panose="020B0502020202020204" pitchFamily="34" charset="0"/>
                <a:cs typeface="+mn-cs"/>
              </a:rPr>
              <a:t>per 1000 citizens</a:t>
            </a:r>
            <a:r>
              <a:rPr lang="ru-RU" sz="1000" dirty="0">
                <a:latin typeface="Century Gothic" panose="020B0502020202020204" pitchFamily="34" charset="0"/>
                <a:cs typeface="+mn-cs"/>
              </a:rPr>
              <a:t>. </a:t>
            </a:r>
            <a:r>
              <a:rPr lang="en-US" sz="1000" dirty="0">
                <a:latin typeface="Century Gothic" panose="020B0502020202020204" pitchFamily="34" charset="0"/>
                <a:cs typeface="+mn-cs"/>
              </a:rPr>
              <a:t>By the end of 2014 the </a:t>
            </a:r>
            <a:r>
              <a:rPr lang="en-US" sz="1000" b="1" dirty="0">
                <a:latin typeface="Century Gothic" panose="020B0502020202020204" pitchFamily="34" charset="0"/>
                <a:cs typeface="+mn-cs"/>
              </a:rPr>
              <a:t>retail area</a:t>
            </a:r>
            <a:r>
              <a:rPr lang="en-US" sz="1000" dirty="0">
                <a:latin typeface="Century Gothic" panose="020B0502020202020204" pitchFamily="34" charset="0"/>
                <a:cs typeface="+mn-cs"/>
              </a:rPr>
              <a:t> will have added </a:t>
            </a:r>
            <a:r>
              <a:rPr lang="en-US" sz="1000" b="1" dirty="0">
                <a:latin typeface="Century Gothic" panose="020B0502020202020204" pitchFamily="34" charset="0"/>
                <a:cs typeface="+mn-cs"/>
              </a:rPr>
              <a:t>552,600 </a:t>
            </a:r>
            <a:r>
              <a:rPr lang="en-US" sz="1000" b="1" dirty="0" err="1">
                <a:latin typeface="Century Gothic" panose="020B0502020202020204" pitchFamily="34" charset="0"/>
                <a:cs typeface="+mn-cs"/>
              </a:rPr>
              <a:t>sq.m</a:t>
            </a:r>
            <a:r>
              <a:rPr lang="en-US" sz="1000" b="1" dirty="0">
                <a:latin typeface="Century Gothic" panose="020B0502020202020204" pitchFamily="34" charset="0"/>
                <a:cs typeface="+mn-cs"/>
              </a:rPr>
              <a:t>.</a:t>
            </a:r>
            <a:r>
              <a:rPr lang="ru-RU" sz="1000" dirty="0">
                <a:latin typeface="Century Gothic" panose="020B0502020202020204" pitchFamily="34" charset="0"/>
                <a:cs typeface="+mn-cs"/>
              </a:rPr>
              <a:t>;</a:t>
            </a:r>
          </a:p>
          <a:p>
            <a:pPr marL="171450" indent="-171450" algn="just" fontAlgn="auto">
              <a:spcBef>
                <a:spcPts val="0"/>
              </a:spcBef>
              <a:spcAft>
                <a:spcPts val="0"/>
              </a:spcAft>
              <a:buFont typeface="Wingdings" panose="05000000000000000000" pitchFamily="2" charset="2"/>
              <a:buChar char="§"/>
              <a:defRPr/>
            </a:pPr>
            <a:r>
              <a:rPr lang="en-US" sz="1000" b="1" dirty="0">
                <a:latin typeface="Century Gothic" panose="020B0502020202020204" pitchFamily="34" charset="0"/>
                <a:cs typeface="+mn-cs"/>
              </a:rPr>
              <a:t>Retail turnover</a:t>
            </a:r>
            <a:r>
              <a:rPr lang="ru-RU" sz="1000" b="1" dirty="0">
                <a:latin typeface="Century Gothic" panose="020B0502020202020204" pitchFamily="34" charset="0"/>
                <a:cs typeface="+mn-cs"/>
              </a:rPr>
              <a:t> </a:t>
            </a:r>
            <a:r>
              <a:rPr lang="en-US" sz="1000" dirty="0">
                <a:latin typeface="Century Gothic" panose="020B0502020202020204" pitchFamily="34" charset="0"/>
                <a:cs typeface="+mn-cs"/>
              </a:rPr>
              <a:t>in the Tyumen Region</a:t>
            </a:r>
            <a:r>
              <a:rPr lang="ru-RU" sz="1000" dirty="0">
                <a:latin typeface="Century Gothic" panose="020B0502020202020204" pitchFamily="34" charset="0"/>
                <a:cs typeface="+mn-cs"/>
              </a:rPr>
              <a:t> </a:t>
            </a:r>
            <a:r>
              <a:rPr lang="en-US" sz="1000" dirty="0">
                <a:latin typeface="Century Gothic" panose="020B0502020202020204" pitchFamily="34" charset="0"/>
                <a:cs typeface="+mn-cs"/>
              </a:rPr>
              <a:t>has been </a:t>
            </a:r>
            <a:r>
              <a:rPr lang="ru-RU" sz="1000" b="1" dirty="0">
                <a:latin typeface="Century Gothic" panose="020B0502020202020204" pitchFamily="34" charset="0"/>
                <a:cs typeface="+mn-cs"/>
              </a:rPr>
              <a:t>286</a:t>
            </a:r>
            <a:r>
              <a:rPr lang="en-US" sz="1000" b="1" dirty="0">
                <a:latin typeface="Century Gothic" panose="020B0502020202020204" pitchFamily="34" charset="0"/>
                <a:cs typeface="+mn-cs"/>
              </a:rPr>
              <a:t>.</a:t>
            </a:r>
            <a:r>
              <a:rPr lang="ru-RU" sz="1000" b="1" dirty="0">
                <a:latin typeface="Century Gothic" panose="020B0502020202020204" pitchFamily="34" charset="0"/>
                <a:cs typeface="+mn-cs"/>
              </a:rPr>
              <a:t>5 </a:t>
            </a:r>
            <a:r>
              <a:rPr lang="en-US" sz="1000" b="1" dirty="0" err="1">
                <a:latin typeface="Century Gothic" panose="020B0502020202020204" pitchFamily="34" charset="0"/>
                <a:cs typeface="+mn-cs"/>
              </a:rPr>
              <a:t>bln</a:t>
            </a:r>
            <a:r>
              <a:rPr lang="ru-RU" sz="1000" b="1" dirty="0">
                <a:latin typeface="Century Gothic" panose="020B0502020202020204" pitchFamily="34" charset="0"/>
                <a:cs typeface="+mn-cs"/>
              </a:rPr>
              <a:t> </a:t>
            </a:r>
            <a:r>
              <a:rPr lang="en-US" sz="1000" b="1" dirty="0">
                <a:latin typeface="Century Gothic" panose="020B0502020202020204" pitchFamily="34" charset="0"/>
                <a:cs typeface="+mn-cs"/>
              </a:rPr>
              <a:t>RUB</a:t>
            </a:r>
            <a:r>
              <a:rPr lang="ru-RU" sz="1000" b="1" dirty="0">
                <a:latin typeface="Century Gothic" panose="020B0502020202020204" pitchFamily="34" charset="0"/>
                <a:cs typeface="+mn-cs"/>
              </a:rPr>
              <a:t> </a:t>
            </a:r>
            <a:r>
              <a:rPr lang="ru-RU" sz="1000" dirty="0">
                <a:latin typeface="Century Gothic" panose="020B0502020202020204" pitchFamily="34" charset="0"/>
                <a:cs typeface="+mn-cs"/>
              </a:rPr>
              <a:t>(61%</a:t>
            </a:r>
            <a:r>
              <a:rPr lang="en-US" sz="1000" dirty="0">
                <a:latin typeface="Century Gothic" panose="020B0502020202020204" pitchFamily="34" charset="0"/>
                <a:cs typeface="+mn-cs"/>
              </a:rPr>
              <a:t> higher than in 2010</a:t>
            </a:r>
            <a:r>
              <a:rPr lang="ru-RU" sz="1000" dirty="0">
                <a:latin typeface="Century Gothic" panose="020B0502020202020204" pitchFamily="34" charset="0"/>
                <a:cs typeface="+mn-cs"/>
              </a:rPr>
              <a:t>)</a:t>
            </a:r>
            <a:endParaRPr lang="ru-RU" sz="1000" dirty="0">
              <a:latin typeface="Century Gothic" panose="020B0502020202020204" pitchFamily="34" charset="0"/>
              <a:cs typeface="+mn-cs"/>
            </a:endParaRPr>
          </a:p>
          <a:p>
            <a:pPr marL="171450" indent="-171450" algn="just" fontAlgn="auto">
              <a:spcBef>
                <a:spcPts val="0"/>
              </a:spcBef>
              <a:spcAft>
                <a:spcPts val="0"/>
              </a:spcAft>
              <a:buFont typeface="Wingdings" panose="05000000000000000000" pitchFamily="2" charset="2"/>
              <a:buChar char="§"/>
              <a:defRPr/>
            </a:pPr>
            <a:r>
              <a:rPr lang="en-US" sz="1000" dirty="0">
                <a:latin typeface="Century Gothic" panose="020B0502020202020204" pitchFamily="34" charset="0"/>
                <a:cs typeface="+mn-cs"/>
              </a:rPr>
              <a:t>Major projects are under development now in the Tyumen Region.</a:t>
            </a:r>
            <a:r>
              <a:rPr lang="ru-RU" sz="1000" dirty="0">
                <a:latin typeface="Century Gothic" panose="020B0502020202020204" pitchFamily="34" charset="0"/>
                <a:cs typeface="+mn-cs"/>
              </a:rPr>
              <a:t> </a:t>
            </a:r>
            <a:r>
              <a:rPr lang="en-US" sz="1000" dirty="0">
                <a:latin typeface="Century Gothic" panose="020B0502020202020204" pitchFamily="34" charset="0"/>
                <a:cs typeface="+mn-cs"/>
              </a:rPr>
              <a:t>When they are launched, the cargo flow will rise</a:t>
            </a:r>
            <a:r>
              <a:rPr lang="ru-RU" sz="1000" dirty="0">
                <a:latin typeface="Century Gothic" panose="020B0502020202020204" pitchFamily="34" charset="0"/>
                <a:cs typeface="+mn-cs"/>
              </a:rPr>
              <a:t>. </a:t>
            </a:r>
            <a:r>
              <a:rPr lang="en-US" sz="1000" dirty="0">
                <a:latin typeface="Century Gothic" panose="020B0502020202020204" pitchFamily="34" charset="0"/>
                <a:cs typeface="+mn-cs"/>
              </a:rPr>
              <a:t>The </a:t>
            </a:r>
            <a:r>
              <a:rPr lang="en-US" sz="1000" b="1" dirty="0">
                <a:latin typeface="Century Gothic" panose="020B0502020202020204" pitchFamily="34" charset="0"/>
                <a:cs typeface="+mn-cs"/>
              </a:rPr>
              <a:t>cargo turnover in Jan – May 2014 </a:t>
            </a:r>
            <a:r>
              <a:rPr lang="en-US" sz="1000" dirty="0">
                <a:latin typeface="Century Gothic" panose="020B0502020202020204" pitchFamily="34" charset="0"/>
                <a:cs typeface="+mn-cs"/>
              </a:rPr>
              <a:t>in the Tyumen Region</a:t>
            </a:r>
            <a:r>
              <a:rPr lang="ru-RU" sz="1000" dirty="0">
                <a:latin typeface="Century Gothic" panose="020B0502020202020204" pitchFamily="34" charset="0"/>
                <a:cs typeface="+mn-cs"/>
              </a:rPr>
              <a:t> (</a:t>
            </a:r>
            <a:r>
              <a:rPr lang="en-US" sz="1000" dirty="0">
                <a:latin typeface="Century Gothic" panose="020B0502020202020204" pitchFamily="34" charset="0"/>
                <a:cs typeface="+mn-cs"/>
              </a:rPr>
              <a:t>including Autonomous Districts</a:t>
            </a:r>
            <a:r>
              <a:rPr lang="ru-RU" sz="1000" dirty="0">
                <a:latin typeface="Century Gothic" panose="020B0502020202020204" pitchFamily="34" charset="0"/>
                <a:cs typeface="+mn-cs"/>
              </a:rPr>
              <a:t>) </a:t>
            </a:r>
            <a:r>
              <a:rPr lang="en-US" sz="1000" dirty="0">
                <a:latin typeface="Century Gothic" panose="020B0502020202020204" pitchFamily="34" charset="0"/>
                <a:cs typeface="+mn-cs"/>
              </a:rPr>
              <a:t>was</a:t>
            </a:r>
            <a:r>
              <a:rPr lang="ru-RU" sz="1000" dirty="0">
                <a:latin typeface="Century Gothic" panose="020B0502020202020204" pitchFamily="34" charset="0"/>
                <a:cs typeface="+mn-cs"/>
              </a:rPr>
              <a:t> </a:t>
            </a:r>
            <a:r>
              <a:rPr lang="ru-RU" sz="1000" b="1" dirty="0">
                <a:latin typeface="Century Gothic" panose="020B0502020202020204" pitchFamily="34" charset="0"/>
                <a:cs typeface="+mn-cs"/>
              </a:rPr>
              <a:t>363 </a:t>
            </a:r>
            <a:r>
              <a:rPr lang="ru-RU" sz="1000" b="1" dirty="0">
                <a:latin typeface="Century Gothic" panose="020B0502020202020204" pitchFamily="34" charset="0"/>
                <a:cs typeface="+mn-cs"/>
              </a:rPr>
              <a:t>421</a:t>
            </a:r>
            <a:r>
              <a:rPr lang="en-US" sz="1000" b="1" dirty="0">
                <a:latin typeface="Century Gothic" panose="020B0502020202020204" pitchFamily="34" charset="0"/>
                <a:cs typeface="+mn-cs"/>
              </a:rPr>
              <a:t>.</a:t>
            </a:r>
            <a:r>
              <a:rPr lang="ru-RU" sz="1000" b="1" dirty="0">
                <a:latin typeface="Century Gothic" panose="020B0502020202020204" pitchFamily="34" charset="0"/>
                <a:cs typeface="+mn-cs"/>
              </a:rPr>
              <a:t>1 </a:t>
            </a:r>
            <a:r>
              <a:rPr lang="en-US" sz="1000" b="1" dirty="0" err="1">
                <a:latin typeface="Century Gothic" panose="020B0502020202020204" pitchFamily="34" charset="0"/>
                <a:cs typeface="+mn-cs"/>
              </a:rPr>
              <a:t>mln</a:t>
            </a:r>
            <a:r>
              <a:rPr lang="ru-RU" sz="1000" b="1" dirty="0">
                <a:latin typeface="Century Gothic" panose="020B0502020202020204" pitchFamily="34" charset="0"/>
                <a:cs typeface="+mn-cs"/>
              </a:rPr>
              <a:t> </a:t>
            </a:r>
            <a:r>
              <a:rPr lang="en-US" sz="1000" b="1" dirty="0">
                <a:latin typeface="Century Gothic" panose="020B0502020202020204" pitchFamily="34" charset="0"/>
                <a:cs typeface="+mn-cs"/>
              </a:rPr>
              <a:t>ton-km</a:t>
            </a:r>
            <a:r>
              <a:rPr lang="ru-RU" sz="1000" dirty="0">
                <a:latin typeface="Century Gothic" panose="020B0502020202020204" pitchFamily="34" charset="0"/>
                <a:cs typeface="+mn-cs"/>
              </a:rPr>
              <a:t>. </a:t>
            </a:r>
            <a:endParaRPr lang="ru-RU" sz="1000" dirty="0">
              <a:latin typeface="Century Gothic" panose="020B0502020202020204" pitchFamily="34" charset="0"/>
              <a:cs typeface="+mn-cs"/>
            </a:endParaRPr>
          </a:p>
        </p:txBody>
      </p:sp>
      <p:sp>
        <p:nvSpPr>
          <p:cNvPr id="10" name="Объект 2"/>
          <p:cNvSpPr txBox="1">
            <a:spLocks/>
          </p:cNvSpPr>
          <p:nvPr/>
        </p:nvSpPr>
        <p:spPr bwMode="auto">
          <a:xfrm>
            <a:off x="1116013" y="3348038"/>
            <a:ext cx="3984625" cy="2919412"/>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Clr>
                <a:srgbClr val="080808"/>
              </a:buClr>
              <a:buFont typeface="Wingdings" pitchFamily="2" charset="2"/>
              <a:buNone/>
              <a:defRPr/>
            </a:pPr>
            <a:endParaRPr lang="ru-RU" altLang="ru-RU" sz="1100" b="1" u="sng" kern="0" dirty="0" smtClean="0">
              <a:solidFill>
                <a:schemeClr val="tx2">
                  <a:lumMod val="50000"/>
                </a:schemeClr>
              </a:solidFill>
            </a:endParaRPr>
          </a:p>
          <a:p>
            <a:pPr marL="0" indent="0">
              <a:spcBef>
                <a:spcPts val="600"/>
              </a:spcBef>
              <a:buClr>
                <a:srgbClr val="080808"/>
              </a:buClr>
              <a:buFont typeface="Wingdings" pitchFamily="2" charset="2"/>
              <a:buNone/>
              <a:defRPr/>
            </a:pPr>
            <a:r>
              <a:rPr lang="en-US" altLang="ru-RU" sz="1100" b="1" u="sng" kern="0" dirty="0" smtClean="0">
                <a:solidFill>
                  <a:schemeClr val="tx2">
                    <a:lumMod val="50000"/>
                  </a:schemeClr>
                </a:solidFill>
                <a:latin typeface="Century Gothic" panose="020B0502020202020204" pitchFamily="34" charset="0"/>
              </a:rPr>
              <a:t>Initial data</a:t>
            </a:r>
            <a:r>
              <a:rPr lang="ru-RU" altLang="ru-RU" sz="1100" b="1" u="sng" kern="0" dirty="0" smtClean="0">
                <a:solidFill>
                  <a:schemeClr val="tx2">
                    <a:lumMod val="50000"/>
                  </a:schemeClr>
                </a:solidFill>
                <a:latin typeface="Century Gothic" panose="020B0502020202020204" pitchFamily="34" charset="0"/>
              </a:rPr>
              <a:t>:</a:t>
            </a:r>
          </a:p>
          <a:p>
            <a:pPr marL="0" indent="0">
              <a:spcBef>
                <a:spcPts val="600"/>
              </a:spcBef>
              <a:buClr>
                <a:srgbClr val="080808"/>
              </a:buClr>
              <a:buFont typeface="Wingdings" pitchFamily="2" charset="2"/>
              <a:buNone/>
              <a:defRPr/>
            </a:pPr>
            <a:r>
              <a:rPr lang="en-US" altLang="ru-RU" sz="1100" b="1" kern="0" dirty="0" smtClean="0">
                <a:solidFill>
                  <a:schemeClr val="tx2">
                    <a:lumMod val="50000"/>
                  </a:schemeClr>
                </a:solidFill>
                <a:latin typeface="Century Gothic" panose="020B0502020202020204" pitchFamily="34" charset="0"/>
              </a:rPr>
              <a:t>Location</a:t>
            </a:r>
            <a:r>
              <a:rPr lang="ru-RU" altLang="ru-RU" sz="1100" b="1" kern="0" dirty="0" smtClean="0">
                <a:solidFill>
                  <a:schemeClr val="tx2">
                    <a:lumMod val="50000"/>
                  </a:schemeClr>
                </a:solidFill>
                <a:latin typeface="Century Gothic" panose="020B0502020202020204" pitchFamily="34" charset="0"/>
              </a:rPr>
              <a:t>:</a:t>
            </a:r>
          </a:p>
          <a:p>
            <a:pPr marL="0" indent="0">
              <a:spcBef>
                <a:spcPts val="600"/>
              </a:spcBef>
              <a:buClr>
                <a:srgbClr val="080808"/>
              </a:buClr>
              <a:buFont typeface="Wingdings" pitchFamily="2" charset="2"/>
              <a:buNone/>
              <a:defRPr/>
            </a:pPr>
            <a:r>
              <a:rPr lang="en-US" altLang="ru-RU" sz="1100" kern="0" dirty="0" smtClean="0">
                <a:solidFill>
                  <a:schemeClr val="tx2">
                    <a:lumMod val="50000"/>
                  </a:schemeClr>
                </a:solidFill>
                <a:latin typeface="Century Gothic" panose="020B0502020202020204" pitchFamily="34" charset="0"/>
              </a:rPr>
              <a:t>Tyumen City District</a:t>
            </a:r>
            <a:r>
              <a:rPr lang="ru-RU" altLang="ru-RU" sz="1100" kern="0" dirty="0" smtClean="0">
                <a:solidFill>
                  <a:schemeClr val="tx2">
                    <a:lumMod val="50000"/>
                  </a:schemeClr>
                </a:solidFill>
                <a:latin typeface="Century Gothic" panose="020B0502020202020204" pitchFamily="34" charset="0"/>
              </a:rPr>
              <a:t>, </a:t>
            </a:r>
            <a:r>
              <a:rPr lang="en-US" altLang="ru-RU" sz="1100" kern="0" dirty="0" smtClean="0">
                <a:solidFill>
                  <a:schemeClr val="tx2">
                    <a:lumMod val="50000"/>
                  </a:schemeClr>
                </a:solidFill>
                <a:latin typeface="Century Gothic" panose="020B0502020202020204" pitchFamily="34" charset="0"/>
              </a:rPr>
              <a:t>close to federal motorways</a:t>
            </a:r>
            <a:r>
              <a:rPr lang="ru-RU" altLang="ru-RU" sz="1100" kern="0" dirty="0" smtClean="0">
                <a:solidFill>
                  <a:schemeClr val="tx2">
                    <a:lumMod val="50000"/>
                  </a:schemeClr>
                </a:solidFill>
                <a:latin typeface="Century Gothic" panose="020B0502020202020204" pitchFamily="34" charset="0"/>
              </a:rPr>
              <a:t>, </a:t>
            </a:r>
            <a:r>
              <a:rPr lang="en-US" altLang="ru-RU" sz="1100" kern="0" dirty="0" smtClean="0">
                <a:solidFill>
                  <a:schemeClr val="tx2">
                    <a:lumMod val="50000"/>
                  </a:schemeClr>
                </a:solidFill>
                <a:latin typeface="Century Gothic" panose="020B0502020202020204" pitchFamily="34" charset="0"/>
              </a:rPr>
              <a:t>railroads</a:t>
            </a:r>
            <a:r>
              <a:rPr lang="ru-RU" altLang="ru-RU" sz="1100" kern="0" dirty="0" smtClean="0">
                <a:solidFill>
                  <a:schemeClr val="tx2">
                    <a:lumMod val="50000"/>
                  </a:schemeClr>
                </a:solidFill>
                <a:latin typeface="Century Gothic" panose="020B0502020202020204" pitchFamily="34" charset="0"/>
              </a:rPr>
              <a:t>, </a:t>
            </a:r>
            <a:r>
              <a:rPr lang="en-US" altLang="ru-RU" sz="1100" kern="0" dirty="0" smtClean="0">
                <a:solidFill>
                  <a:schemeClr val="tx2">
                    <a:lumMod val="50000"/>
                  </a:schemeClr>
                </a:solidFill>
                <a:latin typeface="Century Gothic" panose="020B0502020202020204" pitchFamily="34" charset="0"/>
              </a:rPr>
              <a:t>convenient transportation avenues</a:t>
            </a:r>
            <a:r>
              <a:rPr lang="ru-RU" altLang="ru-RU" sz="1100" kern="0" dirty="0" smtClean="0">
                <a:solidFill>
                  <a:schemeClr val="tx2">
                    <a:lumMod val="50000"/>
                  </a:schemeClr>
                </a:solidFill>
                <a:latin typeface="Century Gothic" panose="020B0502020202020204" pitchFamily="34" charset="0"/>
              </a:rPr>
              <a:t>.</a:t>
            </a:r>
            <a:endParaRPr lang="ru-RU" altLang="ru-RU" sz="1100" b="1" kern="0" dirty="0" smtClean="0">
              <a:solidFill>
                <a:schemeClr val="tx2">
                  <a:lumMod val="50000"/>
                </a:schemeClr>
              </a:solidFill>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100" b="1" kern="0" dirty="0" smtClean="0">
                <a:solidFill>
                  <a:schemeClr val="tx2">
                    <a:lumMod val="50000"/>
                  </a:schemeClr>
                </a:solidFill>
                <a:latin typeface="Century Gothic" panose="020B0502020202020204" pitchFamily="34" charset="0"/>
              </a:rPr>
              <a:t>Necessary conditions</a:t>
            </a:r>
            <a:r>
              <a:rPr lang="ru-RU" altLang="ru-RU" sz="1100" b="1" kern="0" dirty="0" smtClean="0">
                <a:solidFill>
                  <a:schemeClr val="tx2">
                    <a:lumMod val="50000"/>
                  </a:schemeClr>
                </a:solidFill>
                <a:latin typeface="Century Gothic" panose="020B0502020202020204" pitchFamily="34" charset="0"/>
              </a:rPr>
              <a:t>: </a:t>
            </a:r>
          </a:p>
          <a:p>
            <a:pPr marL="0" indent="0">
              <a:spcBef>
                <a:spcPts val="600"/>
              </a:spcBef>
              <a:buClr>
                <a:srgbClr val="080808"/>
              </a:buClr>
              <a:buFont typeface="Wingdings" pitchFamily="2" charset="2"/>
              <a:buNone/>
              <a:defRPr/>
            </a:pPr>
            <a:r>
              <a:rPr lang="en-US" altLang="ru-RU" sz="1100" kern="0" dirty="0" smtClean="0">
                <a:solidFill>
                  <a:srgbClr val="000000"/>
                </a:solidFill>
                <a:latin typeface="Century Gothic" panose="020B0502020202020204" pitchFamily="34" charset="0"/>
              </a:rPr>
              <a:t>Site area</a:t>
            </a:r>
            <a:r>
              <a:rPr lang="ru-RU" altLang="ru-RU" sz="1100" kern="0" dirty="0" smtClean="0">
                <a:solidFill>
                  <a:srgbClr val="000000"/>
                </a:solidFill>
                <a:latin typeface="Century Gothic" panose="020B0502020202020204" pitchFamily="34" charset="0"/>
              </a:rPr>
              <a:t> 40-60 </a:t>
            </a:r>
            <a:r>
              <a:rPr lang="en-US" altLang="ru-RU" sz="1100" kern="0" dirty="0" smtClean="0">
                <a:solidFill>
                  <a:srgbClr val="000000"/>
                </a:solidFill>
                <a:latin typeface="Century Gothic" panose="020B0502020202020204" pitchFamily="34" charset="0"/>
              </a:rPr>
              <a:t>hectares</a:t>
            </a:r>
            <a:endParaRPr lang="ru-RU" altLang="ru-RU" sz="1100" kern="0" dirty="0" smtClean="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100" kern="0" dirty="0" smtClean="0">
                <a:solidFill>
                  <a:srgbClr val="000000"/>
                </a:solidFill>
                <a:latin typeface="Century Gothic" panose="020B0502020202020204" pitchFamily="34" charset="0"/>
              </a:rPr>
              <a:t>Storage area</a:t>
            </a:r>
            <a:r>
              <a:rPr lang="ru-RU" altLang="ru-RU" sz="1100" kern="0" dirty="0" smtClean="0">
                <a:solidFill>
                  <a:srgbClr val="000000"/>
                </a:solidFill>
                <a:latin typeface="Century Gothic" panose="020B0502020202020204" pitchFamily="34" charset="0"/>
              </a:rPr>
              <a:t> 80 </a:t>
            </a:r>
            <a:r>
              <a:rPr lang="ru-RU" altLang="ru-RU" sz="1100" kern="0" dirty="0">
                <a:solidFill>
                  <a:srgbClr val="000000"/>
                </a:solidFill>
                <a:latin typeface="Century Gothic" panose="020B0502020202020204" pitchFamily="34" charset="0"/>
              </a:rPr>
              <a:t>000 </a:t>
            </a:r>
            <a:r>
              <a:rPr lang="en-US" altLang="ru-RU" sz="1100" kern="0" dirty="0" smtClean="0">
                <a:solidFill>
                  <a:srgbClr val="000000"/>
                </a:solidFill>
                <a:latin typeface="Century Gothic" panose="020B0502020202020204" pitchFamily="34" charset="0"/>
              </a:rPr>
              <a:t>m</a:t>
            </a:r>
            <a:r>
              <a:rPr lang="ru-RU" altLang="ru-RU" sz="1100" kern="0" dirty="0" smtClean="0">
                <a:solidFill>
                  <a:srgbClr val="000000"/>
                </a:solidFill>
                <a:latin typeface="Century Gothic" panose="020B0502020202020204" pitchFamily="34" charset="0"/>
              </a:rPr>
              <a:t>²</a:t>
            </a:r>
            <a:endParaRPr lang="ru-RU" altLang="ru-RU" sz="1100" kern="0" dirty="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100" kern="0" dirty="0" smtClean="0">
                <a:solidFill>
                  <a:srgbClr val="000000"/>
                </a:solidFill>
                <a:latin typeface="Century Gothic" panose="020B0502020202020204" pitchFamily="34" charset="0"/>
              </a:rPr>
              <a:t>Rent</a:t>
            </a:r>
            <a:r>
              <a:rPr lang="ru-RU" altLang="ru-RU" sz="1100" kern="0" dirty="0" smtClean="0">
                <a:solidFill>
                  <a:srgbClr val="000000"/>
                </a:solidFill>
                <a:latin typeface="Century Gothic" panose="020B0502020202020204" pitchFamily="34" charset="0"/>
              </a:rPr>
              <a:t> </a:t>
            </a:r>
            <a:r>
              <a:rPr lang="ru-RU" altLang="ru-RU" sz="1100" kern="0" dirty="0">
                <a:solidFill>
                  <a:srgbClr val="000000"/>
                </a:solidFill>
                <a:latin typeface="Century Gothic" panose="020B0502020202020204" pitchFamily="34" charset="0"/>
              </a:rPr>
              <a:t>1 </a:t>
            </a:r>
            <a:r>
              <a:rPr lang="en-US" altLang="ru-RU" sz="1100" kern="0" dirty="0" smtClean="0">
                <a:solidFill>
                  <a:srgbClr val="000000"/>
                </a:solidFill>
                <a:latin typeface="Century Gothic" panose="020B0502020202020204" pitchFamily="34" charset="0"/>
              </a:rPr>
              <a:t>m</a:t>
            </a:r>
            <a:r>
              <a:rPr lang="ru-RU" altLang="ru-RU" sz="1100" kern="0" dirty="0" smtClean="0">
                <a:solidFill>
                  <a:srgbClr val="000000"/>
                </a:solidFill>
                <a:latin typeface="Century Gothic" panose="020B0502020202020204" pitchFamily="34" charset="0"/>
              </a:rPr>
              <a:t>² </a:t>
            </a:r>
            <a:r>
              <a:rPr lang="ru-RU" altLang="ru-RU" sz="1100" kern="0" dirty="0" smtClean="0">
                <a:solidFill>
                  <a:srgbClr val="000000"/>
                </a:solidFill>
                <a:latin typeface="Century Gothic" panose="020B0502020202020204" pitchFamily="34" charset="0"/>
                <a:sym typeface="Symbol"/>
              </a:rPr>
              <a:t></a:t>
            </a:r>
            <a:r>
              <a:rPr lang="ru-RU" altLang="ru-RU" sz="1100" kern="0" dirty="0" smtClean="0">
                <a:solidFill>
                  <a:srgbClr val="000000"/>
                </a:solidFill>
                <a:latin typeface="Century Gothic" panose="020B0502020202020204" pitchFamily="34" charset="0"/>
              </a:rPr>
              <a:t> 450 </a:t>
            </a:r>
            <a:r>
              <a:rPr lang="en-US" altLang="ru-RU" sz="1100" kern="0" dirty="0" smtClean="0">
                <a:solidFill>
                  <a:srgbClr val="000000"/>
                </a:solidFill>
                <a:latin typeface="Century Gothic" panose="020B0502020202020204" pitchFamily="34" charset="0"/>
              </a:rPr>
              <a:t>RUB</a:t>
            </a:r>
            <a:r>
              <a:rPr lang="ru-RU" altLang="ru-RU" sz="1100" kern="0" dirty="0" smtClean="0">
                <a:solidFill>
                  <a:srgbClr val="000000"/>
                </a:solidFill>
                <a:latin typeface="Century Gothic" panose="020B0502020202020204" pitchFamily="34" charset="0"/>
              </a:rPr>
              <a:t>/</a:t>
            </a:r>
            <a:r>
              <a:rPr lang="en-US" altLang="ru-RU" sz="1100" kern="0" dirty="0" smtClean="0">
                <a:solidFill>
                  <a:srgbClr val="000000"/>
                </a:solidFill>
                <a:latin typeface="Century Gothic" panose="020B0502020202020204" pitchFamily="34" charset="0"/>
              </a:rPr>
              <a:t>m</a:t>
            </a:r>
            <a:r>
              <a:rPr lang="ru-RU" altLang="ru-RU" sz="1100" kern="0" dirty="0" smtClean="0">
                <a:solidFill>
                  <a:srgbClr val="000000"/>
                </a:solidFill>
                <a:latin typeface="Century Gothic" panose="020B0502020202020204" pitchFamily="34" charset="0"/>
              </a:rPr>
              <a:t>²</a:t>
            </a:r>
          </a:p>
          <a:p>
            <a:pPr marL="0" indent="0">
              <a:spcBef>
                <a:spcPts val="600"/>
              </a:spcBef>
              <a:buClr>
                <a:srgbClr val="080808"/>
              </a:buClr>
              <a:buFont typeface="Wingdings" pitchFamily="2" charset="2"/>
              <a:buNone/>
              <a:defRPr/>
            </a:pPr>
            <a:r>
              <a:rPr lang="en-US" altLang="ru-RU" sz="1100" b="1" kern="0" dirty="0" smtClean="0">
                <a:solidFill>
                  <a:schemeClr val="tx2">
                    <a:lumMod val="50000"/>
                  </a:schemeClr>
                </a:solidFill>
                <a:latin typeface="Century Gothic" panose="020B0502020202020204" pitchFamily="34" charset="0"/>
              </a:rPr>
              <a:t>Staff</a:t>
            </a:r>
            <a:r>
              <a:rPr lang="ru-RU" altLang="ru-RU" sz="1100" b="1" kern="0" dirty="0" smtClean="0">
                <a:solidFill>
                  <a:schemeClr val="tx2">
                    <a:lumMod val="50000"/>
                  </a:schemeClr>
                </a:solidFill>
                <a:latin typeface="Century Gothic" panose="020B0502020202020204" pitchFamily="34" charset="0"/>
              </a:rPr>
              <a:t>: </a:t>
            </a:r>
          </a:p>
          <a:p>
            <a:pPr>
              <a:spcBef>
                <a:spcPts val="600"/>
              </a:spcBef>
              <a:buClr>
                <a:srgbClr val="080808"/>
              </a:buClr>
              <a:defRPr/>
            </a:pPr>
            <a:r>
              <a:rPr lang="ru-RU" altLang="ru-RU" sz="1100" kern="0" dirty="0">
                <a:solidFill>
                  <a:srgbClr val="000000"/>
                </a:solidFill>
                <a:latin typeface="Century Gothic" panose="020B0502020202020204" pitchFamily="34" charset="0"/>
              </a:rPr>
              <a:t>165 </a:t>
            </a:r>
            <a:r>
              <a:rPr lang="en-US" altLang="ru-RU" sz="1100" kern="0" dirty="0" smtClean="0">
                <a:solidFill>
                  <a:srgbClr val="000000"/>
                </a:solidFill>
                <a:latin typeface="Century Gothic" panose="020B0502020202020204" pitchFamily="34" charset="0"/>
              </a:rPr>
              <a:t>people</a:t>
            </a:r>
            <a:endParaRPr lang="ru-RU" altLang="ru-RU" sz="1100" kern="0" dirty="0">
              <a:solidFill>
                <a:srgbClr val="000000"/>
              </a:solidFill>
              <a:latin typeface="Century Gothic" panose="020B0502020202020204" pitchFamily="34" charset="0"/>
            </a:endParaRPr>
          </a:p>
        </p:txBody>
      </p:sp>
      <p:sp>
        <p:nvSpPr>
          <p:cNvPr id="11" name="Объект 2"/>
          <p:cNvSpPr txBox="1">
            <a:spLocks/>
          </p:cNvSpPr>
          <p:nvPr/>
        </p:nvSpPr>
        <p:spPr bwMode="auto">
          <a:xfrm>
            <a:off x="4954588" y="3656013"/>
            <a:ext cx="4073525" cy="2303462"/>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Clr>
                <a:srgbClr val="080808"/>
              </a:buClr>
              <a:buFont typeface="Wingdings" pitchFamily="2" charset="2"/>
              <a:buNone/>
              <a:defRPr/>
            </a:pPr>
            <a:r>
              <a:rPr lang="en-US" altLang="ru-RU" sz="1100" b="1" kern="0" dirty="0" smtClean="0">
                <a:solidFill>
                  <a:schemeClr val="tx2">
                    <a:lumMod val="50000"/>
                  </a:schemeClr>
                </a:solidFill>
                <a:latin typeface="Century Gothic" panose="020B0502020202020204" pitchFamily="34" charset="0"/>
              </a:rPr>
              <a:t>CAPEX</a:t>
            </a:r>
            <a:r>
              <a:rPr lang="ru-RU" altLang="ru-RU" sz="1100" b="1" kern="0" dirty="0" smtClean="0">
                <a:solidFill>
                  <a:schemeClr val="tx2">
                    <a:lumMod val="50000"/>
                  </a:schemeClr>
                </a:solidFill>
                <a:latin typeface="Century Gothic" panose="020B0502020202020204" pitchFamily="34" charset="0"/>
              </a:rPr>
              <a:t>:</a:t>
            </a:r>
            <a:r>
              <a:rPr lang="en-US" altLang="ru-RU" sz="1100" b="1" kern="0" dirty="0" smtClean="0">
                <a:solidFill>
                  <a:srgbClr val="000000"/>
                </a:solidFill>
                <a:latin typeface="Century Gothic" panose="020B0502020202020204" pitchFamily="34" charset="0"/>
              </a:rPr>
              <a:t> </a:t>
            </a:r>
            <a:r>
              <a:rPr lang="ru-RU" altLang="ru-RU" sz="1100" kern="0" dirty="0" smtClean="0">
                <a:solidFill>
                  <a:srgbClr val="000000"/>
                </a:solidFill>
                <a:latin typeface="Century Gothic" panose="020B0502020202020204" pitchFamily="34" charset="0"/>
              </a:rPr>
              <a:t>1100</a:t>
            </a:r>
            <a:r>
              <a:rPr lang="en-US" altLang="ru-RU" sz="1100" kern="0" dirty="0" smtClean="0">
                <a:solidFill>
                  <a:srgbClr val="000000"/>
                </a:solidFill>
                <a:latin typeface="Century Gothic" panose="020B0502020202020204" pitchFamily="34" charset="0"/>
              </a:rPr>
              <a:t> </a:t>
            </a:r>
            <a:r>
              <a:rPr lang="en-US" altLang="ru-RU" sz="1100" kern="0" dirty="0" err="1" smtClean="0">
                <a:solidFill>
                  <a:srgbClr val="000000"/>
                </a:solidFill>
                <a:latin typeface="Century Gothic" panose="020B0502020202020204" pitchFamily="34" charset="0"/>
              </a:rPr>
              <a:t>mln</a:t>
            </a:r>
            <a:r>
              <a:rPr lang="ru-RU" altLang="ru-RU" sz="1100" kern="0" dirty="0" smtClean="0">
                <a:solidFill>
                  <a:srgbClr val="000000"/>
                </a:solidFill>
                <a:latin typeface="Century Gothic" panose="020B0502020202020204" pitchFamily="34" charset="0"/>
              </a:rPr>
              <a:t> </a:t>
            </a:r>
            <a:r>
              <a:rPr lang="en-US" altLang="ru-RU" sz="1100" kern="0" dirty="0" smtClean="0">
                <a:solidFill>
                  <a:srgbClr val="000000"/>
                </a:solidFill>
                <a:latin typeface="Century Gothic" panose="020B0502020202020204" pitchFamily="34" charset="0"/>
              </a:rPr>
              <a:t>RUB</a:t>
            </a:r>
            <a:endParaRPr lang="ru-RU" altLang="ru-RU" sz="1100" kern="0" dirty="0" smtClean="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100" b="1" kern="0" dirty="0" smtClean="0">
                <a:solidFill>
                  <a:schemeClr val="tx2">
                    <a:lumMod val="50000"/>
                  </a:schemeClr>
                </a:solidFill>
                <a:latin typeface="Century Gothic" panose="020B0502020202020204" pitchFamily="34" charset="0"/>
              </a:rPr>
              <a:t>Inception date</a:t>
            </a:r>
            <a:r>
              <a:rPr lang="ru-RU" altLang="ru-RU" sz="1100" b="1" kern="0" dirty="0" smtClean="0">
                <a:solidFill>
                  <a:schemeClr val="tx2">
                    <a:lumMod val="50000"/>
                  </a:schemeClr>
                </a:solidFill>
                <a:latin typeface="Century Gothic" panose="020B0502020202020204" pitchFamily="34" charset="0"/>
              </a:rPr>
              <a:t>: </a:t>
            </a:r>
            <a:r>
              <a:rPr lang="en-US" altLang="ru-RU" sz="1100" kern="0" dirty="0" smtClean="0">
                <a:solidFill>
                  <a:srgbClr val="000000"/>
                </a:solidFill>
                <a:latin typeface="Century Gothic" panose="020B0502020202020204" pitchFamily="34" charset="0"/>
              </a:rPr>
              <a:t>January </a:t>
            </a:r>
            <a:r>
              <a:rPr lang="ru-RU" altLang="ru-RU" sz="1100" kern="0" dirty="0" smtClean="0">
                <a:solidFill>
                  <a:srgbClr val="000000"/>
                </a:solidFill>
                <a:latin typeface="Century Gothic" panose="020B0502020202020204" pitchFamily="34" charset="0"/>
              </a:rPr>
              <a:t>2015</a:t>
            </a:r>
          </a:p>
          <a:p>
            <a:pPr marL="0" indent="0">
              <a:spcBef>
                <a:spcPts val="600"/>
              </a:spcBef>
              <a:buClr>
                <a:srgbClr val="080808"/>
              </a:buClr>
              <a:buFont typeface="Wingdings" pitchFamily="2" charset="2"/>
              <a:buNone/>
              <a:defRPr/>
            </a:pPr>
            <a:r>
              <a:rPr lang="en-US" altLang="ru-RU" sz="1100" b="1" kern="0" dirty="0" smtClean="0">
                <a:solidFill>
                  <a:schemeClr val="tx2">
                    <a:lumMod val="50000"/>
                  </a:schemeClr>
                </a:solidFill>
                <a:latin typeface="Century Gothic" panose="020B0502020202020204" pitchFamily="34" charset="0"/>
              </a:rPr>
              <a:t>Estimated period</a:t>
            </a:r>
            <a:r>
              <a:rPr lang="ru-RU" altLang="ru-RU" sz="1100" b="1" kern="0" dirty="0" smtClean="0">
                <a:solidFill>
                  <a:schemeClr val="tx2">
                    <a:lumMod val="50000"/>
                  </a:schemeClr>
                </a:solidFill>
                <a:latin typeface="Century Gothic" panose="020B0502020202020204" pitchFamily="34" charset="0"/>
              </a:rPr>
              <a:t>: </a:t>
            </a:r>
            <a:r>
              <a:rPr lang="en-US" altLang="ru-RU" sz="1100" kern="0" dirty="0" smtClean="0">
                <a:solidFill>
                  <a:srgbClr val="000000"/>
                </a:solidFill>
                <a:latin typeface="Century Gothic" panose="020B0502020202020204" pitchFamily="34" charset="0"/>
              </a:rPr>
              <a:t>up to </a:t>
            </a:r>
            <a:r>
              <a:rPr lang="ru-RU" altLang="ru-RU" sz="1100" kern="0" dirty="0" smtClean="0">
                <a:solidFill>
                  <a:srgbClr val="000000"/>
                </a:solidFill>
                <a:latin typeface="Century Gothic" panose="020B0502020202020204" pitchFamily="34" charset="0"/>
              </a:rPr>
              <a:t>2025</a:t>
            </a:r>
          </a:p>
          <a:p>
            <a:pPr marL="0" indent="0">
              <a:spcBef>
                <a:spcPts val="600"/>
              </a:spcBef>
              <a:buClr>
                <a:srgbClr val="080808"/>
              </a:buClr>
              <a:buFont typeface="Wingdings" pitchFamily="2" charset="2"/>
              <a:buNone/>
              <a:defRPr/>
            </a:pPr>
            <a:endParaRPr lang="ru-RU" altLang="ru-RU" sz="1100" b="1" kern="0" dirty="0" smtClean="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100" b="1" kern="0" dirty="0" smtClean="0">
                <a:solidFill>
                  <a:schemeClr val="tx2">
                    <a:lumMod val="50000"/>
                  </a:schemeClr>
                </a:solidFill>
                <a:latin typeface="Century Gothic" panose="020B0502020202020204" pitchFamily="34" charset="0"/>
              </a:rPr>
              <a:t>Performance indicators</a:t>
            </a:r>
            <a:r>
              <a:rPr lang="ru-RU" altLang="ru-RU" sz="1100" b="1" kern="0" dirty="0" smtClean="0">
                <a:solidFill>
                  <a:schemeClr val="tx2">
                    <a:lumMod val="50000"/>
                  </a:schemeClr>
                </a:solidFill>
                <a:latin typeface="Century Gothic" panose="020B0502020202020204" pitchFamily="34" charset="0"/>
              </a:rPr>
              <a:t>*: </a:t>
            </a:r>
            <a:endParaRPr lang="ru-RU" altLang="ru-RU" sz="1100" b="1" kern="0" dirty="0">
              <a:solidFill>
                <a:schemeClr val="tx2">
                  <a:lumMod val="50000"/>
                </a:schemeClr>
              </a:solidFill>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100" kern="0" dirty="0" smtClean="0">
                <a:solidFill>
                  <a:srgbClr val="000000"/>
                </a:solidFill>
                <a:latin typeface="Century Gothic" panose="020B0502020202020204" pitchFamily="34" charset="0"/>
              </a:rPr>
              <a:t>Internal rate of return</a:t>
            </a:r>
            <a:r>
              <a:rPr lang="ru-RU" altLang="ru-RU" sz="1100" kern="0" dirty="0" smtClean="0">
                <a:solidFill>
                  <a:srgbClr val="000000"/>
                </a:solidFill>
                <a:latin typeface="Century Gothic" panose="020B0502020202020204" pitchFamily="34" charset="0"/>
              </a:rPr>
              <a:t> </a:t>
            </a:r>
            <a:r>
              <a:rPr lang="ru-RU" altLang="ru-RU" sz="1100" b="1" kern="0" dirty="0" smtClean="0">
                <a:solidFill>
                  <a:schemeClr val="tx2">
                    <a:lumMod val="50000"/>
                  </a:schemeClr>
                </a:solidFill>
                <a:latin typeface="Century Gothic" panose="020B0502020202020204" pitchFamily="34" charset="0"/>
              </a:rPr>
              <a:t>(</a:t>
            </a:r>
            <a:r>
              <a:rPr lang="en-US" altLang="ru-RU" sz="1100" b="1" kern="0" dirty="0" smtClean="0">
                <a:solidFill>
                  <a:schemeClr val="tx2">
                    <a:lumMod val="50000"/>
                  </a:schemeClr>
                </a:solidFill>
                <a:latin typeface="Century Gothic" panose="020B0502020202020204" pitchFamily="34" charset="0"/>
              </a:rPr>
              <a:t>IRR</a:t>
            </a:r>
            <a:r>
              <a:rPr lang="ru-RU" altLang="ru-RU" sz="1100" b="1" kern="0" dirty="0" smtClean="0">
                <a:solidFill>
                  <a:schemeClr val="tx2">
                    <a:lumMod val="50000"/>
                  </a:schemeClr>
                </a:solidFill>
                <a:latin typeface="Century Gothic" panose="020B0502020202020204" pitchFamily="34" charset="0"/>
              </a:rPr>
              <a:t>)</a:t>
            </a:r>
            <a:r>
              <a:rPr lang="en-US" altLang="ru-RU" sz="1100" b="1" kern="0" dirty="0" smtClean="0">
                <a:solidFill>
                  <a:schemeClr val="tx2">
                    <a:lumMod val="50000"/>
                  </a:schemeClr>
                </a:solidFill>
                <a:latin typeface="Century Gothic" panose="020B0502020202020204" pitchFamily="34" charset="0"/>
              </a:rPr>
              <a:t>: </a:t>
            </a:r>
            <a:r>
              <a:rPr lang="ru-RU" altLang="ru-RU" sz="1100" b="1" kern="0" dirty="0" smtClean="0">
                <a:solidFill>
                  <a:schemeClr val="tx2">
                    <a:lumMod val="50000"/>
                  </a:schemeClr>
                </a:solidFill>
                <a:latin typeface="Century Gothic" panose="020B0502020202020204" pitchFamily="34" charset="0"/>
              </a:rPr>
              <a:t> 20 </a:t>
            </a:r>
            <a:r>
              <a:rPr lang="en-US" altLang="ru-RU" sz="1100" b="1" kern="0" dirty="0" smtClean="0">
                <a:solidFill>
                  <a:schemeClr val="tx2">
                    <a:lumMod val="50000"/>
                  </a:schemeClr>
                </a:solidFill>
                <a:latin typeface="Century Gothic" panose="020B0502020202020204" pitchFamily="34" charset="0"/>
              </a:rPr>
              <a:t>%</a:t>
            </a:r>
          </a:p>
          <a:p>
            <a:pPr marL="0" indent="0">
              <a:spcBef>
                <a:spcPts val="600"/>
              </a:spcBef>
              <a:buClr>
                <a:srgbClr val="080808"/>
              </a:buClr>
              <a:buFont typeface="Wingdings" pitchFamily="2" charset="2"/>
              <a:buNone/>
              <a:defRPr/>
            </a:pPr>
            <a:r>
              <a:rPr lang="en-US" altLang="ru-RU" sz="1100" kern="0" dirty="0" smtClean="0">
                <a:solidFill>
                  <a:srgbClr val="000000"/>
                </a:solidFill>
                <a:latin typeface="Century Gothic" panose="020B0502020202020204" pitchFamily="34" charset="0"/>
              </a:rPr>
              <a:t>Net present value </a:t>
            </a:r>
            <a:r>
              <a:rPr lang="ru-RU" altLang="ru-RU" sz="1100" b="1" kern="0" dirty="0" smtClean="0">
                <a:solidFill>
                  <a:schemeClr val="tx2">
                    <a:lumMod val="50000"/>
                  </a:schemeClr>
                </a:solidFill>
                <a:latin typeface="Century Gothic" panose="020B0502020202020204" pitchFamily="34" charset="0"/>
              </a:rPr>
              <a:t>(</a:t>
            </a:r>
            <a:r>
              <a:rPr lang="en-US" altLang="ru-RU" sz="1100" b="1" kern="0" dirty="0" smtClean="0">
                <a:solidFill>
                  <a:schemeClr val="tx2">
                    <a:lumMod val="50000"/>
                  </a:schemeClr>
                </a:solidFill>
                <a:latin typeface="Century Gothic" panose="020B0502020202020204" pitchFamily="34" charset="0"/>
              </a:rPr>
              <a:t>NPV): </a:t>
            </a:r>
            <a:r>
              <a:rPr lang="ru-RU" altLang="ru-RU" sz="1100" b="1" kern="0" dirty="0" smtClean="0">
                <a:solidFill>
                  <a:schemeClr val="tx2">
                    <a:lumMod val="50000"/>
                  </a:schemeClr>
                </a:solidFill>
                <a:latin typeface="Century Gothic" panose="020B0502020202020204" pitchFamily="34" charset="0"/>
              </a:rPr>
              <a:t>1029 </a:t>
            </a:r>
            <a:r>
              <a:rPr lang="en-US" altLang="ru-RU" sz="1100" b="1" kern="0" dirty="0" err="1" smtClean="0">
                <a:solidFill>
                  <a:schemeClr val="tx2">
                    <a:lumMod val="50000"/>
                  </a:schemeClr>
                </a:solidFill>
                <a:latin typeface="Century Gothic" panose="020B0502020202020204" pitchFamily="34" charset="0"/>
              </a:rPr>
              <a:t>mln</a:t>
            </a:r>
            <a:r>
              <a:rPr lang="ru-RU" altLang="ru-RU" sz="1100" b="1" kern="0" dirty="0" smtClean="0">
                <a:solidFill>
                  <a:schemeClr val="tx2">
                    <a:lumMod val="50000"/>
                  </a:schemeClr>
                </a:solidFill>
                <a:latin typeface="Century Gothic" panose="020B0502020202020204" pitchFamily="34" charset="0"/>
              </a:rPr>
              <a:t>. </a:t>
            </a:r>
            <a:r>
              <a:rPr lang="en-US" altLang="ru-RU" sz="1100" b="1" kern="0" dirty="0" smtClean="0">
                <a:solidFill>
                  <a:schemeClr val="tx2">
                    <a:lumMod val="50000"/>
                  </a:schemeClr>
                </a:solidFill>
                <a:latin typeface="Century Gothic" panose="020B0502020202020204" pitchFamily="34" charset="0"/>
              </a:rPr>
              <a:t>RUB</a:t>
            </a:r>
            <a:endParaRPr lang="ru-RU" altLang="ru-RU" sz="1100" b="1" kern="0" dirty="0" smtClean="0">
              <a:solidFill>
                <a:schemeClr val="tx2">
                  <a:lumMod val="50000"/>
                </a:schemeClr>
              </a:solidFill>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100" kern="0" dirty="0" smtClean="0">
                <a:solidFill>
                  <a:srgbClr val="000000"/>
                </a:solidFill>
                <a:latin typeface="Century Gothic" panose="020B0502020202020204" pitchFamily="34" charset="0"/>
              </a:rPr>
              <a:t>Pay-back period</a:t>
            </a:r>
            <a:r>
              <a:rPr lang="ru-RU" altLang="ru-RU" sz="1100" kern="0" dirty="0" smtClean="0">
                <a:solidFill>
                  <a:srgbClr val="000000"/>
                </a:solidFill>
                <a:latin typeface="Century Gothic" panose="020B0502020202020204" pitchFamily="34" charset="0"/>
              </a:rPr>
              <a:t> </a:t>
            </a:r>
            <a:r>
              <a:rPr lang="ru-RU" altLang="ru-RU" sz="1100" b="1" kern="0" dirty="0" smtClean="0">
                <a:solidFill>
                  <a:schemeClr val="tx2">
                    <a:lumMod val="50000"/>
                  </a:schemeClr>
                </a:solidFill>
                <a:latin typeface="Century Gothic" panose="020B0502020202020204" pitchFamily="34" charset="0"/>
              </a:rPr>
              <a:t>(</a:t>
            </a:r>
            <a:r>
              <a:rPr lang="en-US" altLang="ru-RU" sz="1100" b="1" kern="0" dirty="0" smtClean="0">
                <a:solidFill>
                  <a:schemeClr val="tx2">
                    <a:lumMod val="50000"/>
                  </a:schemeClr>
                </a:solidFill>
                <a:latin typeface="Century Gothic" panose="020B0502020202020204" pitchFamily="34" charset="0"/>
              </a:rPr>
              <a:t>P</a:t>
            </a:r>
            <a:r>
              <a:rPr lang="ru-RU" altLang="ru-RU" sz="1100" b="1" kern="0" dirty="0" smtClean="0">
                <a:solidFill>
                  <a:schemeClr val="tx2">
                    <a:lumMod val="50000"/>
                  </a:schemeClr>
                </a:solidFill>
                <a:latin typeface="Century Gothic" panose="020B0502020202020204" pitchFamily="34" charset="0"/>
              </a:rPr>
              <a:t>Р)</a:t>
            </a:r>
            <a:r>
              <a:rPr lang="en-US" altLang="ru-RU" sz="1100" b="1" kern="0" dirty="0" smtClean="0">
                <a:solidFill>
                  <a:schemeClr val="tx2">
                    <a:lumMod val="50000"/>
                  </a:schemeClr>
                </a:solidFill>
                <a:latin typeface="Century Gothic" panose="020B0502020202020204" pitchFamily="34" charset="0"/>
              </a:rPr>
              <a:t>: </a:t>
            </a:r>
            <a:r>
              <a:rPr lang="ru-RU" altLang="ru-RU" sz="1100" b="1" kern="0" dirty="0" smtClean="0">
                <a:solidFill>
                  <a:schemeClr val="tx2">
                    <a:lumMod val="50000"/>
                  </a:schemeClr>
                </a:solidFill>
                <a:latin typeface="Century Gothic" panose="020B0502020202020204" pitchFamily="34" charset="0"/>
              </a:rPr>
              <a:t>5 </a:t>
            </a:r>
            <a:r>
              <a:rPr lang="en-US" altLang="ru-RU" sz="1100" b="1" kern="0" dirty="0" smtClean="0">
                <a:solidFill>
                  <a:schemeClr val="tx2">
                    <a:lumMod val="50000"/>
                  </a:schemeClr>
                </a:solidFill>
                <a:latin typeface="Century Gothic" panose="020B0502020202020204" pitchFamily="34" charset="0"/>
              </a:rPr>
              <a:t>years</a:t>
            </a:r>
            <a:endParaRPr lang="ru-RU" altLang="ru-RU" sz="1100" b="1" kern="0" dirty="0" smtClean="0">
              <a:solidFill>
                <a:schemeClr val="tx2">
                  <a:lumMod val="50000"/>
                </a:schemeClr>
              </a:solidFill>
              <a:latin typeface="Century Gothic" panose="020B0502020202020204" pitchFamily="34" charset="0"/>
            </a:endParaRPr>
          </a:p>
          <a:p>
            <a:pPr marL="0" indent="0">
              <a:spcBef>
                <a:spcPts val="600"/>
              </a:spcBef>
              <a:buClr>
                <a:srgbClr val="080808"/>
              </a:buClr>
              <a:buFont typeface="Wingdings" pitchFamily="2" charset="2"/>
              <a:buNone/>
              <a:defRPr/>
            </a:pPr>
            <a:endParaRPr lang="ru-RU" altLang="ru-RU" sz="1100" b="1" kern="0" dirty="0" smtClean="0">
              <a:solidFill>
                <a:srgbClr val="000000"/>
              </a:solidFill>
            </a:endParaRPr>
          </a:p>
          <a:p>
            <a:pPr marL="0" indent="0">
              <a:spcBef>
                <a:spcPts val="600"/>
              </a:spcBef>
              <a:buClr>
                <a:srgbClr val="080808"/>
              </a:buClr>
              <a:buFont typeface="Wingdings" pitchFamily="2" charset="2"/>
              <a:buNone/>
              <a:defRPr/>
            </a:pPr>
            <a:endParaRPr lang="ru-RU" altLang="ru-RU" sz="1100" b="1" kern="0" dirty="0" smtClean="0">
              <a:solidFill>
                <a:srgbClr val="000000"/>
              </a:solidFill>
            </a:endParaRPr>
          </a:p>
        </p:txBody>
      </p:sp>
      <p:pic>
        <p:nvPicPr>
          <p:cNvPr id="26633" name="Рисунок 11"/>
          <p:cNvPicPr>
            <a:picLocks noChangeAspect="1" noChangeArrowheads="1"/>
          </p:cNvPicPr>
          <p:nvPr/>
        </p:nvPicPr>
        <p:blipFill>
          <a:blip r:embed="rId2"/>
          <a:srcRect/>
          <a:stretch>
            <a:fillRect/>
          </a:stretch>
        </p:blipFill>
        <p:spPr bwMode="auto">
          <a:xfrm>
            <a:off x="7019925" y="915988"/>
            <a:ext cx="2017713" cy="2657475"/>
          </a:xfrm>
          <a:prstGeom prst="rect">
            <a:avLst/>
          </a:prstGeom>
          <a:noFill/>
          <a:ln w="9525">
            <a:noFill/>
            <a:miter lim="800000"/>
            <a:headEnd/>
            <a:tailEnd/>
          </a:ln>
        </p:spPr>
      </p:pic>
      <p:sp>
        <p:nvSpPr>
          <p:cNvPr id="13" name="TextBox 12"/>
          <p:cNvSpPr txBox="1"/>
          <p:nvPr/>
        </p:nvSpPr>
        <p:spPr>
          <a:xfrm>
            <a:off x="98425" y="6219825"/>
            <a:ext cx="8955088" cy="577850"/>
          </a:xfrm>
          <a:prstGeom prst="rect">
            <a:avLst/>
          </a:prstGeom>
          <a:noFill/>
        </p:spPr>
        <p:txBody>
          <a:bodyPr>
            <a:spAutoFit/>
          </a:bodyPr>
          <a:lstStyle/>
          <a:p>
            <a:pPr algn="just" fontAlgn="auto">
              <a:spcBef>
                <a:spcPts val="0"/>
              </a:spcBef>
              <a:spcAft>
                <a:spcPts val="0"/>
              </a:spcAft>
              <a:defRPr/>
            </a:pPr>
            <a:r>
              <a:rPr lang="ru-RU" sz="1050" dirty="0">
                <a:solidFill>
                  <a:schemeClr val="accent1">
                    <a:lumMod val="75000"/>
                  </a:schemeClr>
                </a:solidFill>
                <a:latin typeface="Century Gothic" panose="020B0502020202020204" pitchFamily="34" charset="0"/>
                <a:cs typeface="+mn-cs"/>
              </a:rPr>
              <a:t>*</a:t>
            </a:r>
            <a:r>
              <a:rPr lang="en-US" sz="1050" dirty="0">
                <a:solidFill>
                  <a:schemeClr val="accent1">
                    <a:lumMod val="75000"/>
                  </a:schemeClr>
                </a:solidFill>
                <a:latin typeface="Century Gothic" panose="020B0502020202020204" pitchFamily="34" charset="0"/>
                <a:cs typeface="+mn-cs"/>
              </a:rPr>
              <a:t>We can offer different sites for the project either municipal or privately-owned</a:t>
            </a:r>
            <a:r>
              <a:rPr lang="ru-RU" sz="1050" dirty="0">
                <a:solidFill>
                  <a:schemeClr val="accent1">
                    <a:lumMod val="75000"/>
                  </a:schemeClr>
                </a:solidFill>
                <a:latin typeface="Century Gothic" panose="020B0502020202020204" pitchFamily="34" charset="0"/>
                <a:cs typeface="+mn-cs"/>
              </a:rPr>
              <a:t>; </a:t>
            </a:r>
          </a:p>
          <a:p>
            <a:pPr algn="just" fontAlgn="auto">
              <a:spcBef>
                <a:spcPts val="0"/>
              </a:spcBef>
              <a:spcAft>
                <a:spcPts val="0"/>
              </a:spcAft>
              <a:defRPr/>
            </a:pPr>
            <a:r>
              <a:rPr lang="ru-RU" sz="1050" dirty="0">
                <a:solidFill>
                  <a:schemeClr val="accent1">
                    <a:lumMod val="75000"/>
                  </a:schemeClr>
                </a:solidFill>
                <a:latin typeface="Century Gothic" panose="020B0502020202020204" pitchFamily="34" charset="0"/>
                <a:cs typeface="+mn-cs"/>
              </a:rPr>
              <a:t>*</a:t>
            </a:r>
            <a:r>
              <a:rPr lang="en-US" sz="1050" dirty="0">
                <a:solidFill>
                  <a:schemeClr val="accent1">
                    <a:lumMod val="75000"/>
                  </a:schemeClr>
                </a:solidFill>
                <a:latin typeface="Century Gothic" panose="020B0502020202020204" pitchFamily="34" charset="0"/>
                <a:cs typeface="+mn-cs"/>
              </a:rPr>
              <a:t>Since 2015 investment projects exceeding</a:t>
            </a:r>
            <a:r>
              <a:rPr lang="ru-RU" sz="1050" dirty="0">
                <a:solidFill>
                  <a:schemeClr val="accent1">
                    <a:lumMod val="75000"/>
                  </a:schemeClr>
                </a:solidFill>
                <a:latin typeface="Century Gothic" panose="020B0502020202020204" pitchFamily="34" charset="0"/>
                <a:cs typeface="+mn-cs"/>
              </a:rPr>
              <a:t> </a:t>
            </a:r>
            <a:r>
              <a:rPr lang="ru-RU" sz="1050" dirty="0">
                <a:solidFill>
                  <a:schemeClr val="accent1">
                    <a:lumMod val="75000"/>
                  </a:schemeClr>
                </a:solidFill>
                <a:latin typeface="Century Gothic" panose="020B0502020202020204" pitchFamily="34" charset="0"/>
                <a:cs typeface="+mn-cs"/>
              </a:rPr>
              <a:t>300 </a:t>
            </a:r>
            <a:r>
              <a:rPr lang="en-US" sz="1050" dirty="0" err="1">
                <a:solidFill>
                  <a:schemeClr val="accent1">
                    <a:lumMod val="75000"/>
                  </a:schemeClr>
                </a:solidFill>
                <a:latin typeface="Century Gothic" panose="020B0502020202020204" pitchFamily="34" charset="0"/>
                <a:cs typeface="+mn-cs"/>
              </a:rPr>
              <a:t>mln</a:t>
            </a:r>
            <a:r>
              <a:rPr lang="en-US" sz="1050" dirty="0">
                <a:solidFill>
                  <a:schemeClr val="accent1">
                    <a:lumMod val="75000"/>
                  </a:schemeClr>
                </a:solidFill>
                <a:latin typeface="Century Gothic" panose="020B0502020202020204" pitchFamily="34" charset="0"/>
                <a:cs typeface="+mn-cs"/>
              </a:rPr>
              <a:t> RUB will be exempt from property tax and will be entitled to profit tax reduction</a:t>
            </a:r>
            <a:r>
              <a:rPr lang="ru-RU" sz="1050" dirty="0">
                <a:solidFill>
                  <a:schemeClr val="accent1">
                    <a:lumMod val="75000"/>
                  </a:schemeClr>
                </a:solidFill>
                <a:latin typeface="Century Gothic" panose="020B0502020202020204" pitchFamily="34" charset="0"/>
                <a:cs typeface="+mn-cs"/>
              </a:rPr>
              <a:t>. </a:t>
            </a:r>
            <a:endParaRPr lang="ru-RU" sz="1050" dirty="0">
              <a:solidFill>
                <a:schemeClr val="accent1">
                  <a:lumMod val="75000"/>
                </a:schemeClr>
              </a:solidFill>
              <a:latin typeface="Century Gothic" panose="020B0502020202020204" pitchFamily="34" charset="0"/>
              <a:cs typeface="+mn-cs"/>
            </a:endParaRPr>
          </a:p>
          <a:p>
            <a:pPr algn="just" fontAlgn="auto">
              <a:spcBef>
                <a:spcPts val="0"/>
              </a:spcBef>
              <a:spcAft>
                <a:spcPts val="0"/>
              </a:spcAft>
              <a:defRPr/>
            </a:pPr>
            <a:endParaRPr lang="ru-RU" sz="1050" dirty="0">
              <a:solidFill>
                <a:srgbClr val="C00000"/>
              </a:solidFill>
              <a:latin typeface="Century Gothic" panose="020B0502020202020204" pitchFamily="34" charset="0"/>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a:off x="179388" y="1052513"/>
            <a:ext cx="6477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altLang="ru-RU" sz="1200" dirty="0">
              <a:solidFill>
                <a:schemeClr val="tx2">
                  <a:lumMod val="50000"/>
                </a:schemeClr>
              </a:solidFill>
              <a:latin typeface="Century Gothic" panose="020B0502020202020204" pitchFamily="34" charset="0"/>
            </a:endParaRPr>
          </a:p>
        </p:txBody>
      </p:sp>
      <p:sp>
        <p:nvSpPr>
          <p:cNvPr id="5" name="Пятиугольник 4"/>
          <p:cNvSpPr/>
          <p:nvPr/>
        </p:nvSpPr>
        <p:spPr>
          <a:xfrm>
            <a:off x="188913" y="3789363"/>
            <a:ext cx="7112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Century Gothic" panose="020B0502020202020204" pitchFamily="34" charset="0"/>
            </a:endParaRPr>
          </a:p>
        </p:txBody>
      </p:sp>
      <p:sp>
        <p:nvSpPr>
          <p:cNvPr id="6" name="Прямоугольник 5"/>
          <p:cNvSpPr/>
          <p:nvPr/>
        </p:nvSpPr>
        <p:spPr>
          <a:xfrm rot="-5400000">
            <a:off x="-138112" y="1903413"/>
            <a:ext cx="1076325" cy="523875"/>
          </a:xfrm>
          <a:prstGeom prst="rect">
            <a:avLst/>
          </a:prstGeom>
        </p:spPr>
        <p:txBody>
          <a:bodyPr wrap="none">
            <a:spAutoFit/>
          </a:bodyPr>
          <a:lstStyle/>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Market</a:t>
            </a:r>
          </a:p>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conditions</a:t>
            </a:r>
            <a:endParaRPr lang="ru-RU" altLang="ru-RU" sz="1400" dirty="0">
              <a:solidFill>
                <a:schemeClr val="tx2">
                  <a:lumMod val="50000"/>
                </a:schemeClr>
              </a:solidFill>
              <a:latin typeface="Century Gothic" panose="020B0502020202020204" pitchFamily="34" charset="0"/>
              <a:cs typeface="+mn-cs"/>
            </a:endParaRPr>
          </a:p>
        </p:txBody>
      </p:sp>
      <p:sp>
        <p:nvSpPr>
          <p:cNvPr id="22532" name="Прямоугольник 6"/>
          <p:cNvSpPr>
            <a:spLocks noChangeArrowheads="1"/>
          </p:cNvSpPr>
          <p:nvPr/>
        </p:nvSpPr>
        <p:spPr bwMode="auto">
          <a:xfrm rot="-5400000">
            <a:off x="-76993" y="4620419"/>
            <a:ext cx="1074737" cy="523875"/>
          </a:xfrm>
          <a:prstGeom prst="rect">
            <a:avLst/>
          </a:prstGeom>
          <a:noFill/>
          <a:ln w="9525">
            <a:noFill/>
            <a:miter lim="800000"/>
            <a:headEnd/>
            <a:tailEnd/>
          </a:ln>
        </p:spPr>
        <p:txBody>
          <a:bodyPr wrap="none">
            <a:spAutoFit/>
          </a:bodyPr>
          <a:lstStyle/>
          <a:p>
            <a:pPr algn="ctr"/>
            <a:r>
              <a:rPr lang="en-US" sz="1400">
                <a:latin typeface="Century Gothic" pitchFamily="34" charset="0"/>
              </a:rPr>
              <a:t>Economic</a:t>
            </a:r>
          </a:p>
          <a:p>
            <a:pPr algn="ctr"/>
            <a:r>
              <a:rPr lang="en-US" sz="1400">
                <a:latin typeface="Century Gothic" pitchFamily="34" charset="0"/>
              </a:rPr>
              <a:t>conditions</a:t>
            </a:r>
          </a:p>
        </p:txBody>
      </p:sp>
      <p:sp>
        <p:nvSpPr>
          <p:cNvPr id="12" name="Прямоугольник 11"/>
          <p:cNvSpPr/>
          <p:nvPr/>
        </p:nvSpPr>
        <p:spPr>
          <a:xfrm>
            <a:off x="752475" y="293688"/>
            <a:ext cx="8169275" cy="769937"/>
          </a:xfrm>
          <a:prstGeom prst="rect">
            <a:avLst/>
          </a:prstGeom>
        </p:spPr>
        <p:txBody>
          <a:bodyPr>
            <a:spAutoFit/>
          </a:bodyPr>
          <a:lstStyle/>
          <a:p>
            <a:pPr defTabSz="955675" fontAlgn="auto">
              <a:spcBef>
                <a:spcPts val="0"/>
              </a:spcBef>
              <a:spcAft>
                <a:spcPts val="0"/>
              </a:spcAft>
              <a:defRPr/>
            </a:pPr>
            <a:r>
              <a:rPr lang="en-US" sz="2200" b="1" dirty="0">
                <a:latin typeface="Century Gothic" panose="020B0502020202020204" pitchFamily="34" charset="0"/>
                <a:cs typeface="+mn-cs"/>
              </a:rPr>
              <a:t>Investment in the construction of solar batteries production  factory</a:t>
            </a:r>
            <a:r>
              <a:rPr lang="ru-RU" sz="2200" b="1" dirty="0">
                <a:solidFill>
                  <a:schemeClr val="tx2">
                    <a:lumMod val="50000"/>
                  </a:schemeClr>
                </a:solidFill>
                <a:latin typeface="Century Gothic" panose="020B0502020202020204" pitchFamily="34" charset="0"/>
                <a:cs typeface="+mn-cs"/>
              </a:rPr>
              <a:t>*</a:t>
            </a:r>
            <a:endParaRPr lang="ru-RU" sz="2200" b="1" dirty="0">
              <a:latin typeface="Century Gothic" panose="020B0502020202020204" pitchFamily="34" charset="0"/>
              <a:cs typeface="+mn-cs"/>
            </a:endParaRPr>
          </a:p>
        </p:txBody>
      </p:sp>
      <p:pic>
        <p:nvPicPr>
          <p:cNvPr id="22534" name="Picture 97"/>
          <p:cNvPicPr>
            <a:picLocks noChangeAspect="1" noChangeArrowheads="1"/>
          </p:cNvPicPr>
          <p:nvPr/>
        </p:nvPicPr>
        <p:blipFill>
          <a:blip r:embed="rId2"/>
          <a:srcRect/>
          <a:stretch>
            <a:fillRect/>
          </a:stretch>
        </p:blipFill>
        <p:spPr bwMode="auto">
          <a:xfrm>
            <a:off x="4859338" y="1465263"/>
            <a:ext cx="3086100" cy="2038350"/>
          </a:xfrm>
          <a:prstGeom prst="rect">
            <a:avLst/>
          </a:prstGeom>
          <a:noFill/>
          <a:ln w="9525">
            <a:noFill/>
            <a:miter lim="800000"/>
            <a:headEnd/>
            <a:tailEnd/>
          </a:ln>
        </p:spPr>
      </p:pic>
      <p:sp>
        <p:nvSpPr>
          <p:cNvPr id="22535" name="Прямоугольник 7"/>
          <p:cNvSpPr>
            <a:spLocks noChangeArrowheads="1"/>
          </p:cNvSpPr>
          <p:nvPr/>
        </p:nvSpPr>
        <p:spPr bwMode="auto">
          <a:xfrm>
            <a:off x="1238250" y="1281113"/>
            <a:ext cx="3387725" cy="2154237"/>
          </a:xfrm>
          <a:prstGeom prst="rect">
            <a:avLst/>
          </a:prstGeom>
          <a:noFill/>
          <a:ln w="9525">
            <a:noFill/>
            <a:miter lim="800000"/>
            <a:headEnd/>
            <a:tailEnd/>
          </a:ln>
        </p:spPr>
        <p:txBody>
          <a:bodyPr>
            <a:spAutoFit/>
          </a:bodyPr>
          <a:lstStyle/>
          <a:p>
            <a:pPr marL="285750" indent="-285750">
              <a:buFont typeface="Arial" charset="0"/>
              <a:buChar char="•"/>
            </a:pPr>
            <a:r>
              <a:rPr lang="en-US" sz="1200">
                <a:latin typeface="Century Gothic" pitchFamily="34" charset="0"/>
              </a:rPr>
              <a:t>The resolution of the Government of the Russian Federation from 28.05.2013 No. 449 "About the mechanism of stimulation of using renewables in the wholesale market of electric energy and power“</a:t>
            </a:r>
          </a:p>
          <a:p>
            <a:pPr marL="285750" indent="-285750">
              <a:buFont typeface="Arial" charset="0"/>
              <a:buChar char="•"/>
            </a:pPr>
            <a:r>
              <a:rPr lang="en-US" sz="1200">
                <a:latin typeface="Century Gothic" pitchFamily="34" charset="0"/>
              </a:rPr>
              <a:t>Regulation of the Government of the Russian Federation of 28.05.2013 No. 861-r</a:t>
            </a:r>
          </a:p>
          <a:p>
            <a:pPr marL="285750" indent="-285750">
              <a:buFont typeface="Arial" charset="0"/>
              <a:buChar char="•"/>
            </a:pPr>
            <a:r>
              <a:rPr lang="en-US" sz="1200">
                <a:latin typeface="Century Gothic" pitchFamily="34" charset="0"/>
              </a:rPr>
              <a:t>In Russia by 2020 an input of about 1,5-2 GW of capacities is planned</a:t>
            </a:r>
            <a:r>
              <a:rPr lang="en-US" sz="1400"/>
              <a:t>.</a:t>
            </a:r>
            <a:endParaRPr lang="ru-RU" sz="1400"/>
          </a:p>
        </p:txBody>
      </p:sp>
      <p:sp>
        <p:nvSpPr>
          <p:cNvPr id="17" name="Объект 2"/>
          <p:cNvSpPr txBox="1">
            <a:spLocks/>
          </p:cNvSpPr>
          <p:nvPr/>
        </p:nvSpPr>
        <p:spPr bwMode="auto">
          <a:xfrm>
            <a:off x="1116013" y="3582988"/>
            <a:ext cx="3840162" cy="2598737"/>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Font typeface="Wingdings" pitchFamily="2" charset="2"/>
              <a:buNone/>
              <a:defRPr/>
            </a:pPr>
            <a:r>
              <a:rPr lang="en-US" altLang="ru-RU" sz="1200" b="1" u="sng" kern="0" dirty="0" smtClean="0">
                <a:latin typeface="Century Gothic" panose="020B0502020202020204" pitchFamily="34" charset="0"/>
              </a:rPr>
              <a:t>Initial </a:t>
            </a:r>
            <a:r>
              <a:rPr lang="en-US" altLang="ru-RU" sz="1200" b="1" u="sng" kern="0" dirty="0">
                <a:latin typeface="Century Gothic" panose="020B0502020202020204" pitchFamily="34" charset="0"/>
              </a:rPr>
              <a:t>data</a:t>
            </a:r>
            <a:r>
              <a:rPr lang="en-US" altLang="ru-RU" sz="1200" b="1" u="sng" kern="0" dirty="0" smtClean="0">
                <a:latin typeface="Century Gothic" panose="020B0502020202020204" pitchFamily="34" charset="0"/>
              </a:rPr>
              <a:t>:</a:t>
            </a:r>
          </a:p>
          <a:p>
            <a:pPr marL="0" indent="0">
              <a:spcBef>
                <a:spcPts val="600"/>
              </a:spcBef>
              <a:buFont typeface="Wingdings" pitchFamily="2" charset="2"/>
              <a:buNone/>
              <a:defRPr/>
            </a:pPr>
            <a:r>
              <a:rPr lang="en-US" altLang="ru-RU" sz="1200" b="1" kern="0" dirty="0" smtClean="0">
                <a:latin typeface="Century Gothic" panose="020B0502020202020204" pitchFamily="34" charset="0"/>
              </a:rPr>
              <a:t>Volume of production: </a:t>
            </a:r>
          </a:p>
          <a:p>
            <a:pPr>
              <a:spcBef>
                <a:spcPts val="600"/>
              </a:spcBef>
              <a:defRPr/>
            </a:pPr>
            <a:r>
              <a:rPr lang="en-US" altLang="ru-RU" sz="1200" b="1" kern="0" dirty="0" smtClean="0">
                <a:latin typeface="Century Gothic" panose="020B0502020202020204" pitchFamily="34" charset="0"/>
              </a:rPr>
              <a:t>85 megawatt per year</a:t>
            </a:r>
            <a:endParaRPr lang="en-US" altLang="ru-RU" sz="1200" b="1" kern="0" dirty="0">
              <a:latin typeface="Century Gothic" panose="020B0502020202020204" pitchFamily="34" charset="0"/>
            </a:endParaRPr>
          </a:p>
          <a:p>
            <a:pPr marL="0" indent="0">
              <a:spcBef>
                <a:spcPts val="600"/>
              </a:spcBef>
              <a:buFont typeface="Wingdings" pitchFamily="2" charset="2"/>
              <a:buNone/>
              <a:defRPr/>
            </a:pPr>
            <a:r>
              <a:rPr lang="en-US" altLang="ru-RU" sz="1200" b="1" kern="0" dirty="0">
                <a:latin typeface="Century Gothic" panose="020B0502020202020204" pitchFamily="34" charset="0"/>
              </a:rPr>
              <a:t>Necessary conditions: </a:t>
            </a:r>
          </a:p>
          <a:p>
            <a:pPr>
              <a:spcBef>
                <a:spcPts val="600"/>
              </a:spcBef>
              <a:defRPr/>
            </a:pPr>
            <a:r>
              <a:rPr lang="en-US" altLang="ru-RU" sz="1200" kern="0" dirty="0">
                <a:latin typeface="Century Gothic" panose="020B0502020202020204" pitchFamily="34" charset="0"/>
              </a:rPr>
              <a:t>The area of the land plot is </a:t>
            </a:r>
            <a:r>
              <a:rPr lang="en-US" altLang="ru-RU" sz="1200" kern="0" dirty="0" smtClean="0">
                <a:latin typeface="Century Gothic" panose="020B0502020202020204" pitchFamily="34" charset="0"/>
              </a:rPr>
              <a:t>3-5 </a:t>
            </a:r>
            <a:r>
              <a:rPr lang="en-US" altLang="ru-RU" sz="1200" kern="0" dirty="0">
                <a:latin typeface="Century Gothic" panose="020B0502020202020204" pitchFamily="34" charset="0"/>
              </a:rPr>
              <a:t>hectares.</a:t>
            </a:r>
          </a:p>
          <a:p>
            <a:pPr marL="0" indent="0">
              <a:spcBef>
                <a:spcPts val="600"/>
              </a:spcBef>
              <a:buFont typeface="Wingdings" pitchFamily="2" charset="2"/>
              <a:buNone/>
              <a:defRPr/>
            </a:pPr>
            <a:r>
              <a:rPr lang="en-US" altLang="ru-RU" sz="1200" b="1" u="sng" kern="0" dirty="0">
                <a:latin typeface="Century Gothic" panose="020B0502020202020204" pitchFamily="34" charset="0"/>
              </a:rPr>
              <a:t>Personnel: </a:t>
            </a:r>
          </a:p>
          <a:p>
            <a:pPr>
              <a:spcBef>
                <a:spcPts val="600"/>
              </a:spcBef>
              <a:defRPr/>
            </a:pPr>
            <a:r>
              <a:rPr lang="en-US" altLang="ru-RU" sz="1200" kern="0" dirty="0" smtClean="0">
                <a:latin typeface="Century Gothic" panose="020B0502020202020204" pitchFamily="34" charset="0"/>
              </a:rPr>
              <a:t>250 </a:t>
            </a:r>
            <a:r>
              <a:rPr lang="en-US" altLang="ru-RU" sz="1200" kern="0" dirty="0">
                <a:latin typeface="Century Gothic" panose="020B0502020202020204" pitchFamily="34" charset="0"/>
              </a:rPr>
              <a:t>people (taking into account the technical repair personnel and AUP)</a:t>
            </a:r>
          </a:p>
          <a:p>
            <a:pPr>
              <a:spcBef>
                <a:spcPts val="600"/>
              </a:spcBef>
              <a:buClr>
                <a:srgbClr val="080808"/>
              </a:buClr>
              <a:defRPr/>
            </a:pPr>
            <a:r>
              <a:rPr lang="en-US" altLang="ru-RU" sz="1200" kern="0" dirty="0" smtClean="0">
                <a:latin typeface="Century Gothic" panose="020B0502020202020204" pitchFamily="34" charset="0"/>
              </a:rPr>
              <a:t>Pay check for 1 </a:t>
            </a:r>
            <a:r>
              <a:rPr lang="en-US" altLang="ru-RU" sz="1200" kern="0" dirty="0">
                <a:latin typeface="Century Gothic" panose="020B0502020202020204" pitchFamily="34" charset="0"/>
              </a:rPr>
              <a:t>employee -</a:t>
            </a:r>
            <a:r>
              <a:rPr lang="en-US" altLang="ru-RU" sz="1200" kern="0" dirty="0" smtClean="0">
                <a:latin typeface="Century Gothic" panose="020B0502020202020204" pitchFamily="34" charset="0"/>
              </a:rPr>
              <a:t> </a:t>
            </a:r>
            <a:r>
              <a:rPr lang="en-US" altLang="ru-RU" sz="1200" kern="0" dirty="0">
                <a:latin typeface="Century Gothic" panose="020B0502020202020204" pitchFamily="34" charset="0"/>
              </a:rPr>
              <a:t>40 000 rub </a:t>
            </a:r>
            <a:r>
              <a:rPr lang="en-US" altLang="ru-RU" sz="1200" kern="0" dirty="0">
                <a:solidFill>
                  <a:srgbClr val="000000"/>
                </a:solidFill>
              </a:rPr>
              <a:t>including insurance premium.</a:t>
            </a:r>
          </a:p>
        </p:txBody>
      </p:sp>
      <p:sp>
        <p:nvSpPr>
          <p:cNvPr id="18" name="Объект 2"/>
          <p:cNvSpPr txBox="1">
            <a:spLocks/>
          </p:cNvSpPr>
          <p:nvPr/>
        </p:nvSpPr>
        <p:spPr bwMode="auto">
          <a:xfrm>
            <a:off x="5048250" y="3860800"/>
            <a:ext cx="3871913" cy="2089150"/>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Investment volume: 200 million rubles</a:t>
            </a:r>
          </a:p>
          <a:p>
            <a:pPr marL="0" indent="0">
              <a:spcBef>
                <a:spcPts val="600"/>
              </a:spcBef>
              <a:buClr>
                <a:srgbClr val="080808"/>
              </a:buClr>
              <a:buFont typeface="Wingdings" pitchFamily="2" charset="2"/>
              <a:buNone/>
              <a:defRPr/>
            </a:pPr>
            <a:r>
              <a:rPr lang="en-US" altLang="ru-RU" sz="1200" b="1" kern="0" dirty="0">
                <a:solidFill>
                  <a:schemeClr val="tx2">
                    <a:lumMod val="50000"/>
                  </a:schemeClr>
                </a:solidFill>
                <a:latin typeface="Century Gothic" panose="020B0502020202020204" pitchFamily="34" charset="0"/>
              </a:rPr>
              <a:t>Inception date </a:t>
            </a:r>
            <a:r>
              <a:rPr lang="en-US" altLang="ru-RU" sz="1200" b="1" kern="0" dirty="0" smtClean="0">
                <a:solidFill>
                  <a:schemeClr val="tx2">
                    <a:lumMod val="50000"/>
                  </a:schemeClr>
                </a:solidFill>
              </a:rPr>
              <a:t>: January 2015</a:t>
            </a: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Estimated period: until 2025</a:t>
            </a:r>
          </a:p>
          <a:p>
            <a:pPr marL="0" indent="0">
              <a:spcBef>
                <a:spcPts val="600"/>
              </a:spcBef>
              <a:buClr>
                <a:srgbClr val="080808"/>
              </a:buClr>
              <a:buFont typeface="Wingdings" pitchFamily="2" charset="2"/>
              <a:buNone/>
              <a:defRPr/>
            </a:pPr>
            <a:endParaRPr lang="en-US" altLang="ru-RU" sz="1200" b="1" kern="0" dirty="0">
              <a:solidFill>
                <a:schemeClr val="tx2">
                  <a:lumMod val="50000"/>
                </a:schemeClr>
              </a:solidFill>
            </a:endParaRP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Measures of efficiency :</a:t>
            </a:r>
            <a:endParaRPr lang="ru-RU" altLang="ru-RU" sz="1200" b="1" kern="0" dirty="0" smtClean="0">
              <a:solidFill>
                <a:srgbClr val="000000"/>
              </a:solidFill>
            </a:endParaRPr>
          </a:p>
          <a:p>
            <a:pPr marL="0" indent="0">
              <a:spcBef>
                <a:spcPts val="600"/>
              </a:spcBef>
              <a:buClr>
                <a:srgbClr val="080808"/>
              </a:buClr>
              <a:buFont typeface="Wingdings" pitchFamily="2" charset="2"/>
              <a:buNone/>
              <a:defRPr/>
            </a:pPr>
            <a:r>
              <a:rPr lang="en-US" altLang="ru-RU" sz="1200" b="1" kern="0" dirty="0" smtClean="0">
                <a:solidFill>
                  <a:srgbClr val="000000"/>
                </a:solidFill>
              </a:rPr>
              <a:t>Internal rate of return</a:t>
            </a:r>
            <a:r>
              <a:rPr lang="en-US" altLang="ru-RU" sz="1200" kern="0" dirty="0" smtClean="0">
                <a:solidFill>
                  <a:srgbClr val="000000"/>
                </a:solidFill>
              </a:rPr>
              <a:t>: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IRR</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 </a:t>
            </a:r>
            <a:r>
              <a:rPr lang="ru-RU" altLang="ru-RU" sz="1200" b="1" kern="0" dirty="0" smtClean="0">
                <a:solidFill>
                  <a:schemeClr val="tx2">
                    <a:lumMod val="50000"/>
                  </a:schemeClr>
                </a:solidFill>
              </a:rPr>
              <a:t> 1</a:t>
            </a:r>
            <a:r>
              <a:rPr lang="en-US" altLang="ru-RU" sz="1200" b="1" kern="0" dirty="0">
                <a:solidFill>
                  <a:schemeClr val="tx2">
                    <a:lumMod val="50000"/>
                  </a:schemeClr>
                </a:solidFill>
              </a:rPr>
              <a:t>7</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a:t>
            </a: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Net present value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NPV): 35 million rubles</a:t>
            </a:r>
            <a:endParaRPr lang="ru-RU" altLang="ru-RU" sz="1200" b="1" kern="0" dirty="0" smtClean="0">
              <a:solidFill>
                <a:schemeClr val="tx2">
                  <a:lumMod val="50000"/>
                </a:schemeClr>
              </a:solidFill>
            </a:endParaRP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Payback period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P</a:t>
            </a:r>
            <a:r>
              <a:rPr lang="ru-RU" altLang="ru-RU" sz="1200" b="1" kern="0" dirty="0" smtClean="0">
                <a:solidFill>
                  <a:schemeClr val="tx2">
                    <a:lumMod val="50000"/>
                  </a:schemeClr>
                </a:solidFill>
              </a:rPr>
              <a:t>Р)</a:t>
            </a:r>
            <a:r>
              <a:rPr lang="en-US" altLang="ru-RU" sz="1200" b="1" kern="0" dirty="0" smtClean="0">
                <a:solidFill>
                  <a:schemeClr val="tx2">
                    <a:lumMod val="50000"/>
                  </a:schemeClr>
                </a:solidFill>
              </a:rPr>
              <a:t>: </a:t>
            </a:r>
            <a:r>
              <a:rPr lang="en-US" altLang="ru-RU" sz="1200" b="1" kern="0" dirty="0">
                <a:solidFill>
                  <a:schemeClr val="tx2">
                    <a:lumMod val="50000"/>
                  </a:schemeClr>
                </a:solidFill>
              </a:rPr>
              <a:t>6</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years</a:t>
            </a:r>
            <a:endParaRPr lang="ru-RU" altLang="ru-RU" sz="1100" b="1" kern="0" dirty="0" smtClean="0">
              <a:solidFill>
                <a:srgbClr val="000000"/>
              </a:solidFill>
            </a:endParaRPr>
          </a:p>
          <a:p>
            <a:pPr marL="0" indent="0">
              <a:spcBef>
                <a:spcPts val="600"/>
              </a:spcBef>
              <a:buClr>
                <a:srgbClr val="080808"/>
              </a:buClr>
              <a:buFont typeface="Wingdings" pitchFamily="2" charset="2"/>
              <a:buNone/>
              <a:defRPr/>
            </a:pPr>
            <a:endParaRPr lang="ru-RU" altLang="ru-RU" sz="1100" b="1" kern="0" dirty="0" smtClean="0">
              <a:solidFill>
                <a:srgbClr val="000000"/>
              </a:solidFill>
            </a:endParaRPr>
          </a:p>
        </p:txBody>
      </p:sp>
      <p:sp>
        <p:nvSpPr>
          <p:cNvPr id="22538" name="Прямоугольник 8"/>
          <p:cNvSpPr>
            <a:spLocks noChangeArrowheads="1"/>
          </p:cNvSpPr>
          <p:nvPr/>
        </p:nvSpPr>
        <p:spPr bwMode="auto">
          <a:xfrm>
            <a:off x="1042988" y="6092825"/>
            <a:ext cx="6823075" cy="646113"/>
          </a:xfrm>
          <a:prstGeom prst="rect">
            <a:avLst/>
          </a:prstGeom>
          <a:noFill/>
          <a:ln w="9525">
            <a:noFill/>
            <a:miter lim="800000"/>
            <a:headEnd/>
            <a:tailEnd/>
          </a:ln>
        </p:spPr>
        <p:txBody>
          <a:bodyPr>
            <a:spAutoFit/>
          </a:bodyPr>
          <a:lstStyle/>
          <a:p>
            <a:r>
              <a:rPr lang="en-US" sz="1200"/>
              <a:t>* For implementation of the project various options of municipal and private platforms are offered; </a:t>
            </a:r>
          </a:p>
          <a:p>
            <a:r>
              <a:rPr lang="en-US" sz="1200"/>
              <a:t>* Since 2015 projects with the volume of investment more than 300 million rubles are exempted from payment of the property tax, and also will be able to receive a privilege on income tax.</a:t>
            </a:r>
            <a:endParaRPr lang="ru-RU" sz="12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a:off x="179388" y="1052513"/>
            <a:ext cx="6477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altLang="ru-RU" sz="1200" dirty="0">
              <a:solidFill>
                <a:schemeClr val="tx2">
                  <a:lumMod val="50000"/>
                </a:schemeClr>
              </a:solidFill>
            </a:endParaRPr>
          </a:p>
        </p:txBody>
      </p:sp>
      <p:sp>
        <p:nvSpPr>
          <p:cNvPr id="5" name="Пятиугольник 4"/>
          <p:cNvSpPr/>
          <p:nvPr/>
        </p:nvSpPr>
        <p:spPr>
          <a:xfrm>
            <a:off x="188913" y="3789363"/>
            <a:ext cx="7112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Прямоугольник 5"/>
          <p:cNvSpPr/>
          <p:nvPr/>
        </p:nvSpPr>
        <p:spPr>
          <a:xfrm rot="-5400000">
            <a:off x="-138112" y="1903413"/>
            <a:ext cx="1076325" cy="523875"/>
          </a:xfrm>
          <a:prstGeom prst="rect">
            <a:avLst/>
          </a:prstGeom>
        </p:spPr>
        <p:txBody>
          <a:bodyPr wrap="none">
            <a:spAutoFit/>
          </a:bodyPr>
          <a:lstStyle/>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Market </a:t>
            </a:r>
          </a:p>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conditions</a:t>
            </a:r>
            <a:endParaRPr lang="ru-RU" altLang="ru-RU" sz="1400" dirty="0">
              <a:solidFill>
                <a:schemeClr val="tx2">
                  <a:lumMod val="50000"/>
                </a:schemeClr>
              </a:solidFill>
              <a:latin typeface="Century Gothic" panose="020B0502020202020204" pitchFamily="34" charset="0"/>
              <a:cs typeface="+mn-cs"/>
            </a:endParaRPr>
          </a:p>
        </p:txBody>
      </p:sp>
      <p:sp>
        <p:nvSpPr>
          <p:cNvPr id="23556" name="Прямоугольник 6"/>
          <p:cNvSpPr>
            <a:spLocks noChangeArrowheads="1"/>
          </p:cNvSpPr>
          <p:nvPr/>
        </p:nvSpPr>
        <p:spPr bwMode="auto">
          <a:xfrm rot="-5400000">
            <a:off x="-538956" y="4728369"/>
            <a:ext cx="1998663" cy="307975"/>
          </a:xfrm>
          <a:prstGeom prst="rect">
            <a:avLst/>
          </a:prstGeom>
          <a:noFill/>
          <a:ln w="9525">
            <a:noFill/>
            <a:miter lim="800000"/>
            <a:headEnd/>
            <a:tailEnd/>
          </a:ln>
        </p:spPr>
        <p:txBody>
          <a:bodyPr wrap="none">
            <a:spAutoFit/>
          </a:bodyPr>
          <a:lstStyle/>
          <a:p>
            <a:pPr algn="ctr"/>
            <a:r>
              <a:rPr lang="en-US" sz="1400">
                <a:latin typeface="Century Gothic" pitchFamily="34" charset="0"/>
              </a:rPr>
              <a:t>Economic conditions</a:t>
            </a:r>
            <a:endParaRPr lang="ru-RU" sz="1400">
              <a:latin typeface="Century Gothic" pitchFamily="34" charset="0"/>
            </a:endParaRPr>
          </a:p>
        </p:txBody>
      </p:sp>
      <p:sp>
        <p:nvSpPr>
          <p:cNvPr id="12" name="Прямоугольник 11"/>
          <p:cNvSpPr/>
          <p:nvPr/>
        </p:nvSpPr>
        <p:spPr>
          <a:xfrm>
            <a:off x="646113" y="282575"/>
            <a:ext cx="8167687" cy="431800"/>
          </a:xfrm>
          <a:prstGeom prst="rect">
            <a:avLst/>
          </a:prstGeom>
        </p:spPr>
        <p:txBody>
          <a:bodyPr>
            <a:spAutoFit/>
          </a:bodyPr>
          <a:lstStyle/>
          <a:p>
            <a:pPr defTabSz="955675" fontAlgn="auto">
              <a:spcBef>
                <a:spcPts val="0"/>
              </a:spcBef>
              <a:spcAft>
                <a:spcPts val="0"/>
              </a:spcAft>
              <a:defRPr/>
            </a:pPr>
            <a:r>
              <a:rPr lang="en-US" sz="2200" b="1" dirty="0">
                <a:latin typeface="Century Gothic" panose="020B0502020202020204" pitchFamily="34" charset="0"/>
                <a:cs typeface="+mn-cs"/>
              </a:rPr>
              <a:t>Investment in the construction of pharmaceutical factory</a:t>
            </a:r>
            <a:r>
              <a:rPr lang="ru-RU" sz="2200" b="1" dirty="0">
                <a:solidFill>
                  <a:schemeClr val="tx2">
                    <a:lumMod val="50000"/>
                  </a:schemeClr>
                </a:solidFill>
                <a:latin typeface="Century Gothic" panose="020B0502020202020204" pitchFamily="34" charset="0"/>
                <a:cs typeface="+mn-cs"/>
              </a:rPr>
              <a:t>*</a:t>
            </a:r>
            <a:endParaRPr lang="ru-RU" sz="2200" b="1" dirty="0">
              <a:latin typeface="Century Gothic" panose="020B0502020202020204" pitchFamily="34" charset="0"/>
              <a:cs typeface="+mn-cs"/>
            </a:endParaRPr>
          </a:p>
        </p:txBody>
      </p:sp>
      <p:sp>
        <p:nvSpPr>
          <p:cNvPr id="23558" name="Прямоугольник 10"/>
          <p:cNvSpPr>
            <a:spLocks noChangeArrowheads="1"/>
          </p:cNvSpPr>
          <p:nvPr/>
        </p:nvSpPr>
        <p:spPr bwMode="auto">
          <a:xfrm>
            <a:off x="709613" y="1004888"/>
            <a:ext cx="4351337" cy="2378075"/>
          </a:xfrm>
          <a:prstGeom prst="rect">
            <a:avLst/>
          </a:prstGeom>
          <a:noFill/>
          <a:ln w="9525">
            <a:noFill/>
            <a:miter lim="800000"/>
            <a:headEnd/>
            <a:tailEnd/>
          </a:ln>
        </p:spPr>
        <p:txBody>
          <a:bodyPr>
            <a:spAutoFit/>
          </a:bodyPr>
          <a:lstStyle/>
          <a:p>
            <a:pPr marL="171450" indent="-171450">
              <a:lnSpc>
                <a:spcPct val="150000"/>
              </a:lnSpc>
              <a:buFont typeface="Wingdings" pitchFamily="2" charset="2"/>
              <a:buChar char="§"/>
            </a:pPr>
            <a:r>
              <a:rPr lang="en-US" sz="1100">
                <a:latin typeface="Century Gothic" pitchFamily="34" charset="0"/>
              </a:rPr>
              <a:t>Mandate of the Government of the Russian Federation No. VZ-P12-1366 from March 6</a:t>
            </a:r>
            <a:r>
              <a:rPr lang="en-US" sz="1100" baseline="30000">
                <a:latin typeface="Century Gothic" pitchFamily="34" charset="0"/>
              </a:rPr>
              <a:t>th</a:t>
            </a:r>
            <a:r>
              <a:rPr lang="en-US" sz="1100">
                <a:latin typeface="Century Gothic" pitchFamily="34" charset="0"/>
              </a:rPr>
              <a:t> , 2008 about the elaboration of the strategy of development of the domestic pharmaceutical industry until 2020.</a:t>
            </a:r>
          </a:p>
          <a:p>
            <a:pPr marL="171450" indent="-171450">
              <a:lnSpc>
                <a:spcPct val="150000"/>
              </a:lnSpc>
              <a:buFont typeface="Wingdings" pitchFamily="2" charset="2"/>
              <a:buChar char="§"/>
            </a:pPr>
            <a:r>
              <a:rPr lang="en-US" sz="1100">
                <a:latin typeface="Century Gothic" pitchFamily="34" charset="0"/>
              </a:rPr>
              <a:t>The main buyer of the medical equipment production is the government(about 40% of medicines);</a:t>
            </a:r>
          </a:p>
          <a:p>
            <a:pPr marL="171450" indent="-171450">
              <a:lnSpc>
                <a:spcPct val="150000"/>
              </a:lnSpc>
              <a:buFont typeface="Wingdings" pitchFamily="2" charset="2"/>
              <a:buChar char="§"/>
            </a:pPr>
            <a:r>
              <a:rPr lang="en-US" sz="1100">
                <a:latin typeface="Century Gothic" pitchFamily="34" charset="0"/>
              </a:rPr>
              <a:t>High growth rates of consumption;</a:t>
            </a:r>
          </a:p>
          <a:p>
            <a:pPr marL="171450" indent="-171450">
              <a:lnSpc>
                <a:spcPct val="150000"/>
              </a:lnSpc>
              <a:buFont typeface="Wingdings" pitchFamily="2" charset="2"/>
              <a:buChar char="§"/>
            </a:pPr>
            <a:r>
              <a:rPr lang="en-US" sz="1100">
                <a:latin typeface="Century Gothic" pitchFamily="34" charset="0"/>
              </a:rPr>
              <a:t>Improvement of the national legislation</a:t>
            </a:r>
            <a:r>
              <a:rPr lang="ru-RU" sz="1100">
                <a:latin typeface="Century Gothic" pitchFamily="34" charset="0"/>
              </a:rPr>
              <a:t>.</a:t>
            </a:r>
            <a:br>
              <a:rPr lang="ru-RU" sz="1100">
                <a:latin typeface="Century Gothic" pitchFamily="34" charset="0"/>
              </a:rPr>
            </a:br>
            <a:endParaRPr lang="ru-RU" sz="1100">
              <a:latin typeface="Century Gothic" pitchFamily="34" charset="0"/>
            </a:endParaRPr>
          </a:p>
        </p:txBody>
      </p:sp>
      <p:pic>
        <p:nvPicPr>
          <p:cNvPr id="23559" name="Picture 2"/>
          <p:cNvPicPr>
            <a:picLocks noChangeAspect="1" noChangeArrowheads="1"/>
          </p:cNvPicPr>
          <p:nvPr/>
        </p:nvPicPr>
        <p:blipFill>
          <a:blip r:embed="rId2"/>
          <a:srcRect/>
          <a:stretch>
            <a:fillRect/>
          </a:stretch>
        </p:blipFill>
        <p:spPr bwMode="auto">
          <a:xfrm>
            <a:off x="5021263" y="893763"/>
            <a:ext cx="3989387" cy="2252662"/>
          </a:xfrm>
          <a:prstGeom prst="rect">
            <a:avLst/>
          </a:prstGeom>
          <a:noFill/>
          <a:ln w="9525">
            <a:noFill/>
            <a:miter lim="800000"/>
            <a:headEnd/>
            <a:tailEnd/>
          </a:ln>
        </p:spPr>
      </p:pic>
      <p:sp>
        <p:nvSpPr>
          <p:cNvPr id="23560" name="Прямоугольник 17"/>
          <p:cNvSpPr>
            <a:spLocks noChangeArrowheads="1"/>
          </p:cNvSpPr>
          <p:nvPr/>
        </p:nvSpPr>
        <p:spPr bwMode="auto">
          <a:xfrm>
            <a:off x="5356225" y="3146425"/>
            <a:ext cx="3787775" cy="246063"/>
          </a:xfrm>
          <a:prstGeom prst="rect">
            <a:avLst/>
          </a:prstGeom>
          <a:noFill/>
          <a:ln w="9525">
            <a:noFill/>
            <a:miter lim="800000"/>
            <a:headEnd/>
            <a:tailEnd/>
          </a:ln>
        </p:spPr>
        <p:txBody>
          <a:bodyPr>
            <a:spAutoFit/>
          </a:bodyPr>
          <a:lstStyle/>
          <a:p>
            <a:r>
              <a:rPr lang="ru-RU" sz="1000">
                <a:latin typeface="Century Gothic" pitchFamily="34" charset="0"/>
              </a:rPr>
              <a:t>Инновационный сценарий. Рынок  лекарств в РФ. </a:t>
            </a:r>
          </a:p>
        </p:txBody>
      </p:sp>
      <p:sp>
        <p:nvSpPr>
          <p:cNvPr id="15" name="Объект 2"/>
          <p:cNvSpPr txBox="1">
            <a:spLocks/>
          </p:cNvSpPr>
          <p:nvPr/>
        </p:nvSpPr>
        <p:spPr bwMode="auto">
          <a:xfrm>
            <a:off x="833438" y="3541713"/>
            <a:ext cx="3840162" cy="2598737"/>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Font typeface="Wingdings" pitchFamily="2" charset="2"/>
              <a:buNone/>
              <a:defRPr/>
            </a:pPr>
            <a:r>
              <a:rPr lang="en-US" altLang="ru-RU" sz="1200" b="1" u="sng" kern="0" dirty="0" smtClean="0">
                <a:latin typeface="Century Gothic" panose="020B0502020202020204" pitchFamily="34" charset="0"/>
              </a:rPr>
              <a:t>Initial </a:t>
            </a:r>
            <a:r>
              <a:rPr lang="en-US" altLang="ru-RU" sz="1200" b="1" u="sng" kern="0" dirty="0">
                <a:latin typeface="Century Gothic" panose="020B0502020202020204" pitchFamily="34" charset="0"/>
              </a:rPr>
              <a:t>data</a:t>
            </a:r>
            <a:r>
              <a:rPr lang="en-US" altLang="ru-RU" sz="1200" b="1" u="sng" kern="0" dirty="0" smtClean="0">
                <a:latin typeface="Century Gothic" panose="020B0502020202020204" pitchFamily="34" charset="0"/>
              </a:rPr>
              <a:t>:</a:t>
            </a:r>
          </a:p>
          <a:p>
            <a:pPr marL="0" indent="0">
              <a:spcBef>
                <a:spcPts val="600"/>
              </a:spcBef>
              <a:buFont typeface="Wingdings" pitchFamily="2" charset="2"/>
              <a:buNone/>
              <a:defRPr/>
            </a:pPr>
            <a:r>
              <a:rPr lang="en-US" altLang="ru-RU" sz="1200" b="1" kern="0" dirty="0" smtClean="0">
                <a:latin typeface="Century Gothic" panose="020B0502020202020204" pitchFamily="34" charset="0"/>
              </a:rPr>
              <a:t>Necessary </a:t>
            </a:r>
            <a:r>
              <a:rPr lang="en-US" altLang="ru-RU" sz="1200" b="1" kern="0" dirty="0">
                <a:latin typeface="Century Gothic" panose="020B0502020202020204" pitchFamily="34" charset="0"/>
              </a:rPr>
              <a:t>conditions: </a:t>
            </a:r>
          </a:p>
          <a:p>
            <a:pPr>
              <a:spcBef>
                <a:spcPts val="600"/>
              </a:spcBef>
              <a:defRPr/>
            </a:pPr>
            <a:r>
              <a:rPr lang="en-US" altLang="ru-RU" sz="1200" kern="0" dirty="0">
                <a:latin typeface="Century Gothic" panose="020B0502020202020204" pitchFamily="34" charset="0"/>
              </a:rPr>
              <a:t>The area of the land plot is </a:t>
            </a:r>
            <a:r>
              <a:rPr lang="en-US" altLang="ru-RU" sz="1200" kern="0" dirty="0" smtClean="0">
                <a:latin typeface="Century Gothic" panose="020B0502020202020204" pitchFamily="34" charset="0"/>
              </a:rPr>
              <a:t>1-3 </a:t>
            </a:r>
            <a:r>
              <a:rPr lang="en-US" altLang="ru-RU" sz="1200" kern="0" dirty="0">
                <a:latin typeface="Century Gothic" panose="020B0502020202020204" pitchFamily="34" charset="0"/>
              </a:rPr>
              <a:t>hectares.</a:t>
            </a:r>
          </a:p>
          <a:p>
            <a:pPr marL="0" indent="0">
              <a:spcBef>
                <a:spcPts val="600"/>
              </a:spcBef>
              <a:buFont typeface="Wingdings" pitchFamily="2" charset="2"/>
              <a:buNone/>
              <a:defRPr/>
            </a:pPr>
            <a:r>
              <a:rPr lang="en-US" altLang="ru-RU" sz="1200" b="1" u="sng" kern="0" dirty="0">
                <a:latin typeface="Century Gothic" panose="020B0502020202020204" pitchFamily="34" charset="0"/>
              </a:rPr>
              <a:t>Personnel: </a:t>
            </a:r>
          </a:p>
          <a:p>
            <a:pPr>
              <a:spcBef>
                <a:spcPts val="600"/>
              </a:spcBef>
              <a:defRPr/>
            </a:pPr>
            <a:r>
              <a:rPr lang="en-US" altLang="ru-RU" sz="1200" kern="0" dirty="0" smtClean="0">
                <a:latin typeface="Century Gothic" panose="020B0502020202020204" pitchFamily="34" charset="0"/>
              </a:rPr>
              <a:t>170 </a:t>
            </a:r>
            <a:r>
              <a:rPr lang="en-US" altLang="ru-RU" sz="1200" kern="0" dirty="0">
                <a:latin typeface="Century Gothic" panose="020B0502020202020204" pitchFamily="34" charset="0"/>
              </a:rPr>
              <a:t>people (taking into account the technical repair personnel and AUP)</a:t>
            </a:r>
          </a:p>
          <a:p>
            <a:pPr>
              <a:spcBef>
                <a:spcPts val="600"/>
              </a:spcBef>
              <a:buClr>
                <a:srgbClr val="080808"/>
              </a:buClr>
              <a:defRPr/>
            </a:pPr>
            <a:r>
              <a:rPr lang="en-US" altLang="ru-RU" sz="1200" kern="0" dirty="0" smtClean="0">
                <a:latin typeface="Century Gothic" panose="020B0502020202020204" pitchFamily="34" charset="0"/>
              </a:rPr>
              <a:t>Pay check for 1 </a:t>
            </a:r>
            <a:r>
              <a:rPr lang="en-US" altLang="ru-RU" sz="1200" kern="0" dirty="0">
                <a:latin typeface="Century Gothic" panose="020B0502020202020204" pitchFamily="34" charset="0"/>
              </a:rPr>
              <a:t>employee -</a:t>
            </a:r>
            <a:r>
              <a:rPr lang="en-US" altLang="ru-RU" sz="1200" kern="0" dirty="0" smtClean="0">
                <a:latin typeface="Century Gothic" panose="020B0502020202020204" pitchFamily="34" charset="0"/>
              </a:rPr>
              <a:t> </a:t>
            </a:r>
            <a:r>
              <a:rPr lang="en-US" altLang="ru-RU" sz="1200" kern="0" dirty="0">
                <a:latin typeface="Century Gothic" panose="020B0502020202020204" pitchFamily="34" charset="0"/>
              </a:rPr>
              <a:t>40 000 rub </a:t>
            </a:r>
            <a:r>
              <a:rPr lang="en-US" altLang="ru-RU" sz="1200" kern="0" dirty="0">
                <a:solidFill>
                  <a:srgbClr val="000000"/>
                </a:solidFill>
              </a:rPr>
              <a:t>including insurance premium.</a:t>
            </a:r>
          </a:p>
        </p:txBody>
      </p:sp>
      <p:sp>
        <p:nvSpPr>
          <p:cNvPr id="16" name="Объект 2"/>
          <p:cNvSpPr txBox="1">
            <a:spLocks/>
          </p:cNvSpPr>
          <p:nvPr/>
        </p:nvSpPr>
        <p:spPr bwMode="auto">
          <a:xfrm>
            <a:off x="5048250" y="3860800"/>
            <a:ext cx="3871913" cy="2089150"/>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Investment volume: 1 billiard rubles</a:t>
            </a:r>
          </a:p>
          <a:p>
            <a:pPr marL="0" indent="0">
              <a:spcBef>
                <a:spcPts val="600"/>
              </a:spcBef>
              <a:buClr>
                <a:srgbClr val="080808"/>
              </a:buClr>
              <a:buFont typeface="Wingdings" pitchFamily="2" charset="2"/>
              <a:buNone/>
              <a:defRPr/>
            </a:pPr>
            <a:r>
              <a:rPr lang="en-US" altLang="ru-RU" sz="1200" b="1" kern="0" dirty="0">
                <a:solidFill>
                  <a:schemeClr val="tx2">
                    <a:lumMod val="50000"/>
                  </a:schemeClr>
                </a:solidFill>
                <a:latin typeface="Century Gothic" panose="020B0502020202020204" pitchFamily="34" charset="0"/>
              </a:rPr>
              <a:t>Inception date </a:t>
            </a:r>
            <a:r>
              <a:rPr lang="en-US" altLang="ru-RU" sz="1200" b="1" kern="0" dirty="0" smtClean="0">
                <a:solidFill>
                  <a:schemeClr val="tx2">
                    <a:lumMod val="50000"/>
                  </a:schemeClr>
                </a:solidFill>
              </a:rPr>
              <a:t>: January 2015</a:t>
            </a: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Estimated period: until 2021</a:t>
            </a:r>
          </a:p>
          <a:p>
            <a:pPr marL="0" indent="0">
              <a:spcBef>
                <a:spcPts val="600"/>
              </a:spcBef>
              <a:buClr>
                <a:srgbClr val="080808"/>
              </a:buClr>
              <a:buFont typeface="Wingdings" pitchFamily="2" charset="2"/>
              <a:buNone/>
              <a:defRPr/>
            </a:pPr>
            <a:endParaRPr lang="en-US" altLang="ru-RU" sz="1200" b="1" kern="0" dirty="0">
              <a:solidFill>
                <a:schemeClr val="tx2">
                  <a:lumMod val="50000"/>
                </a:schemeClr>
              </a:solidFill>
            </a:endParaRP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Measures of efficiency :</a:t>
            </a:r>
            <a:endParaRPr lang="ru-RU" altLang="ru-RU" sz="1200" b="1" kern="0" dirty="0" smtClean="0">
              <a:solidFill>
                <a:srgbClr val="000000"/>
              </a:solidFill>
            </a:endParaRPr>
          </a:p>
          <a:p>
            <a:pPr marL="0" indent="0">
              <a:spcBef>
                <a:spcPts val="600"/>
              </a:spcBef>
              <a:buClr>
                <a:srgbClr val="080808"/>
              </a:buClr>
              <a:buFont typeface="Wingdings" pitchFamily="2" charset="2"/>
              <a:buNone/>
              <a:defRPr/>
            </a:pPr>
            <a:r>
              <a:rPr lang="en-US" altLang="ru-RU" sz="1200" b="1" kern="0" dirty="0" smtClean="0">
                <a:solidFill>
                  <a:srgbClr val="000000"/>
                </a:solidFill>
              </a:rPr>
              <a:t>Internal rate of return</a:t>
            </a:r>
            <a:r>
              <a:rPr lang="en-US" altLang="ru-RU" sz="1200" kern="0" dirty="0" smtClean="0">
                <a:solidFill>
                  <a:srgbClr val="000000"/>
                </a:solidFill>
              </a:rPr>
              <a:t>: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IRR</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 </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33</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a:t>
            </a: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Net present value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NPV): 3?8 billiard rubles</a:t>
            </a:r>
            <a:endParaRPr lang="ru-RU" altLang="ru-RU" sz="1200" b="1" kern="0" dirty="0" smtClean="0">
              <a:solidFill>
                <a:schemeClr val="tx2">
                  <a:lumMod val="50000"/>
                </a:schemeClr>
              </a:solidFill>
            </a:endParaRP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Payback period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P</a:t>
            </a:r>
            <a:r>
              <a:rPr lang="ru-RU" altLang="ru-RU" sz="1200" b="1" kern="0" dirty="0" smtClean="0">
                <a:solidFill>
                  <a:schemeClr val="tx2">
                    <a:lumMod val="50000"/>
                  </a:schemeClr>
                </a:solidFill>
              </a:rPr>
              <a:t>Р)</a:t>
            </a:r>
            <a:r>
              <a:rPr lang="en-US" altLang="ru-RU" sz="1200" b="1" kern="0" dirty="0" smtClean="0">
                <a:solidFill>
                  <a:schemeClr val="tx2">
                    <a:lumMod val="50000"/>
                  </a:schemeClr>
                </a:solidFill>
              </a:rPr>
              <a:t>: 7</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years</a:t>
            </a:r>
            <a:endParaRPr lang="ru-RU" altLang="ru-RU" sz="1100" b="1" kern="0" dirty="0" smtClean="0">
              <a:solidFill>
                <a:srgbClr val="000000"/>
              </a:solidFill>
            </a:endParaRPr>
          </a:p>
          <a:p>
            <a:pPr marL="0" indent="0">
              <a:spcBef>
                <a:spcPts val="600"/>
              </a:spcBef>
              <a:buClr>
                <a:srgbClr val="080808"/>
              </a:buClr>
              <a:buFont typeface="Wingdings" pitchFamily="2" charset="2"/>
              <a:buNone/>
              <a:defRPr/>
            </a:pPr>
            <a:endParaRPr lang="ru-RU" altLang="ru-RU" sz="1100" b="1" kern="0" dirty="0" smtClean="0">
              <a:solidFill>
                <a:srgbClr val="000000"/>
              </a:solidFill>
            </a:endParaRPr>
          </a:p>
        </p:txBody>
      </p:sp>
      <p:sp>
        <p:nvSpPr>
          <p:cNvPr id="23563" name="Прямоугольник 20"/>
          <p:cNvSpPr>
            <a:spLocks noChangeArrowheads="1"/>
          </p:cNvSpPr>
          <p:nvPr/>
        </p:nvSpPr>
        <p:spPr bwMode="auto">
          <a:xfrm>
            <a:off x="1042988" y="6092825"/>
            <a:ext cx="6823075" cy="646113"/>
          </a:xfrm>
          <a:prstGeom prst="rect">
            <a:avLst/>
          </a:prstGeom>
          <a:noFill/>
          <a:ln w="9525">
            <a:noFill/>
            <a:miter lim="800000"/>
            <a:headEnd/>
            <a:tailEnd/>
          </a:ln>
        </p:spPr>
        <p:txBody>
          <a:bodyPr>
            <a:spAutoFit/>
          </a:bodyPr>
          <a:lstStyle/>
          <a:p>
            <a:r>
              <a:rPr lang="en-US" sz="1200"/>
              <a:t>* For implementation of the project various options of municipal and private platforms are offered; </a:t>
            </a:r>
          </a:p>
          <a:p>
            <a:r>
              <a:rPr lang="en-US" sz="1200"/>
              <a:t>* Since 2015 projects with the volume of investment more than 300 million rubles are exempted from payment of the property tax, and also will be able to receive a privilege on income tax.</a:t>
            </a:r>
            <a:endParaRPr lang="ru-RU" sz="12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descr="C:\Users\BorisovIA\Desktop\obl_tumen.jpg"/>
          <p:cNvPicPr>
            <a:picLocks noChangeAspect="1" noChangeArrowheads="1"/>
          </p:cNvPicPr>
          <p:nvPr/>
        </p:nvPicPr>
        <p:blipFill>
          <a:blip r:embed="rId2"/>
          <a:srcRect/>
          <a:stretch>
            <a:fillRect/>
          </a:stretch>
        </p:blipFill>
        <p:spPr bwMode="auto">
          <a:xfrm>
            <a:off x="5508625" y="646113"/>
            <a:ext cx="3635375" cy="2638425"/>
          </a:xfrm>
          <a:prstGeom prst="rect">
            <a:avLst/>
          </a:prstGeom>
          <a:noFill/>
          <a:ln w="9525">
            <a:noFill/>
            <a:miter lim="800000"/>
            <a:headEnd/>
            <a:tailEnd/>
          </a:ln>
        </p:spPr>
      </p:pic>
      <p:sp>
        <p:nvSpPr>
          <p:cNvPr id="2" name="Заголовок 1"/>
          <p:cNvSpPr>
            <a:spLocks noGrp="1"/>
          </p:cNvSpPr>
          <p:nvPr>
            <p:ph type="ctrTitle"/>
          </p:nvPr>
        </p:nvSpPr>
        <p:spPr>
          <a:xfrm>
            <a:off x="323850" y="333375"/>
            <a:ext cx="8210550" cy="719138"/>
          </a:xfrm>
        </p:spPr>
        <p:txBody>
          <a:bodyPr>
            <a:normAutofit fontScale="90000"/>
          </a:bodyPr>
          <a:lstStyle/>
          <a:p>
            <a:pPr fontAlgn="auto">
              <a:spcAft>
                <a:spcPts val="0"/>
              </a:spcAft>
              <a:defRPr/>
            </a:pPr>
            <a:r>
              <a:rPr lang="en-US" sz="2200" b="1" cap="none" spc="0" dirty="0" smtClean="0">
                <a:solidFill>
                  <a:schemeClr val="tx2">
                    <a:lumMod val="50000"/>
                  </a:schemeClr>
                </a:solidFill>
                <a:latin typeface="Century Gothic" panose="020B0502020202020204" pitchFamily="34" charset="0"/>
                <a:ea typeface="+mn-ea"/>
                <a:cs typeface="+mn-cs"/>
              </a:rPr>
              <a:t>Investment in the creation of garment, shoe, textile or leather production in Tyumen region</a:t>
            </a:r>
            <a:r>
              <a:rPr lang="ru-RU" sz="2200" b="1" cap="none" spc="0" dirty="0" smtClean="0">
                <a:solidFill>
                  <a:schemeClr val="tx2">
                    <a:lumMod val="50000"/>
                  </a:schemeClr>
                </a:solidFill>
                <a:latin typeface="Century Gothic" panose="020B0502020202020204" pitchFamily="34" charset="0"/>
                <a:ea typeface="+mn-ea"/>
                <a:cs typeface="+mn-cs"/>
              </a:rPr>
              <a:t> </a:t>
            </a:r>
            <a:r>
              <a:rPr lang="ru-RU" sz="1800" b="1" cap="none" spc="0" dirty="0" smtClean="0">
                <a:solidFill>
                  <a:schemeClr val="tx2">
                    <a:lumMod val="50000"/>
                  </a:schemeClr>
                </a:solidFill>
                <a:latin typeface="Century Gothic" panose="020B0502020202020204" pitchFamily="34" charset="0"/>
              </a:rPr>
              <a:t>*</a:t>
            </a:r>
            <a:endParaRPr lang="ru-RU" sz="1800" b="1" dirty="0">
              <a:solidFill>
                <a:schemeClr val="tx2">
                  <a:lumMod val="50000"/>
                </a:schemeClr>
              </a:solidFill>
              <a:latin typeface="Century Gothic" panose="020B0502020202020204" pitchFamily="34" charset="0"/>
              <a:ea typeface="Verdana" panose="020B0604030504040204" pitchFamily="34" charset="0"/>
              <a:cs typeface="Verdana" panose="020B0604030504040204" pitchFamily="34" charset="0"/>
            </a:endParaRPr>
          </a:p>
        </p:txBody>
      </p:sp>
      <p:sp>
        <p:nvSpPr>
          <p:cNvPr id="4" name="Пятиугольник 3"/>
          <p:cNvSpPr/>
          <p:nvPr/>
        </p:nvSpPr>
        <p:spPr>
          <a:xfrm>
            <a:off x="179388" y="1052513"/>
            <a:ext cx="720725"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altLang="ru-RU" sz="1200" dirty="0">
              <a:solidFill>
                <a:schemeClr val="tx2">
                  <a:lumMod val="50000"/>
                </a:schemeClr>
              </a:solidFill>
            </a:endParaRPr>
          </a:p>
        </p:txBody>
      </p:sp>
      <p:sp>
        <p:nvSpPr>
          <p:cNvPr id="5" name="Пятиугольник 4"/>
          <p:cNvSpPr/>
          <p:nvPr/>
        </p:nvSpPr>
        <p:spPr>
          <a:xfrm>
            <a:off x="188913" y="3789363"/>
            <a:ext cx="782637"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Прямоугольник 5"/>
          <p:cNvSpPr/>
          <p:nvPr/>
        </p:nvSpPr>
        <p:spPr>
          <a:xfrm rot="-5400000">
            <a:off x="-65881" y="1891506"/>
            <a:ext cx="1074738" cy="523875"/>
          </a:xfrm>
          <a:prstGeom prst="rect">
            <a:avLst/>
          </a:prstGeom>
        </p:spPr>
        <p:txBody>
          <a:bodyPr wrap="none">
            <a:spAutoFit/>
          </a:bodyPr>
          <a:lstStyle/>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Market </a:t>
            </a:r>
          </a:p>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conditions</a:t>
            </a:r>
            <a:endParaRPr lang="ru-RU" altLang="ru-RU" sz="1400" dirty="0">
              <a:solidFill>
                <a:schemeClr val="tx2">
                  <a:lumMod val="50000"/>
                </a:schemeClr>
              </a:solidFill>
              <a:latin typeface="Century Gothic" panose="020B0502020202020204" pitchFamily="34" charset="0"/>
              <a:cs typeface="+mn-cs"/>
            </a:endParaRPr>
          </a:p>
        </p:txBody>
      </p:sp>
      <p:sp>
        <p:nvSpPr>
          <p:cNvPr id="24582" name="Прямоугольник 6"/>
          <p:cNvSpPr>
            <a:spLocks noChangeArrowheads="1"/>
          </p:cNvSpPr>
          <p:nvPr/>
        </p:nvSpPr>
        <p:spPr bwMode="auto">
          <a:xfrm rot="-5400000">
            <a:off x="-528637" y="4751387"/>
            <a:ext cx="2000250" cy="307975"/>
          </a:xfrm>
          <a:prstGeom prst="rect">
            <a:avLst/>
          </a:prstGeom>
          <a:noFill/>
          <a:ln w="9525">
            <a:noFill/>
            <a:miter lim="800000"/>
            <a:headEnd/>
            <a:tailEnd/>
          </a:ln>
        </p:spPr>
        <p:txBody>
          <a:bodyPr wrap="none">
            <a:spAutoFit/>
          </a:bodyPr>
          <a:lstStyle/>
          <a:p>
            <a:pPr algn="ctr"/>
            <a:r>
              <a:rPr lang="en-US" sz="1400">
                <a:latin typeface="Century Gothic" pitchFamily="34" charset="0"/>
              </a:rPr>
              <a:t>Economic conditions</a:t>
            </a:r>
            <a:endParaRPr lang="ru-RU" sz="1400">
              <a:latin typeface="Century Gothic" pitchFamily="34" charset="0"/>
            </a:endParaRPr>
          </a:p>
        </p:txBody>
      </p:sp>
      <p:sp>
        <p:nvSpPr>
          <p:cNvPr id="8" name="Прямоугольник 7"/>
          <p:cNvSpPr/>
          <p:nvPr/>
        </p:nvSpPr>
        <p:spPr>
          <a:xfrm>
            <a:off x="900113" y="1133475"/>
            <a:ext cx="4608512" cy="1784350"/>
          </a:xfrm>
          <a:prstGeom prst="rect">
            <a:avLst/>
          </a:prstGeom>
        </p:spPr>
        <p:txBody>
          <a:bodyPr>
            <a:spAutoFit/>
          </a:bodyPr>
          <a:lstStyle/>
          <a:p>
            <a:pPr algn="just" fontAlgn="auto">
              <a:spcBef>
                <a:spcPts val="0"/>
              </a:spcBef>
              <a:spcAft>
                <a:spcPts val="0"/>
              </a:spcAft>
              <a:defRPr/>
            </a:pPr>
            <a:endParaRPr lang="en-US" sz="1000" dirty="0">
              <a:latin typeface="Century Gothic" panose="020B0502020202020204" pitchFamily="34" charset="0"/>
              <a:cs typeface="+mn-cs"/>
            </a:endParaRPr>
          </a:p>
          <a:p>
            <a:pPr marL="171450" indent="-171450" algn="just" fontAlgn="auto">
              <a:spcBef>
                <a:spcPts val="0"/>
              </a:spcBef>
              <a:spcAft>
                <a:spcPts val="0"/>
              </a:spcAft>
              <a:buFont typeface="Wingdings" panose="05000000000000000000" pitchFamily="2" charset="2"/>
              <a:buChar char="§"/>
              <a:defRPr/>
            </a:pPr>
            <a:r>
              <a:rPr lang="en-US" sz="1000" dirty="0">
                <a:latin typeface="Century Gothic" panose="020B0502020202020204" pitchFamily="34" charset="0"/>
                <a:cs typeface="+mn-cs"/>
              </a:rPr>
              <a:t>Tyumen region one of the most dynamically developing regions of Russian Federation.</a:t>
            </a:r>
          </a:p>
          <a:p>
            <a:pPr marL="171450" indent="-171450" algn="just" fontAlgn="auto">
              <a:spcBef>
                <a:spcPts val="0"/>
              </a:spcBef>
              <a:spcAft>
                <a:spcPts val="0"/>
              </a:spcAft>
              <a:buFont typeface="Wingdings" panose="05000000000000000000" pitchFamily="2" charset="2"/>
              <a:buChar char="§"/>
              <a:defRPr/>
            </a:pPr>
            <a:r>
              <a:rPr lang="en-US" sz="1000" dirty="0">
                <a:latin typeface="Century Gothic" panose="020B0502020202020204" pitchFamily="34" charset="0"/>
                <a:cs typeface="+mn-cs"/>
              </a:rPr>
              <a:t>Economical base of the region -  fuel industry. </a:t>
            </a:r>
          </a:p>
          <a:p>
            <a:pPr marL="171450" indent="-171450" algn="just" fontAlgn="auto">
              <a:spcBef>
                <a:spcPts val="0"/>
              </a:spcBef>
              <a:spcAft>
                <a:spcPts val="0"/>
              </a:spcAft>
              <a:buFont typeface="Wingdings" panose="05000000000000000000" pitchFamily="2" charset="2"/>
              <a:buChar char="§"/>
              <a:defRPr/>
            </a:pPr>
            <a:r>
              <a:rPr lang="en-US" sz="1000" dirty="0">
                <a:latin typeface="Century Gothic" panose="020B0502020202020204" pitchFamily="34" charset="0"/>
                <a:cs typeface="+mn-cs"/>
              </a:rPr>
              <a:t>In the region (including autonomous areas) the main part of the Russian reserves of natural gas (91%) and oil (67%) is concentrated.</a:t>
            </a:r>
          </a:p>
          <a:p>
            <a:pPr marL="171450" indent="-171450" algn="just" fontAlgn="auto">
              <a:spcBef>
                <a:spcPts val="0"/>
              </a:spcBef>
              <a:spcAft>
                <a:spcPts val="0"/>
              </a:spcAft>
              <a:buFont typeface="Wingdings" panose="05000000000000000000" pitchFamily="2" charset="2"/>
              <a:buChar char="§"/>
              <a:defRPr/>
            </a:pPr>
            <a:r>
              <a:rPr lang="en-US" sz="1000" dirty="0">
                <a:latin typeface="Century Gothic" panose="020B0502020202020204" pitchFamily="34" charset="0"/>
                <a:cs typeface="+mn-cs"/>
              </a:rPr>
              <a:t>The average size of the “expenses per capita” Tyumen region has the leading position among all other regions.</a:t>
            </a:r>
          </a:p>
          <a:p>
            <a:pPr marL="171450" indent="-171450" algn="just" fontAlgn="auto">
              <a:spcBef>
                <a:spcPts val="0"/>
              </a:spcBef>
              <a:spcAft>
                <a:spcPts val="0"/>
              </a:spcAft>
              <a:buFont typeface="Wingdings" panose="05000000000000000000" pitchFamily="2" charset="2"/>
              <a:buChar char="§"/>
              <a:defRPr/>
            </a:pPr>
            <a:r>
              <a:rPr lang="en-US" sz="1000" dirty="0">
                <a:latin typeface="Century Gothic" panose="020B0502020202020204" pitchFamily="34" charset="0"/>
                <a:cs typeface="+mn-cs"/>
              </a:rPr>
              <a:t>L</a:t>
            </a:r>
            <a:r>
              <a:rPr lang="en-US" sz="1000" dirty="0">
                <a:latin typeface="Century Gothic" panose="020B0502020202020204" pitchFamily="34" charset="0"/>
                <a:cs typeface="+mn-cs"/>
              </a:rPr>
              <a:t>arge network enterprises of retail trade are situated in Tyumen. (Metro Cash &amp; Carry, </a:t>
            </a:r>
            <a:r>
              <a:rPr lang="en-US" sz="1000" dirty="0" err="1">
                <a:latin typeface="Century Gothic" panose="020B0502020202020204" pitchFamily="34" charset="0"/>
                <a:cs typeface="+mn-cs"/>
              </a:rPr>
              <a:t>Megamart</a:t>
            </a:r>
            <a:r>
              <a:rPr lang="en-US" sz="1000" dirty="0">
                <a:latin typeface="Century Gothic" panose="020B0502020202020204" pitchFamily="34" charset="0"/>
                <a:cs typeface="+mn-cs"/>
              </a:rPr>
              <a:t>, the Coin, </a:t>
            </a:r>
            <a:r>
              <a:rPr lang="en-US" sz="1000" dirty="0" err="1">
                <a:latin typeface="Century Gothic" panose="020B0502020202020204" pitchFamily="34" charset="0"/>
                <a:cs typeface="+mn-cs"/>
              </a:rPr>
              <a:t>Mosmart</a:t>
            </a:r>
            <a:r>
              <a:rPr lang="en-US" sz="1000" dirty="0">
                <a:latin typeface="Century Gothic" panose="020B0502020202020204" pitchFamily="34" charset="0"/>
                <a:cs typeface="+mn-cs"/>
              </a:rPr>
              <a:t>, the Tape, the Intersection, </a:t>
            </a:r>
            <a:r>
              <a:rPr lang="en-US" sz="1000" dirty="0" err="1">
                <a:latin typeface="Century Gothic" panose="020B0502020202020204" pitchFamily="34" charset="0"/>
                <a:cs typeface="+mn-cs"/>
              </a:rPr>
              <a:t>Auchan</a:t>
            </a:r>
            <a:r>
              <a:rPr lang="en-US" sz="1000" dirty="0">
                <a:latin typeface="Century Gothic" panose="020B0502020202020204" pitchFamily="34" charset="0"/>
                <a:cs typeface="+mn-cs"/>
              </a:rPr>
              <a:t>).</a:t>
            </a:r>
            <a:endParaRPr lang="ru-RU" sz="1000" dirty="0">
              <a:latin typeface="Century Gothic" panose="020B0502020202020204" pitchFamily="34" charset="0"/>
              <a:cs typeface="+mn-cs"/>
            </a:endParaRPr>
          </a:p>
        </p:txBody>
      </p:sp>
      <p:sp>
        <p:nvSpPr>
          <p:cNvPr id="11" name="Объект 2"/>
          <p:cNvSpPr txBox="1">
            <a:spLocks/>
          </p:cNvSpPr>
          <p:nvPr/>
        </p:nvSpPr>
        <p:spPr bwMode="auto">
          <a:xfrm>
            <a:off x="4956175" y="3603625"/>
            <a:ext cx="4073525" cy="2303463"/>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Clr>
                <a:srgbClr val="080808"/>
              </a:buClr>
              <a:buFont typeface="Wingdings" pitchFamily="2" charset="2"/>
              <a:buNone/>
              <a:defRPr/>
            </a:pPr>
            <a:r>
              <a:rPr lang="en-US" altLang="ru-RU" sz="1100" b="1" kern="0" dirty="0" smtClean="0">
                <a:solidFill>
                  <a:schemeClr val="tx2">
                    <a:lumMod val="50000"/>
                  </a:schemeClr>
                </a:solidFill>
                <a:latin typeface="Century Gothic" panose="020B0502020202020204" pitchFamily="34" charset="0"/>
              </a:rPr>
              <a:t>CAPEX</a:t>
            </a:r>
            <a:r>
              <a:rPr lang="ru-RU" altLang="ru-RU" sz="1100" b="1" kern="0" dirty="0" smtClean="0">
                <a:solidFill>
                  <a:schemeClr val="tx2">
                    <a:lumMod val="50000"/>
                  </a:schemeClr>
                </a:solidFill>
                <a:latin typeface="Century Gothic" panose="020B0502020202020204" pitchFamily="34" charset="0"/>
              </a:rPr>
              <a:t>:</a:t>
            </a:r>
            <a:r>
              <a:rPr lang="en-US" altLang="ru-RU" sz="1100" b="1" kern="0" dirty="0" smtClean="0">
                <a:solidFill>
                  <a:srgbClr val="000000"/>
                </a:solidFill>
                <a:latin typeface="Century Gothic" panose="020B0502020202020204" pitchFamily="34" charset="0"/>
              </a:rPr>
              <a:t> </a:t>
            </a:r>
            <a:r>
              <a:rPr lang="ru-RU" altLang="ru-RU" sz="1100" kern="0" dirty="0" smtClean="0">
                <a:solidFill>
                  <a:srgbClr val="000000"/>
                </a:solidFill>
                <a:latin typeface="Century Gothic" panose="020B0502020202020204" pitchFamily="34" charset="0"/>
              </a:rPr>
              <a:t>200 </a:t>
            </a:r>
            <a:r>
              <a:rPr lang="en-US" altLang="ru-RU" sz="1100" kern="0" dirty="0" smtClean="0">
                <a:solidFill>
                  <a:srgbClr val="000000"/>
                </a:solidFill>
                <a:latin typeface="Century Gothic" panose="020B0502020202020204" pitchFamily="34" charset="0"/>
              </a:rPr>
              <a:t>million rubles</a:t>
            </a:r>
            <a:endParaRPr lang="ru-RU" altLang="ru-RU" sz="1100" kern="0" dirty="0" smtClean="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100" b="1" kern="0" dirty="0" smtClean="0">
                <a:solidFill>
                  <a:schemeClr val="tx2">
                    <a:lumMod val="50000"/>
                  </a:schemeClr>
                </a:solidFill>
                <a:latin typeface="Century Gothic" panose="020B0502020202020204" pitchFamily="34" charset="0"/>
              </a:rPr>
              <a:t>OPEX:</a:t>
            </a:r>
            <a:r>
              <a:rPr lang="ru-RU" altLang="ru-RU" sz="1100" b="1" kern="0" dirty="0" smtClean="0">
                <a:solidFill>
                  <a:schemeClr val="tx2">
                    <a:lumMod val="50000"/>
                  </a:schemeClr>
                </a:solidFill>
                <a:latin typeface="Century Gothic" panose="020B0502020202020204" pitchFamily="34" charset="0"/>
              </a:rPr>
              <a:t> </a:t>
            </a:r>
            <a:r>
              <a:rPr lang="ru-RU" altLang="ru-RU" sz="1100" kern="0" dirty="0" smtClean="0">
                <a:solidFill>
                  <a:schemeClr val="tx2">
                    <a:lumMod val="50000"/>
                  </a:schemeClr>
                </a:solidFill>
                <a:latin typeface="Century Gothic" panose="020B0502020202020204" pitchFamily="34" charset="0"/>
              </a:rPr>
              <a:t>24 </a:t>
            </a:r>
            <a:r>
              <a:rPr lang="en-US" altLang="ru-RU" sz="1100" kern="0" dirty="0" smtClean="0">
                <a:solidFill>
                  <a:schemeClr val="tx2">
                    <a:lumMod val="50000"/>
                  </a:schemeClr>
                </a:solidFill>
                <a:latin typeface="Century Gothic" panose="020B0502020202020204" pitchFamily="34" charset="0"/>
              </a:rPr>
              <a:t>million rubles</a:t>
            </a:r>
            <a:endParaRPr lang="ru-RU" altLang="ru-RU" sz="1100" kern="0" dirty="0" smtClean="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100" b="1" kern="0">
                <a:solidFill>
                  <a:schemeClr val="tx2">
                    <a:lumMod val="50000"/>
                  </a:schemeClr>
                </a:solidFill>
                <a:latin typeface="Century Gothic" panose="020B0502020202020204" pitchFamily="34" charset="0"/>
              </a:rPr>
              <a:t>Inception date </a:t>
            </a:r>
            <a:r>
              <a:rPr lang="en-US" altLang="ru-RU" sz="1100" b="1" kern="0" smtClean="0">
                <a:solidFill>
                  <a:schemeClr val="tx2">
                    <a:lumMod val="50000"/>
                  </a:schemeClr>
                </a:solidFill>
              </a:rPr>
              <a:t>: </a:t>
            </a:r>
            <a:r>
              <a:rPr lang="en-US" altLang="ru-RU" sz="1100" b="1" kern="0" dirty="0">
                <a:solidFill>
                  <a:schemeClr val="tx2">
                    <a:lumMod val="50000"/>
                  </a:schemeClr>
                </a:solidFill>
              </a:rPr>
              <a:t>January 2015</a:t>
            </a:r>
          </a:p>
          <a:p>
            <a:pPr marL="0" indent="0">
              <a:spcBef>
                <a:spcPts val="600"/>
              </a:spcBef>
              <a:buClr>
                <a:srgbClr val="080808"/>
              </a:buClr>
              <a:buFont typeface="Wingdings" pitchFamily="2" charset="2"/>
              <a:buNone/>
              <a:defRPr/>
            </a:pPr>
            <a:r>
              <a:rPr lang="en-US" altLang="ru-RU" sz="1100" b="1" kern="0" dirty="0">
                <a:solidFill>
                  <a:schemeClr val="tx2">
                    <a:lumMod val="50000"/>
                  </a:schemeClr>
                </a:solidFill>
              </a:rPr>
              <a:t>Estimated period: until </a:t>
            </a:r>
            <a:r>
              <a:rPr lang="en-US" altLang="ru-RU" sz="1100" b="1" kern="0" dirty="0" smtClean="0">
                <a:solidFill>
                  <a:schemeClr val="tx2">
                    <a:lumMod val="50000"/>
                  </a:schemeClr>
                </a:solidFill>
              </a:rPr>
              <a:t>2025</a:t>
            </a:r>
            <a:endParaRPr lang="en-US" altLang="ru-RU" sz="1100" b="1" kern="0" dirty="0">
              <a:solidFill>
                <a:schemeClr val="tx2">
                  <a:lumMod val="50000"/>
                </a:schemeClr>
              </a:solidFill>
            </a:endParaRPr>
          </a:p>
          <a:p>
            <a:pPr marL="0" indent="0">
              <a:spcBef>
                <a:spcPts val="600"/>
              </a:spcBef>
              <a:buClr>
                <a:srgbClr val="080808"/>
              </a:buClr>
              <a:buFont typeface="Wingdings" pitchFamily="2" charset="2"/>
              <a:buNone/>
              <a:defRPr/>
            </a:pPr>
            <a:endParaRPr lang="ru-RU" altLang="ru-RU" sz="1100" b="1" kern="0" dirty="0" smtClean="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100" b="1" kern="0" dirty="0">
                <a:solidFill>
                  <a:schemeClr val="tx2">
                    <a:lumMod val="50000"/>
                  </a:schemeClr>
                </a:solidFill>
              </a:rPr>
              <a:t>Measures of efficiency :</a:t>
            </a:r>
            <a:endParaRPr lang="ru-RU" altLang="ru-RU" sz="1100" b="1" kern="0" dirty="0">
              <a:solidFill>
                <a:srgbClr val="000000"/>
              </a:solidFill>
            </a:endParaRPr>
          </a:p>
          <a:p>
            <a:pPr marL="0" indent="0">
              <a:spcBef>
                <a:spcPts val="600"/>
              </a:spcBef>
              <a:buClr>
                <a:srgbClr val="080808"/>
              </a:buClr>
              <a:buFont typeface="Wingdings" pitchFamily="2" charset="2"/>
              <a:buNone/>
              <a:defRPr/>
            </a:pPr>
            <a:r>
              <a:rPr lang="en-US" altLang="ru-RU" sz="1100" b="1" kern="0" dirty="0">
                <a:solidFill>
                  <a:srgbClr val="000000"/>
                </a:solidFill>
              </a:rPr>
              <a:t>Internal rate of return</a:t>
            </a:r>
            <a:r>
              <a:rPr lang="en-US" altLang="ru-RU" sz="1100" kern="0" dirty="0">
                <a:solidFill>
                  <a:srgbClr val="000000"/>
                </a:solidFill>
              </a:rPr>
              <a:t>: </a:t>
            </a:r>
            <a:r>
              <a:rPr lang="ru-RU" altLang="ru-RU" sz="1100" b="1" kern="0" dirty="0">
                <a:solidFill>
                  <a:schemeClr val="tx2">
                    <a:lumMod val="50000"/>
                  </a:schemeClr>
                </a:solidFill>
              </a:rPr>
              <a:t>(</a:t>
            </a:r>
            <a:r>
              <a:rPr lang="en-US" altLang="ru-RU" sz="1100" b="1" kern="0" dirty="0">
                <a:solidFill>
                  <a:schemeClr val="tx2">
                    <a:lumMod val="50000"/>
                  </a:schemeClr>
                </a:solidFill>
              </a:rPr>
              <a:t>IRR</a:t>
            </a:r>
            <a:r>
              <a:rPr lang="ru-RU" altLang="ru-RU" sz="1100" b="1" kern="0" dirty="0">
                <a:solidFill>
                  <a:schemeClr val="tx2">
                    <a:lumMod val="50000"/>
                  </a:schemeClr>
                </a:solidFill>
              </a:rPr>
              <a:t>)</a:t>
            </a:r>
            <a:r>
              <a:rPr lang="en-US" altLang="ru-RU" sz="1100" b="1" kern="0" dirty="0">
                <a:solidFill>
                  <a:schemeClr val="tx2">
                    <a:lumMod val="50000"/>
                  </a:schemeClr>
                </a:solidFill>
              </a:rPr>
              <a:t>: </a:t>
            </a:r>
            <a:r>
              <a:rPr lang="ru-RU" altLang="ru-RU" sz="1100" b="1" kern="0" dirty="0">
                <a:solidFill>
                  <a:schemeClr val="tx2">
                    <a:lumMod val="50000"/>
                  </a:schemeClr>
                </a:solidFill>
              </a:rPr>
              <a:t> </a:t>
            </a:r>
            <a:r>
              <a:rPr lang="en-US" altLang="ru-RU" sz="1100" b="1" kern="0" dirty="0" smtClean="0">
                <a:solidFill>
                  <a:schemeClr val="tx2">
                    <a:lumMod val="50000"/>
                  </a:schemeClr>
                </a:solidFill>
              </a:rPr>
              <a:t>25</a:t>
            </a:r>
            <a:r>
              <a:rPr lang="ru-RU" altLang="ru-RU" sz="1100" b="1" kern="0" dirty="0" smtClean="0">
                <a:solidFill>
                  <a:schemeClr val="tx2">
                    <a:lumMod val="50000"/>
                  </a:schemeClr>
                </a:solidFill>
              </a:rPr>
              <a:t> </a:t>
            </a:r>
            <a:r>
              <a:rPr lang="en-US" altLang="ru-RU" sz="1100" b="1" kern="0" dirty="0">
                <a:solidFill>
                  <a:schemeClr val="tx2">
                    <a:lumMod val="50000"/>
                  </a:schemeClr>
                </a:solidFill>
              </a:rPr>
              <a:t>%</a:t>
            </a:r>
          </a:p>
          <a:p>
            <a:pPr marL="0" indent="0">
              <a:spcBef>
                <a:spcPts val="600"/>
              </a:spcBef>
              <a:buClr>
                <a:srgbClr val="080808"/>
              </a:buClr>
              <a:buFont typeface="Wingdings" pitchFamily="2" charset="2"/>
              <a:buNone/>
              <a:defRPr/>
            </a:pPr>
            <a:r>
              <a:rPr lang="en-US" altLang="ru-RU" sz="1100" b="1" kern="0" dirty="0">
                <a:solidFill>
                  <a:schemeClr val="tx2">
                    <a:lumMod val="50000"/>
                  </a:schemeClr>
                </a:solidFill>
              </a:rPr>
              <a:t>Net present value </a:t>
            </a:r>
            <a:r>
              <a:rPr lang="ru-RU" altLang="ru-RU" sz="1100" b="1" kern="0" dirty="0">
                <a:solidFill>
                  <a:schemeClr val="tx2">
                    <a:lumMod val="50000"/>
                  </a:schemeClr>
                </a:solidFill>
              </a:rPr>
              <a:t>(</a:t>
            </a:r>
            <a:r>
              <a:rPr lang="en-US" altLang="ru-RU" sz="1100" b="1" kern="0" dirty="0">
                <a:solidFill>
                  <a:schemeClr val="tx2">
                    <a:lumMod val="50000"/>
                  </a:schemeClr>
                </a:solidFill>
              </a:rPr>
              <a:t>NPV): </a:t>
            </a:r>
            <a:r>
              <a:rPr lang="en-US" altLang="ru-RU" sz="1100" b="1" kern="0" dirty="0" smtClean="0">
                <a:solidFill>
                  <a:schemeClr val="tx2">
                    <a:lumMod val="50000"/>
                  </a:schemeClr>
                </a:solidFill>
              </a:rPr>
              <a:t>214 million euro</a:t>
            </a:r>
            <a:endParaRPr lang="ru-RU" altLang="ru-RU" sz="1100" b="1" kern="0" dirty="0">
              <a:solidFill>
                <a:schemeClr val="tx2">
                  <a:lumMod val="50000"/>
                </a:schemeClr>
              </a:solidFill>
            </a:endParaRPr>
          </a:p>
          <a:p>
            <a:pPr marL="0" indent="0">
              <a:spcBef>
                <a:spcPts val="600"/>
              </a:spcBef>
              <a:buClr>
                <a:srgbClr val="080808"/>
              </a:buClr>
              <a:buFont typeface="Wingdings" pitchFamily="2" charset="2"/>
              <a:buNone/>
              <a:defRPr/>
            </a:pPr>
            <a:r>
              <a:rPr lang="en-US" altLang="ru-RU" sz="1100" b="1" kern="0" dirty="0">
                <a:solidFill>
                  <a:schemeClr val="tx2">
                    <a:lumMod val="50000"/>
                  </a:schemeClr>
                </a:solidFill>
              </a:rPr>
              <a:t>Payback period </a:t>
            </a:r>
            <a:r>
              <a:rPr lang="ru-RU" altLang="ru-RU" sz="1100" b="1" kern="0" dirty="0">
                <a:solidFill>
                  <a:schemeClr val="tx2">
                    <a:lumMod val="50000"/>
                  </a:schemeClr>
                </a:solidFill>
              </a:rPr>
              <a:t>(</a:t>
            </a:r>
            <a:r>
              <a:rPr lang="en-US" altLang="ru-RU" sz="1100" b="1" kern="0" dirty="0">
                <a:solidFill>
                  <a:schemeClr val="tx2">
                    <a:lumMod val="50000"/>
                  </a:schemeClr>
                </a:solidFill>
              </a:rPr>
              <a:t>P</a:t>
            </a:r>
            <a:r>
              <a:rPr lang="ru-RU" altLang="ru-RU" sz="1100" b="1" kern="0" dirty="0">
                <a:solidFill>
                  <a:schemeClr val="tx2">
                    <a:lumMod val="50000"/>
                  </a:schemeClr>
                </a:solidFill>
              </a:rPr>
              <a:t>Р)</a:t>
            </a:r>
            <a:r>
              <a:rPr lang="en-US" altLang="ru-RU" sz="1100" b="1" kern="0" dirty="0">
                <a:solidFill>
                  <a:schemeClr val="tx2">
                    <a:lumMod val="50000"/>
                  </a:schemeClr>
                </a:solidFill>
              </a:rPr>
              <a:t>: </a:t>
            </a:r>
            <a:r>
              <a:rPr lang="en-US" altLang="ru-RU" sz="1100" b="1" kern="0" dirty="0" smtClean="0">
                <a:solidFill>
                  <a:schemeClr val="tx2">
                    <a:lumMod val="50000"/>
                  </a:schemeClr>
                </a:solidFill>
              </a:rPr>
              <a:t>5</a:t>
            </a:r>
            <a:r>
              <a:rPr lang="ru-RU" altLang="ru-RU" sz="1100" b="1" kern="0" dirty="0" smtClean="0">
                <a:solidFill>
                  <a:schemeClr val="tx2">
                    <a:lumMod val="50000"/>
                  </a:schemeClr>
                </a:solidFill>
              </a:rPr>
              <a:t> </a:t>
            </a:r>
            <a:r>
              <a:rPr lang="en-US" altLang="ru-RU" sz="1100" b="1" kern="0" dirty="0">
                <a:solidFill>
                  <a:schemeClr val="tx2">
                    <a:lumMod val="50000"/>
                  </a:schemeClr>
                </a:solidFill>
              </a:rPr>
              <a:t>years</a:t>
            </a:r>
            <a:endParaRPr lang="ru-RU" altLang="ru-RU" sz="1050" b="1" kern="0" dirty="0">
              <a:solidFill>
                <a:srgbClr val="000000"/>
              </a:solidFill>
            </a:endParaRPr>
          </a:p>
          <a:p>
            <a:pPr marL="0" indent="0">
              <a:spcBef>
                <a:spcPts val="600"/>
              </a:spcBef>
              <a:buClr>
                <a:srgbClr val="080808"/>
              </a:buClr>
              <a:buFont typeface="Wingdings" pitchFamily="2" charset="2"/>
              <a:buNone/>
              <a:defRPr/>
            </a:pPr>
            <a:endParaRPr lang="ru-RU" altLang="ru-RU" sz="1100" b="1" kern="0" dirty="0" smtClean="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endParaRPr lang="ru-RU" altLang="ru-RU" sz="1100" b="1" kern="0" dirty="0" smtClean="0">
              <a:solidFill>
                <a:srgbClr val="000000"/>
              </a:solidFill>
              <a:latin typeface="Century Gothic" panose="020B0502020202020204" pitchFamily="34" charset="0"/>
            </a:endParaRPr>
          </a:p>
        </p:txBody>
      </p:sp>
      <p:sp>
        <p:nvSpPr>
          <p:cNvPr id="13" name="Объект 2"/>
          <p:cNvSpPr txBox="1">
            <a:spLocks/>
          </p:cNvSpPr>
          <p:nvPr/>
        </p:nvSpPr>
        <p:spPr bwMode="auto">
          <a:xfrm>
            <a:off x="1027113" y="3332163"/>
            <a:ext cx="3840162" cy="2598737"/>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Font typeface="Wingdings" pitchFamily="2" charset="2"/>
              <a:buNone/>
              <a:defRPr/>
            </a:pPr>
            <a:r>
              <a:rPr lang="en-US" altLang="ru-RU" sz="1200" b="1" u="sng" kern="0" dirty="0" smtClean="0">
                <a:latin typeface="Century Gothic" panose="020B0502020202020204" pitchFamily="34" charset="0"/>
              </a:rPr>
              <a:t>Initial </a:t>
            </a:r>
            <a:r>
              <a:rPr lang="en-US" altLang="ru-RU" sz="1200" b="1" u="sng" kern="0" dirty="0">
                <a:latin typeface="Century Gothic" panose="020B0502020202020204" pitchFamily="34" charset="0"/>
              </a:rPr>
              <a:t>data</a:t>
            </a:r>
            <a:r>
              <a:rPr lang="en-US" altLang="ru-RU" sz="1200" b="1" u="sng" kern="0" dirty="0" smtClean="0">
                <a:latin typeface="Century Gothic" panose="020B0502020202020204" pitchFamily="34" charset="0"/>
              </a:rPr>
              <a:t>:</a:t>
            </a:r>
          </a:p>
          <a:p>
            <a:pPr marL="0" indent="0">
              <a:spcBef>
                <a:spcPts val="600"/>
              </a:spcBef>
              <a:buFont typeface="Wingdings" pitchFamily="2" charset="2"/>
              <a:buNone/>
              <a:defRPr/>
            </a:pPr>
            <a:r>
              <a:rPr lang="en-US" altLang="ru-RU" sz="1200" b="1" kern="0" dirty="0" smtClean="0">
                <a:latin typeface="Century Gothic" panose="020B0502020202020204" pitchFamily="34" charset="0"/>
              </a:rPr>
              <a:t>Necessary </a:t>
            </a:r>
            <a:r>
              <a:rPr lang="en-US" altLang="ru-RU" sz="1200" b="1" kern="0" dirty="0">
                <a:latin typeface="Century Gothic" panose="020B0502020202020204" pitchFamily="34" charset="0"/>
              </a:rPr>
              <a:t>conditions: </a:t>
            </a:r>
          </a:p>
          <a:p>
            <a:pPr>
              <a:spcBef>
                <a:spcPts val="600"/>
              </a:spcBef>
              <a:defRPr/>
            </a:pPr>
            <a:r>
              <a:rPr lang="en-US" altLang="ru-RU" sz="1200" kern="0" dirty="0">
                <a:latin typeface="Century Gothic" panose="020B0502020202020204" pitchFamily="34" charset="0"/>
              </a:rPr>
              <a:t>The area of the land plot is </a:t>
            </a:r>
            <a:r>
              <a:rPr lang="en-US" altLang="ru-RU" sz="1200" kern="0" dirty="0" smtClean="0">
                <a:latin typeface="Century Gothic" panose="020B0502020202020204" pitchFamily="34" charset="0"/>
              </a:rPr>
              <a:t>1-2 hectares.</a:t>
            </a:r>
            <a:endParaRPr lang="en-US" altLang="ru-RU" sz="1200" kern="0" dirty="0" smtClean="0">
              <a:solidFill>
                <a:srgbClr val="000000"/>
              </a:solidFill>
              <a:latin typeface="Century Gothic" panose="020B0502020202020204" pitchFamily="34" charset="0"/>
            </a:endParaRPr>
          </a:p>
          <a:p>
            <a:pPr>
              <a:spcBef>
                <a:spcPts val="600"/>
              </a:spcBef>
              <a:defRPr/>
            </a:pPr>
            <a:r>
              <a:rPr lang="en-US" altLang="ru-RU" sz="1200" kern="0" dirty="0" smtClean="0">
                <a:solidFill>
                  <a:srgbClr val="000000"/>
                </a:solidFill>
                <a:latin typeface="Century Gothic" panose="020B0502020202020204" pitchFamily="34" charset="0"/>
              </a:rPr>
              <a:t>Tyumen </a:t>
            </a:r>
            <a:r>
              <a:rPr lang="en-US" altLang="ru-RU" sz="1200" kern="0" dirty="0">
                <a:solidFill>
                  <a:srgbClr val="000000"/>
                </a:solidFill>
                <a:latin typeface="Century Gothic" panose="020B0502020202020204" pitchFamily="34" charset="0"/>
              </a:rPr>
              <a:t>region has suitable infrastructure platforms for production creation: the former garment factory which is in Ishim, garment factory in </a:t>
            </a:r>
            <a:r>
              <a:rPr lang="en-US" altLang="ru-RU" sz="1200" kern="0" dirty="0" err="1">
                <a:solidFill>
                  <a:srgbClr val="000000"/>
                </a:solidFill>
                <a:latin typeface="Century Gothic" panose="020B0502020202020204" pitchFamily="34" charset="0"/>
              </a:rPr>
              <a:t>Yalutorovsk</a:t>
            </a:r>
            <a:r>
              <a:rPr lang="en-US" altLang="ru-RU" sz="1200" kern="0" dirty="0">
                <a:solidFill>
                  <a:srgbClr val="000000"/>
                </a:solidFill>
                <a:latin typeface="Century Gothic" panose="020B0502020202020204" pitchFamily="34" charset="0"/>
              </a:rPr>
              <a:t>, and also some other platforms of brownfield and greenfield</a:t>
            </a:r>
            <a:endParaRPr lang="en-US" altLang="ru-RU" sz="1200" kern="0" dirty="0">
              <a:latin typeface="Century Gothic" panose="020B0502020202020204" pitchFamily="34" charset="0"/>
            </a:endParaRPr>
          </a:p>
          <a:p>
            <a:pPr marL="0" indent="0">
              <a:spcBef>
                <a:spcPts val="600"/>
              </a:spcBef>
              <a:buFont typeface="Wingdings" pitchFamily="2" charset="2"/>
              <a:buNone/>
              <a:defRPr/>
            </a:pPr>
            <a:r>
              <a:rPr lang="en-US" altLang="ru-RU" sz="1200" b="1" u="sng" kern="0" dirty="0">
                <a:latin typeface="Century Gothic" panose="020B0502020202020204" pitchFamily="34" charset="0"/>
              </a:rPr>
              <a:t>Personnel: </a:t>
            </a:r>
          </a:p>
          <a:p>
            <a:pPr>
              <a:spcBef>
                <a:spcPts val="600"/>
              </a:spcBef>
              <a:defRPr/>
            </a:pPr>
            <a:r>
              <a:rPr lang="en-US" altLang="ru-RU" sz="1200" kern="0" dirty="0" smtClean="0">
                <a:latin typeface="Century Gothic" panose="020B0502020202020204" pitchFamily="34" charset="0"/>
              </a:rPr>
              <a:t>50-200  </a:t>
            </a:r>
            <a:r>
              <a:rPr lang="en-US" altLang="ru-RU" sz="1200" kern="0" dirty="0">
                <a:latin typeface="Century Gothic" panose="020B0502020202020204" pitchFamily="34" charset="0"/>
              </a:rPr>
              <a:t>people </a:t>
            </a:r>
            <a:r>
              <a:rPr lang="en-US" altLang="ru-RU" sz="1200" kern="0" dirty="0" smtClean="0">
                <a:latin typeface="Century Gothic" panose="020B0502020202020204" pitchFamily="34" charset="0"/>
              </a:rPr>
              <a:t>(</a:t>
            </a:r>
            <a:r>
              <a:rPr lang="en-US" altLang="ru-RU" sz="1200" kern="0" dirty="0">
                <a:latin typeface="Century Gothic" panose="020B0502020202020204" pitchFamily="34" charset="0"/>
              </a:rPr>
              <a:t>main </a:t>
            </a:r>
            <a:r>
              <a:rPr lang="en-US" altLang="ru-RU" sz="1200" kern="0" dirty="0" smtClean="0">
                <a:latin typeface="Century Gothic" panose="020B0502020202020204" pitchFamily="34" charset="0"/>
              </a:rPr>
              <a:t>categories </a:t>
            </a:r>
            <a:r>
              <a:rPr lang="en-US" altLang="ru-RU" sz="1200" kern="0" dirty="0">
                <a:latin typeface="Century Gothic" panose="020B0502020202020204" pitchFamily="34" charset="0"/>
              </a:rPr>
              <a:t>: seamstresses, mechanics, administrative personnel of platforms </a:t>
            </a:r>
            <a:r>
              <a:rPr lang="en-US" altLang="ru-RU" sz="1200" kern="0" dirty="0" smtClean="0">
                <a:latin typeface="Century Gothic" panose="020B0502020202020204" pitchFamily="34" charset="0"/>
              </a:rPr>
              <a:t>)</a:t>
            </a:r>
            <a:endParaRPr lang="en-US" altLang="ru-RU" sz="1200" kern="0" dirty="0">
              <a:latin typeface="Century Gothic" panose="020B0502020202020204" pitchFamily="34" charset="0"/>
            </a:endParaRPr>
          </a:p>
          <a:p>
            <a:pPr>
              <a:spcBef>
                <a:spcPts val="600"/>
              </a:spcBef>
              <a:buClr>
                <a:srgbClr val="080808"/>
              </a:buClr>
              <a:defRPr/>
            </a:pPr>
            <a:endParaRPr lang="en-US" altLang="ru-RU" sz="1200" kern="0" dirty="0">
              <a:solidFill>
                <a:srgbClr val="000000"/>
              </a:solidFill>
            </a:endParaRPr>
          </a:p>
        </p:txBody>
      </p:sp>
      <p:sp>
        <p:nvSpPr>
          <p:cNvPr id="24586" name="Прямоугольник 13"/>
          <p:cNvSpPr>
            <a:spLocks noChangeArrowheads="1"/>
          </p:cNvSpPr>
          <p:nvPr/>
        </p:nvSpPr>
        <p:spPr bwMode="auto">
          <a:xfrm>
            <a:off x="1027113" y="6203950"/>
            <a:ext cx="6823075" cy="647700"/>
          </a:xfrm>
          <a:prstGeom prst="rect">
            <a:avLst/>
          </a:prstGeom>
          <a:noFill/>
          <a:ln w="9525">
            <a:noFill/>
            <a:miter lim="800000"/>
            <a:headEnd/>
            <a:tailEnd/>
          </a:ln>
        </p:spPr>
        <p:txBody>
          <a:bodyPr>
            <a:spAutoFit/>
          </a:bodyPr>
          <a:lstStyle/>
          <a:p>
            <a:r>
              <a:rPr lang="en-US" sz="1200"/>
              <a:t>* For implementation of the project various options of municipal and private platforms are offered; </a:t>
            </a:r>
          </a:p>
          <a:p>
            <a:r>
              <a:rPr lang="en-US" sz="1200"/>
              <a:t>* Since 2015 projects with the volume of investment more than 300 million rubles are exempted from payment of the property tax, and also will be able to receive a privilege on income tax.</a:t>
            </a:r>
            <a:endParaRPr lang="ru-RU" sz="12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32" name="Object 20"/>
          <p:cNvGraphicFramePr>
            <a:graphicFrameLocks noChangeAspect="1"/>
          </p:cNvGraphicFramePr>
          <p:nvPr>
            <p:custDataLst>
              <p:tags r:id="rId2"/>
            </p:custDataLst>
          </p:nvPr>
        </p:nvGraphicFramePr>
        <p:xfrm>
          <a:off x="0" y="0"/>
          <a:ext cx="158750" cy="158750"/>
        </p:xfrm>
        <a:graphic>
          <a:graphicData uri="http://schemas.openxmlformats.org/presentationml/2006/ole">
            <p:oleObj spid="_x0000_s13332" name="think-cell Slide" r:id="rId28" imgW="360" imgH="360" progId="">
              <p:embed/>
            </p:oleObj>
          </a:graphicData>
        </a:graphic>
      </p:graphicFrame>
      <p:sp>
        <p:nvSpPr>
          <p:cNvPr id="13335" name="Прямоугольник 1" hidden="1"/>
          <p:cNvSpPr>
            <a:spLocks noChangeArrowheads="1"/>
          </p:cNvSpPr>
          <p:nvPr>
            <p:custDataLst>
              <p:tags r:id="rId3"/>
            </p:custDataLst>
          </p:nvPr>
        </p:nvSpPr>
        <p:spPr bwMode="auto">
          <a:xfrm>
            <a:off x="0" y="0"/>
            <a:ext cx="158750" cy="158750"/>
          </a:xfrm>
          <a:prstGeom prst="rect">
            <a:avLst/>
          </a:prstGeom>
          <a:solidFill>
            <a:schemeClr val="accent1"/>
          </a:solidFill>
          <a:ln w="9525" algn="ctr">
            <a:solidFill>
              <a:schemeClr val="tx1"/>
            </a:solidFill>
            <a:round/>
            <a:headEnd/>
            <a:tailEnd/>
          </a:ln>
        </p:spPr>
        <p:txBody>
          <a:bodyPr wrap="none" lIns="0" tIns="0" rIns="0" bIns="0"/>
          <a:lstStyle/>
          <a:p>
            <a:endParaRPr lang="en-US" sz="1000">
              <a:sym typeface="Arial" charset="0"/>
            </a:endParaRPr>
          </a:p>
        </p:txBody>
      </p:sp>
      <p:sp>
        <p:nvSpPr>
          <p:cNvPr id="13336" name="Прямоугольник 31" hidden="1"/>
          <p:cNvSpPr>
            <a:spLocks noGrp="1" noChangeArrowheads="1"/>
          </p:cNvSpPr>
          <p:nvPr>
            <p:ph type="body" idx="4294967295"/>
          </p:nvPr>
        </p:nvSpPr>
        <p:spPr>
          <a:xfrm>
            <a:off x="0" y="0"/>
            <a:ext cx="158750" cy="158750"/>
          </a:xfrm>
          <a:solidFill>
            <a:schemeClr val="accent1"/>
          </a:solidFill>
          <a:ln algn="ctr">
            <a:solidFill>
              <a:schemeClr val="tx1"/>
            </a:solidFill>
            <a:round/>
          </a:ln>
        </p:spPr>
        <p:txBody>
          <a:bodyPr wrap="none" lIns="0" tIns="0" rIns="0" bIns="0"/>
          <a:lstStyle/>
          <a:p>
            <a:pPr marL="0" indent="0">
              <a:spcBef>
                <a:spcPct val="0"/>
              </a:spcBef>
              <a:buClrTx/>
              <a:buFontTx/>
              <a:buNone/>
            </a:pPr>
            <a:endParaRPr lang="ru-RU" altLang="ru-RU" sz="1000" smtClean="0">
              <a:sym typeface="Arial" charset="0"/>
            </a:endParaRPr>
          </a:p>
        </p:txBody>
      </p:sp>
      <p:cxnSp>
        <p:nvCxnSpPr>
          <p:cNvPr id="13337" name="Horizontal Line"/>
          <p:cNvCxnSpPr>
            <a:cxnSpLocks noChangeShapeType="1"/>
          </p:cNvCxnSpPr>
          <p:nvPr/>
        </p:nvCxnSpPr>
        <p:spPr bwMode="auto">
          <a:xfrm>
            <a:off x="1570038" y="1100138"/>
            <a:ext cx="3956050" cy="0"/>
          </a:xfrm>
          <a:prstGeom prst="line">
            <a:avLst/>
          </a:prstGeom>
          <a:noFill/>
          <a:ln w="22225" algn="ctr">
            <a:solidFill>
              <a:schemeClr val="accent1"/>
            </a:solidFill>
            <a:round/>
            <a:headEnd/>
            <a:tailEnd/>
          </a:ln>
        </p:spPr>
      </p:cxnSp>
      <p:sp>
        <p:nvSpPr>
          <p:cNvPr id="13338" name="ListLeanHorizontalTextTopic0"/>
          <p:cNvSpPr>
            <a:spLocks noGrp="1" noChangeArrowheads="1"/>
          </p:cNvSpPr>
          <p:nvPr>
            <p:ph type="body" idx="4294967295"/>
          </p:nvPr>
        </p:nvSpPr>
        <p:spPr>
          <a:xfrm>
            <a:off x="1522413" y="922338"/>
            <a:ext cx="3362325" cy="142875"/>
          </a:xfrm>
        </p:spPr>
        <p:txBody>
          <a:bodyPr lIns="0" tIns="0" rIns="0" bIns="0">
            <a:spAutoFit/>
          </a:bodyPr>
          <a:lstStyle/>
          <a:p>
            <a:pPr marL="0" indent="0">
              <a:lnSpc>
                <a:spcPct val="93000"/>
              </a:lnSpc>
              <a:spcBef>
                <a:spcPct val="0"/>
              </a:spcBef>
              <a:buClr>
                <a:schemeClr val="tx1"/>
              </a:buClr>
              <a:buFontTx/>
              <a:buNone/>
            </a:pPr>
            <a:r>
              <a:rPr lang="en-US" altLang="ru-RU" sz="1000" b="1" smtClean="0">
                <a:solidFill>
                  <a:srgbClr val="006060"/>
                </a:solidFill>
                <a:latin typeface="Century Gothic" pitchFamily="34" charset="0"/>
                <a:cs typeface="Arial" charset="0"/>
              </a:rPr>
              <a:t>Consumption structure</a:t>
            </a:r>
            <a:endParaRPr lang="de-DE" altLang="ru-RU" sz="1000" b="1" smtClean="0">
              <a:solidFill>
                <a:srgbClr val="006060"/>
              </a:solidFill>
              <a:latin typeface="Century Gothic" pitchFamily="34" charset="0"/>
              <a:cs typeface="Arial" charset="0"/>
            </a:endParaRPr>
          </a:p>
        </p:txBody>
      </p:sp>
      <p:cxnSp>
        <p:nvCxnSpPr>
          <p:cNvPr id="13339" name="Horizontal Line"/>
          <p:cNvCxnSpPr>
            <a:cxnSpLocks noChangeShapeType="1"/>
          </p:cNvCxnSpPr>
          <p:nvPr/>
        </p:nvCxnSpPr>
        <p:spPr bwMode="auto">
          <a:xfrm>
            <a:off x="5629275" y="1100138"/>
            <a:ext cx="3132138" cy="0"/>
          </a:xfrm>
          <a:prstGeom prst="line">
            <a:avLst/>
          </a:prstGeom>
          <a:noFill/>
          <a:ln w="22225" algn="ctr">
            <a:solidFill>
              <a:schemeClr val="accent1"/>
            </a:solidFill>
            <a:round/>
            <a:headEnd/>
            <a:tailEnd/>
          </a:ln>
        </p:spPr>
      </p:cxnSp>
      <p:sp>
        <p:nvSpPr>
          <p:cNvPr id="13340" name="ListLeanHorizontalTextTopic0"/>
          <p:cNvSpPr>
            <a:spLocks noGrp="1" noChangeArrowheads="1"/>
          </p:cNvSpPr>
          <p:nvPr>
            <p:ph type="body" idx="4294967295"/>
          </p:nvPr>
        </p:nvSpPr>
        <p:spPr>
          <a:xfrm>
            <a:off x="5629275" y="911225"/>
            <a:ext cx="3170238" cy="144463"/>
          </a:xfrm>
        </p:spPr>
        <p:txBody>
          <a:bodyPr lIns="0" tIns="0" rIns="0" bIns="0">
            <a:spAutoFit/>
          </a:bodyPr>
          <a:lstStyle/>
          <a:p>
            <a:pPr marL="0" indent="0">
              <a:lnSpc>
                <a:spcPct val="93000"/>
              </a:lnSpc>
              <a:spcBef>
                <a:spcPct val="0"/>
              </a:spcBef>
              <a:buClr>
                <a:schemeClr val="tx1"/>
              </a:buClr>
              <a:buFontTx/>
              <a:buNone/>
            </a:pPr>
            <a:r>
              <a:rPr lang="en-US" altLang="ru-RU" sz="1000" b="1" smtClean="0">
                <a:solidFill>
                  <a:srgbClr val="006060"/>
                </a:solidFill>
                <a:latin typeface="Century Gothic" pitchFamily="34" charset="0"/>
                <a:cs typeface="Arial" charset="0"/>
              </a:rPr>
              <a:t>Consumption</a:t>
            </a:r>
            <a:r>
              <a:rPr lang="ru-RU" altLang="ru-RU" sz="1000" b="1" smtClean="0">
                <a:solidFill>
                  <a:srgbClr val="006060"/>
                </a:solidFill>
                <a:latin typeface="Century Gothic" pitchFamily="34" charset="0"/>
                <a:cs typeface="Arial" charset="0"/>
              </a:rPr>
              <a:t> </a:t>
            </a:r>
            <a:r>
              <a:rPr lang="en-US" altLang="ru-RU" sz="1000" b="1" smtClean="0">
                <a:solidFill>
                  <a:srgbClr val="006060"/>
                </a:solidFill>
                <a:latin typeface="Century Gothic" pitchFamily="34" charset="0"/>
                <a:cs typeface="Arial" charset="0"/>
              </a:rPr>
              <a:t>[mln pcs]</a:t>
            </a:r>
            <a:endParaRPr lang="de-DE" altLang="ru-RU" sz="1000" b="1" smtClean="0">
              <a:solidFill>
                <a:srgbClr val="006060"/>
              </a:solidFill>
              <a:latin typeface="Century Gothic" pitchFamily="34" charset="0"/>
              <a:cs typeface="Arial" charset="0"/>
            </a:endParaRPr>
          </a:p>
        </p:txBody>
      </p:sp>
      <p:sp>
        <p:nvSpPr>
          <p:cNvPr id="13341" name="Объект 2"/>
          <p:cNvSpPr>
            <a:spLocks noGrp="1"/>
          </p:cNvSpPr>
          <p:nvPr>
            <p:ph type="body" idx="4294967295"/>
          </p:nvPr>
        </p:nvSpPr>
        <p:spPr>
          <a:xfrm>
            <a:off x="3276600" y="1444625"/>
            <a:ext cx="2254250" cy="1687513"/>
          </a:xfrm>
        </p:spPr>
        <p:txBody>
          <a:bodyPr/>
          <a:lstStyle/>
          <a:p>
            <a:pPr marL="171450" indent="-171450">
              <a:spcBef>
                <a:spcPts val="600"/>
              </a:spcBef>
            </a:pPr>
            <a:r>
              <a:rPr lang="en-US" altLang="ru-RU" sz="1000" smtClean="0">
                <a:latin typeface="Century Gothic" pitchFamily="34" charset="0"/>
              </a:rPr>
              <a:t>Standard bags</a:t>
            </a:r>
            <a:r>
              <a:rPr lang="ru-RU" altLang="ru-RU" sz="1000" smtClean="0">
                <a:latin typeface="Century Gothic" pitchFamily="34" charset="0"/>
              </a:rPr>
              <a:t> 25-50 </a:t>
            </a:r>
            <a:r>
              <a:rPr lang="en-US" altLang="ru-RU" sz="1000" smtClean="0">
                <a:latin typeface="Century Gothic" pitchFamily="34" charset="0"/>
              </a:rPr>
              <a:t>kg</a:t>
            </a:r>
            <a:r>
              <a:rPr lang="ru-RU" altLang="ru-RU" sz="1000" smtClean="0">
                <a:latin typeface="Century Gothic" pitchFamily="34" charset="0"/>
              </a:rPr>
              <a:t> </a:t>
            </a:r>
          </a:p>
          <a:p>
            <a:pPr marL="171450" indent="-171450">
              <a:spcBef>
                <a:spcPts val="600"/>
              </a:spcBef>
            </a:pPr>
            <a:r>
              <a:rPr lang="en-US" altLang="ru-RU" sz="1000" smtClean="0">
                <a:latin typeface="Century Gothic" pitchFamily="34" charset="0"/>
              </a:rPr>
              <a:t>High level of bags imported assumes potential substitution</a:t>
            </a:r>
            <a:endParaRPr lang="ru-RU" altLang="ru-RU" sz="1000" smtClean="0">
              <a:latin typeface="Century Gothic" pitchFamily="34" charset="0"/>
            </a:endParaRPr>
          </a:p>
          <a:p>
            <a:pPr marL="171450" indent="-171450">
              <a:spcBef>
                <a:spcPts val="600"/>
              </a:spcBef>
            </a:pPr>
            <a:r>
              <a:rPr lang="en-US" altLang="ru-RU" sz="1000" b="1" smtClean="0">
                <a:latin typeface="Century Gothic" pitchFamily="34" charset="0"/>
              </a:rPr>
              <a:t>Good prospects for substitution in the construction bags sector</a:t>
            </a:r>
            <a:endParaRPr lang="ru-RU" altLang="ru-RU" sz="1000" b="1" smtClean="0">
              <a:latin typeface="Century Gothic" pitchFamily="34" charset="0"/>
            </a:endParaRPr>
          </a:p>
        </p:txBody>
      </p:sp>
      <p:cxnSp>
        <p:nvCxnSpPr>
          <p:cNvPr id="10" name="Прямая соединительная линия 9"/>
          <p:cNvCxnSpPr/>
          <p:nvPr/>
        </p:nvCxnSpPr>
        <p:spPr bwMode="auto">
          <a:xfrm>
            <a:off x="1570038" y="3665538"/>
            <a:ext cx="3089275"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extLst>
        </p:spPr>
      </p:cxnSp>
      <p:cxnSp>
        <p:nvCxnSpPr>
          <p:cNvPr id="103" name="Прямая соединительная линия 102"/>
          <p:cNvCxnSpPr/>
          <p:nvPr/>
        </p:nvCxnSpPr>
        <p:spPr bwMode="auto">
          <a:xfrm>
            <a:off x="4795838" y="3665538"/>
            <a:ext cx="3775075"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extLst>
        </p:spPr>
      </p:cxnSp>
      <p:graphicFrame>
        <p:nvGraphicFramePr>
          <p:cNvPr id="13333" name="Object 21"/>
          <p:cNvGraphicFramePr>
            <a:graphicFrameLocks/>
          </p:cNvGraphicFramePr>
          <p:nvPr>
            <p:custDataLst>
              <p:tags r:id="rId4"/>
            </p:custDataLst>
          </p:nvPr>
        </p:nvGraphicFramePr>
        <p:xfrm>
          <a:off x="6819900" y="1219200"/>
          <a:ext cx="1381125" cy="2409825"/>
        </p:xfrm>
        <a:graphic>
          <a:graphicData uri="http://schemas.openxmlformats.org/presentationml/2006/ole">
            <p:oleObj spid="_x0000_s13333" name="Диаграмма" r:id="rId29" imgW="1381190" imgH="2409750" progId="MSGraph.Chart.8">
              <p:embed followColorScheme="full"/>
            </p:oleObj>
          </a:graphicData>
        </a:graphic>
      </p:graphicFrame>
      <p:sp>
        <p:nvSpPr>
          <p:cNvPr id="13344" name="Прямоугольник 7"/>
          <p:cNvSpPr>
            <a:spLocks noChangeArrowheads="1"/>
          </p:cNvSpPr>
          <p:nvPr>
            <p:custDataLst>
              <p:tags r:id="rId5"/>
            </p:custDataLst>
          </p:nvPr>
        </p:nvSpPr>
        <p:spPr bwMode="auto">
          <a:xfrm>
            <a:off x="5749925" y="2428875"/>
            <a:ext cx="1282700" cy="304800"/>
          </a:xfrm>
          <a:prstGeom prst="rect">
            <a:avLst/>
          </a:prstGeom>
          <a:noFill/>
          <a:ln w="9525">
            <a:noFill/>
            <a:miter lim="800000"/>
            <a:headEnd/>
            <a:tailEnd/>
          </a:ln>
        </p:spPr>
        <p:txBody>
          <a:bodyPr wrap="none" lIns="0" tIns="0" rIns="0" bIns="0" anchor="ctr"/>
          <a:lstStyle/>
          <a:p>
            <a:pPr algn="r"/>
            <a:r>
              <a:rPr lang="en-US" sz="1000">
                <a:latin typeface="Century Gothic" pitchFamily="34" charset="0"/>
              </a:rPr>
              <a:t>PP bags </a:t>
            </a:r>
          </a:p>
          <a:p>
            <a:pPr algn="r"/>
            <a:r>
              <a:rPr lang="en-US" sz="1000">
                <a:latin typeface="Century Gothic" pitchFamily="34" charset="0"/>
                <a:sym typeface="Arial" charset="0"/>
              </a:rPr>
              <a:t>import (49 000 t PP)</a:t>
            </a:r>
            <a:endParaRPr lang="ru-RU" sz="1000">
              <a:latin typeface="Century Gothic" pitchFamily="34" charset="0"/>
              <a:sym typeface="Arial" charset="0"/>
            </a:endParaRPr>
          </a:p>
        </p:txBody>
      </p:sp>
      <p:sp>
        <p:nvSpPr>
          <p:cNvPr id="13345" name="Прямоугольник 6"/>
          <p:cNvSpPr>
            <a:spLocks noChangeArrowheads="1"/>
          </p:cNvSpPr>
          <p:nvPr>
            <p:custDataLst>
              <p:tags r:id="rId6"/>
            </p:custDataLst>
          </p:nvPr>
        </p:nvSpPr>
        <p:spPr bwMode="auto">
          <a:xfrm>
            <a:off x="6140450" y="1700213"/>
            <a:ext cx="892175" cy="304800"/>
          </a:xfrm>
          <a:prstGeom prst="rect">
            <a:avLst/>
          </a:prstGeom>
          <a:noFill/>
          <a:ln w="9525">
            <a:noFill/>
            <a:miter lim="800000"/>
            <a:headEnd/>
            <a:tailEnd/>
          </a:ln>
        </p:spPr>
        <p:txBody>
          <a:bodyPr wrap="none" lIns="0" tIns="0" rIns="0" bIns="0" anchor="ctr"/>
          <a:lstStyle/>
          <a:p>
            <a:pPr algn="r"/>
            <a:r>
              <a:rPr lang="en-US" sz="1000">
                <a:latin typeface="Century Gothic" pitchFamily="34" charset="0"/>
              </a:rPr>
              <a:t>PP bags</a:t>
            </a:r>
          </a:p>
          <a:p>
            <a:pPr algn="r"/>
            <a:r>
              <a:rPr lang="en-US" sz="1000">
                <a:latin typeface="Century Gothic" pitchFamily="34" charset="0"/>
              </a:rPr>
              <a:t>(122 000 t PP)</a:t>
            </a:r>
            <a:endParaRPr lang="ru-RU" sz="1000">
              <a:latin typeface="Century Gothic" pitchFamily="34" charset="0"/>
              <a:sym typeface="Arial" charset="0"/>
            </a:endParaRPr>
          </a:p>
        </p:txBody>
      </p:sp>
      <p:sp>
        <p:nvSpPr>
          <p:cNvPr id="13346" name="Прямоугольник 8"/>
          <p:cNvSpPr>
            <a:spLocks noChangeArrowheads="1"/>
          </p:cNvSpPr>
          <p:nvPr>
            <p:custDataLst>
              <p:tags r:id="rId7"/>
            </p:custDataLst>
          </p:nvPr>
        </p:nvSpPr>
        <p:spPr bwMode="auto">
          <a:xfrm>
            <a:off x="5989638" y="3086100"/>
            <a:ext cx="1042987" cy="152400"/>
          </a:xfrm>
          <a:prstGeom prst="rect">
            <a:avLst/>
          </a:prstGeom>
          <a:noFill/>
          <a:ln w="9525">
            <a:noFill/>
            <a:miter lim="800000"/>
            <a:headEnd/>
            <a:tailEnd/>
          </a:ln>
        </p:spPr>
        <p:txBody>
          <a:bodyPr wrap="none" lIns="0" tIns="0" rIns="0" bIns="0" anchor="ctr"/>
          <a:lstStyle/>
          <a:p>
            <a:pPr algn="r"/>
            <a:r>
              <a:rPr lang="en-US" sz="1000">
                <a:latin typeface="Century Gothic" pitchFamily="34" charset="0"/>
                <a:sym typeface="Arial" charset="0"/>
              </a:rPr>
              <a:t>Paper bags</a:t>
            </a:r>
            <a:endParaRPr lang="ru-RU" sz="1000">
              <a:latin typeface="Century Gothic" pitchFamily="34" charset="0"/>
              <a:sym typeface="Arial" charset="0"/>
            </a:endParaRPr>
          </a:p>
        </p:txBody>
      </p:sp>
      <p:sp>
        <p:nvSpPr>
          <p:cNvPr id="13347" name="Прямоугольник 12"/>
          <p:cNvSpPr>
            <a:spLocks noChangeArrowheads="1"/>
          </p:cNvSpPr>
          <p:nvPr>
            <p:custDataLst>
              <p:tags r:id="rId8"/>
            </p:custDataLst>
          </p:nvPr>
        </p:nvSpPr>
        <p:spPr bwMode="gray">
          <a:xfrm>
            <a:off x="7235825" y="1155700"/>
            <a:ext cx="349250" cy="152400"/>
          </a:xfrm>
          <a:prstGeom prst="rect">
            <a:avLst/>
          </a:prstGeom>
          <a:noFill/>
          <a:ln w="9525">
            <a:noFill/>
            <a:miter lim="800000"/>
            <a:headEnd/>
            <a:tailEnd/>
          </a:ln>
        </p:spPr>
        <p:txBody>
          <a:bodyPr wrap="none" lIns="17463" tIns="0" rIns="17463" bIns="0" anchor="b"/>
          <a:lstStyle/>
          <a:p>
            <a:pPr algn="ctr"/>
            <a:fld id="{942E437A-8FDE-44C8-810E-03B65DA2F852}" type="datetime'''''''''''''''2''''.''''''''''''''96''''''''''0'''''">
              <a:rPr lang="en-US" sz="1000"/>
              <a:pPr algn="ctr"/>
              <a:t>2.960</a:t>
            </a:fld>
            <a:endParaRPr lang="ru-RU" sz="1000">
              <a:sym typeface="Arial" charset="0"/>
            </a:endParaRPr>
          </a:p>
        </p:txBody>
      </p:sp>
      <p:sp>
        <p:nvSpPr>
          <p:cNvPr id="13348" name="Прямоугольник 18"/>
          <p:cNvSpPr>
            <a:spLocks noChangeArrowheads="1"/>
          </p:cNvSpPr>
          <p:nvPr>
            <p:custDataLst>
              <p:tags r:id="rId9"/>
            </p:custDataLst>
          </p:nvPr>
        </p:nvSpPr>
        <p:spPr bwMode="gray">
          <a:xfrm>
            <a:off x="7235825" y="3086100"/>
            <a:ext cx="349250" cy="152400"/>
          </a:xfrm>
          <a:prstGeom prst="rect">
            <a:avLst/>
          </a:prstGeom>
          <a:noFill/>
          <a:ln w="9525">
            <a:noFill/>
            <a:miter lim="800000"/>
            <a:headEnd/>
            <a:tailEnd/>
          </a:ln>
        </p:spPr>
        <p:txBody>
          <a:bodyPr wrap="none" lIns="17463" tIns="0" rIns="17463" bIns="0" anchor="ctr"/>
          <a:lstStyle/>
          <a:p>
            <a:pPr algn="ctr"/>
            <a:fld id="{B9951413-09DA-4C09-8FC6-2B7ADD62D16D}" type="datetime'''''''1''''''''''''''.''''0''''''''''''''''''''0''''''''''0'''">
              <a:rPr lang="en-US" sz="1000">
                <a:solidFill>
                  <a:schemeClr val="bg1"/>
                </a:solidFill>
              </a:rPr>
              <a:pPr algn="ctr"/>
              <a:t>1.000</a:t>
            </a:fld>
            <a:endParaRPr lang="ru-RU" sz="1000">
              <a:solidFill>
                <a:schemeClr val="bg1"/>
              </a:solidFill>
              <a:sym typeface="Arial" charset="0"/>
            </a:endParaRPr>
          </a:p>
        </p:txBody>
      </p:sp>
      <p:sp>
        <p:nvSpPr>
          <p:cNvPr id="13349" name="Прямоугольник 48204"/>
          <p:cNvSpPr>
            <a:spLocks noChangeArrowheads="1"/>
          </p:cNvSpPr>
          <p:nvPr>
            <p:custDataLst>
              <p:tags r:id="rId10"/>
            </p:custDataLst>
          </p:nvPr>
        </p:nvSpPr>
        <p:spPr bwMode="gray">
          <a:xfrm>
            <a:off x="7288213" y="2505075"/>
            <a:ext cx="244475" cy="152400"/>
          </a:xfrm>
          <a:prstGeom prst="rect">
            <a:avLst/>
          </a:prstGeom>
          <a:noFill/>
          <a:ln w="9525">
            <a:noFill/>
            <a:miter lim="800000"/>
            <a:headEnd/>
            <a:tailEnd/>
          </a:ln>
        </p:spPr>
        <p:txBody>
          <a:bodyPr wrap="none" lIns="17463" tIns="0" rIns="17463" bIns="0" anchor="ctr"/>
          <a:lstStyle/>
          <a:p>
            <a:pPr algn="ctr"/>
            <a:fld id="{C6C939FB-E545-49D7-8FB3-A450825C4E4B}" type="datetime'''''''''''''5''''''''''''''''''60'''''''''''''''''''''">
              <a:rPr lang="en-US" sz="1000"/>
              <a:pPr algn="ctr"/>
              <a:t>560</a:t>
            </a:fld>
            <a:endParaRPr lang="ru-RU" sz="1000">
              <a:sym typeface="Arial" charset="0"/>
            </a:endParaRPr>
          </a:p>
        </p:txBody>
      </p:sp>
      <p:sp>
        <p:nvSpPr>
          <p:cNvPr id="13350" name="Прямоугольник 17"/>
          <p:cNvSpPr>
            <a:spLocks noChangeArrowheads="1"/>
          </p:cNvSpPr>
          <p:nvPr>
            <p:custDataLst>
              <p:tags r:id="rId11"/>
            </p:custDataLst>
          </p:nvPr>
        </p:nvSpPr>
        <p:spPr bwMode="gray">
          <a:xfrm>
            <a:off x="7235825" y="1776413"/>
            <a:ext cx="349250" cy="152400"/>
          </a:xfrm>
          <a:prstGeom prst="rect">
            <a:avLst/>
          </a:prstGeom>
          <a:noFill/>
          <a:ln w="9525">
            <a:noFill/>
            <a:miter lim="800000"/>
            <a:headEnd/>
            <a:tailEnd/>
          </a:ln>
        </p:spPr>
        <p:txBody>
          <a:bodyPr wrap="none" lIns="17463" tIns="0" rIns="17463" bIns="0" anchor="ctr"/>
          <a:lstStyle/>
          <a:p>
            <a:pPr algn="ctr"/>
            <a:fld id="{383F1E7B-D302-4213-802C-035092E1C0DE}" type="datetime'''''1.''''''''''''''''''''''''''''''''''4''0''''0'">
              <a:rPr lang="en-US" sz="1000">
                <a:solidFill>
                  <a:schemeClr val="bg1"/>
                </a:solidFill>
              </a:rPr>
              <a:pPr algn="ctr"/>
              <a:t>1.400</a:t>
            </a:fld>
            <a:endParaRPr lang="ru-RU" sz="1000">
              <a:solidFill>
                <a:schemeClr val="bg1"/>
              </a:solidFill>
              <a:sym typeface="Arial" charset="0"/>
            </a:endParaRPr>
          </a:p>
        </p:txBody>
      </p:sp>
      <p:sp>
        <p:nvSpPr>
          <p:cNvPr id="13351" name="Правая фигурная скобка 22"/>
          <p:cNvSpPr>
            <a:spLocks/>
          </p:cNvSpPr>
          <p:nvPr/>
        </p:nvSpPr>
        <p:spPr bwMode="auto">
          <a:xfrm>
            <a:off x="7740650" y="1303338"/>
            <a:ext cx="287338" cy="1443037"/>
          </a:xfrm>
          <a:prstGeom prst="rightBrace">
            <a:avLst>
              <a:gd name="adj1" fmla="val 8324"/>
              <a:gd name="adj2" fmla="val 50000"/>
            </a:avLst>
          </a:prstGeom>
          <a:solidFill>
            <a:schemeClr val="bg1"/>
          </a:solidFill>
          <a:ln w="3175" algn="ctr">
            <a:solidFill>
              <a:schemeClr val="tx1"/>
            </a:solidFill>
            <a:round/>
            <a:headEnd/>
            <a:tailEnd/>
          </a:ln>
        </p:spPr>
        <p:txBody>
          <a:bodyPr/>
          <a:lstStyle/>
          <a:p>
            <a:endParaRPr lang="en-US"/>
          </a:p>
        </p:txBody>
      </p:sp>
      <p:sp>
        <p:nvSpPr>
          <p:cNvPr id="13352" name="TextBox 23"/>
          <p:cNvSpPr txBox="1">
            <a:spLocks noChangeArrowheads="1"/>
          </p:cNvSpPr>
          <p:nvPr/>
        </p:nvSpPr>
        <p:spPr bwMode="auto">
          <a:xfrm>
            <a:off x="8012113" y="1890713"/>
            <a:ext cx="985837" cy="246062"/>
          </a:xfrm>
          <a:prstGeom prst="rect">
            <a:avLst/>
          </a:prstGeom>
          <a:noFill/>
          <a:ln w="9525">
            <a:noFill/>
            <a:miter lim="800000"/>
            <a:headEnd/>
            <a:tailEnd/>
          </a:ln>
        </p:spPr>
        <p:txBody>
          <a:bodyPr>
            <a:spAutoFit/>
          </a:bodyPr>
          <a:lstStyle/>
          <a:p>
            <a:r>
              <a:rPr lang="ru-RU" sz="1000">
                <a:latin typeface="Century Gothic" pitchFamily="34" charset="0"/>
              </a:rPr>
              <a:t>1</a:t>
            </a:r>
            <a:r>
              <a:rPr lang="en-US" sz="1000">
                <a:latin typeface="Century Gothic" pitchFamily="34" charset="0"/>
              </a:rPr>
              <a:t>.</a:t>
            </a:r>
            <a:r>
              <a:rPr lang="ru-RU" sz="1000">
                <a:latin typeface="Century Gothic" pitchFamily="34" charset="0"/>
              </a:rPr>
              <a:t>9 </a:t>
            </a:r>
            <a:r>
              <a:rPr lang="en-US" sz="1000">
                <a:latin typeface="Century Gothic" pitchFamily="34" charset="0"/>
              </a:rPr>
              <a:t>bln pcs</a:t>
            </a:r>
            <a:endParaRPr lang="ru-RU" sz="1000">
              <a:latin typeface="Century Gothic" pitchFamily="34" charset="0"/>
            </a:endParaRPr>
          </a:p>
        </p:txBody>
      </p:sp>
      <p:graphicFrame>
        <p:nvGraphicFramePr>
          <p:cNvPr id="13334" name="Object 22"/>
          <p:cNvGraphicFramePr>
            <a:graphicFrameLocks/>
          </p:cNvGraphicFramePr>
          <p:nvPr>
            <p:custDataLst>
              <p:tags r:id="rId12"/>
            </p:custDataLst>
          </p:nvPr>
        </p:nvGraphicFramePr>
        <p:xfrm>
          <a:off x="1485900" y="1257300"/>
          <a:ext cx="1628775" cy="1628775"/>
        </p:xfrm>
        <a:graphic>
          <a:graphicData uri="http://schemas.openxmlformats.org/presentationml/2006/ole">
            <p:oleObj spid="_x0000_s13334" name="Диаграмма" r:id="rId30" imgW="1628902" imgH="1628910" progId="MSGraph.Chart.8">
              <p:embed followColorScheme="full"/>
            </p:oleObj>
          </a:graphicData>
        </a:graphic>
      </p:graphicFrame>
      <p:sp>
        <p:nvSpPr>
          <p:cNvPr id="13353" name="Прямоугольник 29"/>
          <p:cNvSpPr>
            <a:spLocks noChangeArrowheads="1"/>
          </p:cNvSpPr>
          <p:nvPr>
            <p:custDataLst>
              <p:tags r:id="rId13"/>
            </p:custDataLst>
          </p:nvPr>
        </p:nvSpPr>
        <p:spPr bwMode="gray">
          <a:xfrm>
            <a:off x="1651000" y="2157413"/>
            <a:ext cx="287338" cy="152400"/>
          </a:xfrm>
          <a:prstGeom prst="rect">
            <a:avLst/>
          </a:prstGeom>
          <a:noFill/>
          <a:ln w="9525">
            <a:noFill/>
            <a:miter lim="800000"/>
            <a:headEnd/>
            <a:tailEnd/>
          </a:ln>
        </p:spPr>
        <p:txBody>
          <a:bodyPr wrap="none" lIns="17463" tIns="0" rIns="17463" bIns="0" anchor="ctr"/>
          <a:lstStyle/>
          <a:p>
            <a:pPr algn="ctr"/>
            <a:fld id="{6E069AC6-B3F0-40D8-BDF1-6F9BE460D2FD}" type="datetime'''''''''4''0%'''''''''''''''''''''''''''''''''''''''''''''">
              <a:rPr lang="en-US" sz="1000">
                <a:solidFill>
                  <a:schemeClr val="bg1"/>
                </a:solidFill>
              </a:rPr>
              <a:pPr algn="ctr"/>
              <a:t>40%</a:t>
            </a:fld>
            <a:endParaRPr lang="ru-RU" sz="1000">
              <a:solidFill>
                <a:schemeClr val="bg1"/>
              </a:solidFill>
              <a:sym typeface="Arial" charset="0"/>
            </a:endParaRPr>
          </a:p>
        </p:txBody>
      </p:sp>
      <p:sp>
        <p:nvSpPr>
          <p:cNvPr id="13354" name="Текст 38"/>
          <p:cNvSpPr>
            <a:spLocks noGrp="1"/>
          </p:cNvSpPr>
          <p:nvPr>
            <p:custDataLst>
              <p:tags r:id="rId14"/>
            </p:custDataLst>
          </p:nvPr>
        </p:nvSpPr>
        <p:spPr bwMode="gray">
          <a:xfrm>
            <a:off x="1987550" y="1454150"/>
            <a:ext cx="287338" cy="152400"/>
          </a:xfrm>
          <a:prstGeom prst="rect">
            <a:avLst/>
          </a:prstGeom>
          <a:noFill/>
          <a:ln w="9525">
            <a:noFill/>
            <a:miter lim="800000"/>
            <a:headEnd/>
            <a:tailEnd/>
          </a:ln>
        </p:spPr>
        <p:txBody>
          <a:bodyPr wrap="none" lIns="17463" tIns="0" rIns="17463" bIns="0" anchor="ctr"/>
          <a:lstStyle/>
          <a:p>
            <a:pPr algn="ctr" eaLnBrk="0" hangingPunct="0">
              <a:buClr>
                <a:schemeClr val="tx2"/>
              </a:buClr>
              <a:buFont typeface="Wingdings" pitchFamily="2" charset="2"/>
              <a:buNone/>
            </a:pPr>
            <a:fld id="{5E692516-53A5-4C6F-B9B3-56C4B32B5A85}" type="datetime'''''''''''''1''''''''''''''''''''''0''''''''''%'''''''''''''''">
              <a:rPr lang="en-US" sz="1000">
                <a:sym typeface="Arial" charset="0"/>
              </a:rPr>
              <a:pPr algn="ctr" eaLnBrk="0" hangingPunct="0">
                <a:buClr>
                  <a:schemeClr val="tx2"/>
                </a:buClr>
                <a:buFont typeface="Wingdings" pitchFamily="2" charset="2"/>
                <a:buNone/>
              </a:pPr>
              <a:t>10%</a:t>
            </a:fld>
            <a:endParaRPr lang="ru-RU" sz="1000">
              <a:sym typeface="Arial" charset="0"/>
            </a:endParaRPr>
          </a:p>
        </p:txBody>
      </p:sp>
      <p:sp>
        <p:nvSpPr>
          <p:cNvPr id="13355" name="Текст 37"/>
          <p:cNvSpPr>
            <a:spLocks noGrp="1"/>
          </p:cNvSpPr>
          <p:nvPr>
            <p:custDataLst>
              <p:tags r:id="rId15"/>
            </p:custDataLst>
          </p:nvPr>
        </p:nvSpPr>
        <p:spPr bwMode="gray">
          <a:xfrm>
            <a:off x="2482850" y="2432050"/>
            <a:ext cx="287338" cy="152400"/>
          </a:xfrm>
          <a:prstGeom prst="rect">
            <a:avLst/>
          </a:prstGeom>
          <a:noFill/>
          <a:ln w="9525">
            <a:noFill/>
            <a:miter lim="800000"/>
            <a:headEnd/>
            <a:tailEnd/>
          </a:ln>
        </p:spPr>
        <p:txBody>
          <a:bodyPr wrap="none" lIns="17463" tIns="0" rIns="17463" bIns="0" anchor="ctr"/>
          <a:lstStyle/>
          <a:p>
            <a:pPr algn="ctr" eaLnBrk="0" hangingPunct="0">
              <a:buClr>
                <a:schemeClr val="tx2"/>
              </a:buClr>
              <a:buFont typeface="Wingdings" pitchFamily="2" charset="2"/>
              <a:buNone/>
            </a:pPr>
            <a:fld id="{BBD33416-88EB-4ABA-B1E4-EA9D7664A11C}" type="datetime'2''''''''''''''0''''''''''''''''''''''''''''''''%'''">
              <a:rPr lang="en-US" sz="1000">
                <a:sym typeface="Arial" charset="0"/>
              </a:rPr>
              <a:pPr algn="ctr" eaLnBrk="0" hangingPunct="0">
                <a:buClr>
                  <a:schemeClr val="tx2"/>
                </a:buClr>
                <a:buFont typeface="Wingdings" pitchFamily="2" charset="2"/>
                <a:buNone/>
              </a:pPr>
              <a:t>20%</a:t>
            </a:fld>
            <a:endParaRPr lang="ru-RU" sz="1000">
              <a:sym typeface="Arial" charset="0"/>
            </a:endParaRPr>
          </a:p>
        </p:txBody>
      </p:sp>
      <p:sp>
        <p:nvSpPr>
          <p:cNvPr id="13356" name="Прямоугольник 48191"/>
          <p:cNvSpPr>
            <a:spLocks noChangeArrowheads="1"/>
          </p:cNvSpPr>
          <p:nvPr>
            <p:custDataLst>
              <p:tags r:id="rId16"/>
            </p:custDataLst>
          </p:nvPr>
        </p:nvSpPr>
        <p:spPr bwMode="gray">
          <a:xfrm>
            <a:off x="2595563" y="1674813"/>
            <a:ext cx="287337" cy="152400"/>
          </a:xfrm>
          <a:prstGeom prst="rect">
            <a:avLst/>
          </a:prstGeom>
          <a:noFill/>
          <a:ln w="9525">
            <a:noFill/>
            <a:miter lim="800000"/>
            <a:headEnd/>
            <a:tailEnd/>
          </a:ln>
        </p:spPr>
        <p:txBody>
          <a:bodyPr wrap="none" lIns="17463" tIns="0" rIns="17463" bIns="0" anchor="ctr"/>
          <a:lstStyle/>
          <a:p>
            <a:pPr algn="ctr"/>
            <a:fld id="{60CD5FEB-B6EE-4641-AE67-1C621E0EA103}" type="datetime'''''''''''''''''3''0''%'''''''''''''''''''''''''''''">
              <a:rPr lang="en-US" sz="1000">
                <a:solidFill>
                  <a:schemeClr val="bg1"/>
                </a:solidFill>
              </a:rPr>
              <a:pPr algn="ctr"/>
              <a:t>30%</a:t>
            </a:fld>
            <a:endParaRPr lang="ru-RU" sz="1000">
              <a:solidFill>
                <a:schemeClr val="bg1"/>
              </a:solidFill>
              <a:sym typeface="Arial" charset="0"/>
            </a:endParaRPr>
          </a:p>
        </p:txBody>
      </p:sp>
      <p:sp>
        <p:nvSpPr>
          <p:cNvPr id="13357" name="Прямоугольник 48194"/>
          <p:cNvSpPr>
            <a:spLocks noChangeArrowheads="1"/>
          </p:cNvSpPr>
          <p:nvPr>
            <p:custDataLst>
              <p:tags r:id="rId17"/>
            </p:custDataLst>
          </p:nvPr>
        </p:nvSpPr>
        <p:spPr bwMode="auto">
          <a:xfrm>
            <a:off x="1404938" y="3157538"/>
            <a:ext cx="160337" cy="120650"/>
          </a:xfrm>
          <a:prstGeom prst="rect">
            <a:avLst/>
          </a:prstGeom>
          <a:solidFill>
            <a:schemeClr val="accent1"/>
          </a:solidFill>
          <a:ln w="9525" algn="ctr">
            <a:solidFill>
              <a:schemeClr val="tx1"/>
            </a:solidFill>
            <a:round/>
            <a:headEnd/>
            <a:tailEnd/>
          </a:ln>
        </p:spPr>
        <p:txBody>
          <a:bodyPr/>
          <a:lstStyle/>
          <a:p>
            <a:endParaRPr lang="en-US"/>
          </a:p>
        </p:txBody>
      </p:sp>
      <p:sp>
        <p:nvSpPr>
          <p:cNvPr id="13358" name="Прямоугольник 48195"/>
          <p:cNvSpPr>
            <a:spLocks noChangeArrowheads="1"/>
          </p:cNvSpPr>
          <p:nvPr>
            <p:custDataLst>
              <p:tags r:id="rId18"/>
            </p:custDataLst>
          </p:nvPr>
        </p:nvSpPr>
        <p:spPr bwMode="auto">
          <a:xfrm>
            <a:off x="1404938" y="3338513"/>
            <a:ext cx="160337" cy="120650"/>
          </a:xfrm>
          <a:prstGeom prst="rect">
            <a:avLst/>
          </a:prstGeom>
          <a:solidFill>
            <a:schemeClr val="accent2"/>
          </a:solidFill>
          <a:ln w="9525" algn="ctr">
            <a:solidFill>
              <a:schemeClr val="tx1"/>
            </a:solidFill>
            <a:round/>
            <a:headEnd/>
            <a:tailEnd/>
          </a:ln>
        </p:spPr>
        <p:txBody>
          <a:bodyPr/>
          <a:lstStyle/>
          <a:p>
            <a:endParaRPr lang="en-US"/>
          </a:p>
        </p:txBody>
      </p:sp>
      <p:sp>
        <p:nvSpPr>
          <p:cNvPr id="13359" name="Прямоугольник 48196"/>
          <p:cNvSpPr>
            <a:spLocks noChangeArrowheads="1"/>
          </p:cNvSpPr>
          <p:nvPr>
            <p:custDataLst>
              <p:tags r:id="rId19"/>
            </p:custDataLst>
          </p:nvPr>
        </p:nvSpPr>
        <p:spPr bwMode="auto">
          <a:xfrm>
            <a:off x="3554413" y="3157538"/>
            <a:ext cx="160337" cy="120650"/>
          </a:xfrm>
          <a:prstGeom prst="rect">
            <a:avLst/>
          </a:prstGeom>
          <a:solidFill>
            <a:schemeClr val="hlink"/>
          </a:solidFill>
          <a:ln w="9525" algn="ctr">
            <a:solidFill>
              <a:schemeClr val="tx1"/>
            </a:solidFill>
            <a:round/>
            <a:headEnd/>
            <a:tailEnd/>
          </a:ln>
        </p:spPr>
        <p:txBody>
          <a:bodyPr/>
          <a:lstStyle/>
          <a:p>
            <a:endParaRPr lang="en-US"/>
          </a:p>
        </p:txBody>
      </p:sp>
      <p:sp>
        <p:nvSpPr>
          <p:cNvPr id="13360" name="Прямоугольник 48197"/>
          <p:cNvSpPr>
            <a:spLocks noChangeArrowheads="1"/>
          </p:cNvSpPr>
          <p:nvPr>
            <p:custDataLst>
              <p:tags r:id="rId20"/>
            </p:custDataLst>
          </p:nvPr>
        </p:nvSpPr>
        <p:spPr bwMode="auto">
          <a:xfrm>
            <a:off x="3554413" y="3344863"/>
            <a:ext cx="160337" cy="120650"/>
          </a:xfrm>
          <a:prstGeom prst="rect">
            <a:avLst/>
          </a:prstGeom>
          <a:solidFill>
            <a:schemeClr val="folHlink"/>
          </a:solidFill>
          <a:ln w="9525" algn="ctr">
            <a:solidFill>
              <a:schemeClr val="tx1"/>
            </a:solidFill>
            <a:round/>
            <a:headEnd/>
            <a:tailEnd/>
          </a:ln>
        </p:spPr>
        <p:txBody>
          <a:bodyPr/>
          <a:lstStyle/>
          <a:p>
            <a:endParaRPr lang="en-US"/>
          </a:p>
        </p:txBody>
      </p:sp>
      <p:sp>
        <p:nvSpPr>
          <p:cNvPr id="13361" name="Прямоугольник 26"/>
          <p:cNvSpPr>
            <a:spLocks noChangeArrowheads="1"/>
          </p:cNvSpPr>
          <p:nvPr>
            <p:custDataLst>
              <p:tags r:id="rId21"/>
            </p:custDataLst>
          </p:nvPr>
        </p:nvSpPr>
        <p:spPr bwMode="auto">
          <a:xfrm>
            <a:off x="1706563" y="3341688"/>
            <a:ext cx="315912" cy="136525"/>
          </a:xfrm>
          <a:prstGeom prst="rect">
            <a:avLst/>
          </a:prstGeom>
          <a:noFill/>
          <a:ln w="9525">
            <a:noFill/>
            <a:miter lim="800000"/>
            <a:headEnd/>
            <a:tailEnd/>
          </a:ln>
        </p:spPr>
        <p:txBody>
          <a:bodyPr wrap="none" lIns="0" tIns="0" rIns="0" bIns="0" anchor="ctr"/>
          <a:lstStyle/>
          <a:p>
            <a:fld id="{092A0E1A-8672-4F51-A626-5E2277E32378}" type="datetime'''''''''к''''''''р''у''''''''''''''''п''''ы'">
              <a:rPr lang="en-US" sz="900">
                <a:latin typeface="Century Gothic" pitchFamily="34" charset="0"/>
              </a:rPr>
              <a:pPr/>
              <a:t>крупы</a:t>
            </a:fld>
            <a:endParaRPr lang="ru-RU" sz="900">
              <a:latin typeface="Century Gothic" pitchFamily="34" charset="0"/>
              <a:sym typeface="Arial" charset="0"/>
            </a:endParaRPr>
          </a:p>
        </p:txBody>
      </p:sp>
      <p:sp>
        <p:nvSpPr>
          <p:cNvPr id="13362" name="Прямоугольник 30"/>
          <p:cNvSpPr>
            <a:spLocks noChangeArrowheads="1"/>
          </p:cNvSpPr>
          <p:nvPr>
            <p:custDataLst>
              <p:tags r:id="rId22"/>
            </p:custDataLst>
          </p:nvPr>
        </p:nvSpPr>
        <p:spPr bwMode="auto">
          <a:xfrm>
            <a:off x="3765550" y="3341688"/>
            <a:ext cx="1890713" cy="136525"/>
          </a:xfrm>
          <a:prstGeom prst="rect">
            <a:avLst/>
          </a:prstGeom>
          <a:noFill/>
          <a:ln w="9525">
            <a:noFill/>
            <a:miter lim="800000"/>
            <a:headEnd/>
            <a:tailEnd/>
          </a:ln>
        </p:spPr>
        <p:txBody>
          <a:bodyPr wrap="none" lIns="0" tIns="0" rIns="0" bIns="0" anchor="ctr"/>
          <a:lstStyle/>
          <a:p>
            <a:r>
              <a:rPr lang="en-US" sz="900">
                <a:latin typeface="Century Gothic" pitchFamily="34" charset="0"/>
                <a:sym typeface="Arial" charset="0"/>
              </a:rPr>
              <a:t>building and technologic mixes</a:t>
            </a:r>
            <a:endParaRPr lang="ru-RU" sz="900">
              <a:latin typeface="Century Gothic" pitchFamily="34" charset="0"/>
              <a:sym typeface="Arial" charset="0"/>
            </a:endParaRPr>
          </a:p>
        </p:txBody>
      </p:sp>
      <p:sp>
        <p:nvSpPr>
          <p:cNvPr id="13363" name="Прямоугольник 27"/>
          <p:cNvSpPr>
            <a:spLocks noChangeArrowheads="1"/>
          </p:cNvSpPr>
          <p:nvPr>
            <p:custDataLst>
              <p:tags r:id="rId23"/>
            </p:custDataLst>
          </p:nvPr>
        </p:nvSpPr>
        <p:spPr bwMode="auto">
          <a:xfrm>
            <a:off x="3765550" y="3154363"/>
            <a:ext cx="1144588" cy="136525"/>
          </a:xfrm>
          <a:prstGeom prst="rect">
            <a:avLst/>
          </a:prstGeom>
          <a:noFill/>
          <a:ln w="9525">
            <a:noFill/>
            <a:miter lim="800000"/>
            <a:headEnd/>
            <a:tailEnd/>
          </a:ln>
        </p:spPr>
        <p:txBody>
          <a:bodyPr wrap="none" lIns="0" tIns="0" rIns="0" bIns="0" anchor="ctr"/>
          <a:lstStyle/>
          <a:p>
            <a:r>
              <a:rPr lang="en-US" sz="900">
                <a:latin typeface="Century Gothic" pitchFamily="34" charset="0"/>
              </a:rPr>
              <a:t>chemicals, fertilizers</a:t>
            </a:r>
            <a:endParaRPr lang="ru-RU" sz="900">
              <a:latin typeface="Century Gothic" pitchFamily="34" charset="0"/>
              <a:sym typeface="Arial" charset="0"/>
            </a:endParaRPr>
          </a:p>
        </p:txBody>
      </p:sp>
      <p:sp>
        <p:nvSpPr>
          <p:cNvPr id="13364" name="Прямоугольник 25"/>
          <p:cNvSpPr>
            <a:spLocks noChangeArrowheads="1"/>
          </p:cNvSpPr>
          <p:nvPr>
            <p:custDataLst>
              <p:tags r:id="rId24"/>
            </p:custDataLst>
          </p:nvPr>
        </p:nvSpPr>
        <p:spPr bwMode="auto">
          <a:xfrm>
            <a:off x="1609725" y="3154363"/>
            <a:ext cx="1746250" cy="136525"/>
          </a:xfrm>
          <a:prstGeom prst="rect">
            <a:avLst/>
          </a:prstGeom>
          <a:noFill/>
          <a:ln w="9525">
            <a:noFill/>
            <a:miter lim="800000"/>
            <a:headEnd/>
            <a:tailEnd/>
          </a:ln>
        </p:spPr>
        <p:txBody>
          <a:bodyPr wrap="none" lIns="0" tIns="0" rIns="0" bIns="0" anchor="ctr"/>
          <a:lstStyle/>
          <a:p>
            <a:r>
              <a:rPr lang="en-US" sz="900">
                <a:latin typeface="Century Gothic" pitchFamily="34" charset="0"/>
              </a:rPr>
              <a:t>food (sugar, flour)</a:t>
            </a:r>
            <a:endParaRPr lang="ru-RU" sz="900">
              <a:latin typeface="Century Gothic" pitchFamily="34" charset="0"/>
              <a:sym typeface="Arial" charset="0"/>
            </a:endParaRPr>
          </a:p>
        </p:txBody>
      </p:sp>
      <p:sp>
        <p:nvSpPr>
          <p:cNvPr id="13365" name="Прямоугольник 103"/>
          <p:cNvSpPr>
            <a:spLocks noChangeArrowheads="1"/>
          </p:cNvSpPr>
          <p:nvPr>
            <p:custDataLst>
              <p:tags r:id="rId25"/>
            </p:custDataLst>
          </p:nvPr>
        </p:nvSpPr>
        <p:spPr bwMode="auto">
          <a:xfrm>
            <a:off x="1614488" y="5849938"/>
            <a:ext cx="2878137" cy="136525"/>
          </a:xfrm>
          <a:prstGeom prst="rect">
            <a:avLst/>
          </a:prstGeom>
          <a:noFill/>
          <a:ln w="9525">
            <a:noFill/>
            <a:miter lim="800000"/>
            <a:headEnd/>
            <a:tailEnd/>
          </a:ln>
        </p:spPr>
        <p:txBody>
          <a:bodyPr wrap="none" lIns="0" tIns="0" rIns="0" bIns="0" anchor="ctr"/>
          <a:lstStyle/>
          <a:p>
            <a:endParaRPr lang="en-US" sz="900">
              <a:sym typeface="Arial" charset="0"/>
            </a:endParaRPr>
          </a:p>
        </p:txBody>
      </p:sp>
      <p:sp>
        <p:nvSpPr>
          <p:cNvPr id="59" name="Прямоугольник 58"/>
          <p:cNvSpPr/>
          <p:nvPr/>
        </p:nvSpPr>
        <p:spPr>
          <a:xfrm>
            <a:off x="141288" y="323850"/>
            <a:ext cx="7886700" cy="646113"/>
          </a:xfrm>
          <a:prstGeom prst="rect">
            <a:avLst/>
          </a:prstGeom>
        </p:spPr>
        <p:txBody>
          <a:bodyPr>
            <a:spAutoFit/>
          </a:bodyPr>
          <a:lstStyle/>
          <a:p>
            <a:pPr defTabSz="955675" fontAlgn="auto">
              <a:spcBef>
                <a:spcPts val="0"/>
              </a:spcBef>
              <a:spcAft>
                <a:spcPts val="0"/>
              </a:spcAft>
              <a:defRPr/>
            </a:pPr>
            <a:r>
              <a:rPr lang="en-US" b="1" dirty="0">
                <a:latin typeface="Century Gothic" panose="020B0502020202020204" pitchFamily="34" charset="0"/>
                <a:cs typeface="+mn-cs"/>
              </a:rPr>
              <a:t>Polymers processing investment</a:t>
            </a:r>
            <a:r>
              <a:rPr lang="ru-RU" b="1" dirty="0">
                <a:latin typeface="Century Gothic" panose="020B0502020202020204" pitchFamily="34" charset="0"/>
                <a:cs typeface="+mn-cs"/>
              </a:rPr>
              <a:t> </a:t>
            </a:r>
          </a:p>
          <a:p>
            <a:pPr defTabSz="955675" fontAlgn="auto">
              <a:spcBef>
                <a:spcPts val="0"/>
              </a:spcBef>
              <a:spcAft>
                <a:spcPts val="0"/>
              </a:spcAft>
              <a:defRPr/>
            </a:pPr>
            <a:r>
              <a:rPr lang="en-US" b="1" dirty="0">
                <a:latin typeface="Century Gothic" panose="020B0502020202020204" pitchFamily="34" charset="0"/>
                <a:cs typeface="+mn-cs"/>
              </a:rPr>
              <a:t>Bags production</a:t>
            </a:r>
            <a:r>
              <a:rPr lang="ru-RU" b="1" dirty="0">
                <a:solidFill>
                  <a:schemeClr val="tx2">
                    <a:lumMod val="50000"/>
                  </a:schemeClr>
                </a:solidFill>
                <a:latin typeface="Century Gothic" panose="020B0502020202020204" pitchFamily="34" charset="0"/>
                <a:cs typeface="+mn-cs"/>
              </a:rPr>
              <a:t>*</a:t>
            </a:r>
            <a:endParaRPr lang="ru-RU" b="1" dirty="0">
              <a:latin typeface="Century Gothic" panose="020B0502020202020204" pitchFamily="34" charset="0"/>
              <a:cs typeface="+mn-cs"/>
            </a:endParaRPr>
          </a:p>
        </p:txBody>
      </p:sp>
      <p:sp>
        <p:nvSpPr>
          <p:cNvPr id="13367" name="Правая фигурная скобка 22"/>
          <p:cNvSpPr>
            <a:spLocks/>
          </p:cNvSpPr>
          <p:nvPr/>
        </p:nvSpPr>
        <p:spPr bwMode="auto">
          <a:xfrm>
            <a:off x="7956550" y="2401888"/>
            <a:ext cx="287338" cy="1076325"/>
          </a:xfrm>
          <a:prstGeom prst="rightBrace">
            <a:avLst>
              <a:gd name="adj1" fmla="val 8324"/>
              <a:gd name="adj2" fmla="val 50000"/>
            </a:avLst>
          </a:prstGeom>
          <a:solidFill>
            <a:schemeClr val="bg1"/>
          </a:solidFill>
          <a:ln w="25400" algn="ctr">
            <a:solidFill>
              <a:srgbClr val="FF6600"/>
            </a:solidFill>
            <a:round/>
            <a:headEnd/>
            <a:tailEnd/>
          </a:ln>
        </p:spPr>
        <p:txBody>
          <a:bodyPr/>
          <a:lstStyle/>
          <a:p>
            <a:endParaRPr lang="en-US">
              <a:solidFill>
                <a:srgbClr val="FF6600"/>
              </a:solidFill>
            </a:endParaRPr>
          </a:p>
        </p:txBody>
      </p:sp>
      <p:sp>
        <p:nvSpPr>
          <p:cNvPr id="13368" name="TextBox 1"/>
          <p:cNvSpPr txBox="1">
            <a:spLocks noChangeArrowheads="1"/>
          </p:cNvSpPr>
          <p:nvPr/>
        </p:nvSpPr>
        <p:spPr bwMode="auto">
          <a:xfrm>
            <a:off x="8243888" y="2717800"/>
            <a:ext cx="900112" cy="368300"/>
          </a:xfrm>
          <a:prstGeom prst="rect">
            <a:avLst/>
          </a:prstGeom>
          <a:noFill/>
          <a:ln w="9525">
            <a:solidFill>
              <a:srgbClr val="FF6600"/>
            </a:solidFill>
            <a:miter lim="800000"/>
            <a:headEnd/>
            <a:tailEnd/>
          </a:ln>
        </p:spPr>
        <p:txBody>
          <a:bodyPr>
            <a:spAutoFit/>
          </a:bodyPr>
          <a:lstStyle/>
          <a:p>
            <a:r>
              <a:rPr lang="en-US" sz="900" b="1">
                <a:solidFill>
                  <a:srgbClr val="FF6600"/>
                </a:solidFill>
                <a:latin typeface="Century Gothic" pitchFamily="34" charset="0"/>
              </a:rPr>
              <a:t>Potential</a:t>
            </a:r>
            <a:endParaRPr lang="ru-RU" sz="900" b="1">
              <a:solidFill>
                <a:srgbClr val="FF6600"/>
              </a:solidFill>
              <a:latin typeface="Century Gothic" pitchFamily="34" charset="0"/>
            </a:endParaRPr>
          </a:p>
          <a:p>
            <a:r>
              <a:rPr lang="en-US" sz="900" b="1">
                <a:solidFill>
                  <a:srgbClr val="FF6600"/>
                </a:solidFill>
                <a:latin typeface="Century Gothic" pitchFamily="34" charset="0"/>
              </a:rPr>
              <a:t>substitution</a:t>
            </a:r>
            <a:endParaRPr lang="ru-RU" sz="900" b="1">
              <a:solidFill>
                <a:srgbClr val="FF6600"/>
              </a:solidFill>
              <a:latin typeface="Century Gothic" pitchFamily="34" charset="0"/>
            </a:endParaRPr>
          </a:p>
        </p:txBody>
      </p:sp>
      <p:sp>
        <p:nvSpPr>
          <p:cNvPr id="13369" name="TextBox 2"/>
          <p:cNvSpPr txBox="1">
            <a:spLocks noChangeArrowheads="1"/>
          </p:cNvSpPr>
          <p:nvPr/>
        </p:nvSpPr>
        <p:spPr bwMode="auto">
          <a:xfrm>
            <a:off x="2482850" y="1100138"/>
            <a:ext cx="184150" cy="369887"/>
          </a:xfrm>
          <a:prstGeom prst="rect">
            <a:avLst/>
          </a:prstGeom>
          <a:noFill/>
          <a:ln w="9525">
            <a:noFill/>
            <a:miter lim="800000"/>
            <a:headEnd/>
            <a:tailEnd/>
          </a:ln>
        </p:spPr>
        <p:txBody>
          <a:bodyPr wrap="none">
            <a:spAutoFit/>
          </a:bodyPr>
          <a:lstStyle/>
          <a:p>
            <a:endParaRPr lang="en-US"/>
          </a:p>
        </p:txBody>
      </p:sp>
      <p:cxnSp>
        <p:nvCxnSpPr>
          <p:cNvPr id="13370" name="Horizontal Line"/>
          <p:cNvCxnSpPr>
            <a:cxnSpLocks noChangeShapeType="1"/>
          </p:cNvCxnSpPr>
          <p:nvPr/>
        </p:nvCxnSpPr>
        <p:spPr bwMode="auto">
          <a:xfrm>
            <a:off x="1320800" y="3976688"/>
            <a:ext cx="7440613" cy="0"/>
          </a:xfrm>
          <a:prstGeom prst="line">
            <a:avLst/>
          </a:prstGeom>
          <a:noFill/>
          <a:ln w="22225" algn="ctr">
            <a:solidFill>
              <a:schemeClr val="accent1"/>
            </a:solidFill>
            <a:round/>
            <a:headEnd/>
            <a:tailEnd/>
          </a:ln>
        </p:spPr>
      </p:cxnSp>
      <p:sp>
        <p:nvSpPr>
          <p:cNvPr id="44" name="ListLeanHorizontalTextTopic0"/>
          <p:cNvSpPr txBox="1">
            <a:spLocks noChangeArrowheads="1"/>
          </p:cNvSpPr>
          <p:nvPr/>
        </p:nvSpPr>
        <p:spPr bwMode="auto">
          <a:xfrm>
            <a:off x="1296988" y="3789363"/>
            <a:ext cx="3362325" cy="157162"/>
          </a:xfrm>
          <a:prstGeom prst="rect">
            <a:avLst/>
          </a:prstGeom>
          <a:noFill/>
          <a:ln>
            <a:noFill/>
          </a:ln>
          <a:extLst>
            <a:ext uri="{909E8E84-426E-40DD-AFC4-6F175D3DCCD1}"/>
            <a:ext uri="{91240B29-F687-4F45-9708-019B960494DF}"/>
          </a:extLst>
        </p:spPr>
        <p:txBody>
          <a:bodyPr lIns="0" tIns="0" rIns="0" bIns="0">
            <a:spAutoFit/>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eaLnBrk="1" hangingPunct="1">
              <a:lnSpc>
                <a:spcPct val="93000"/>
              </a:lnSpc>
              <a:spcBef>
                <a:spcPct val="0"/>
              </a:spcBef>
              <a:buClr>
                <a:schemeClr val="tx1"/>
              </a:buClr>
              <a:buFontTx/>
              <a:buNone/>
              <a:defRPr/>
            </a:pPr>
            <a:r>
              <a:rPr lang="en-US" altLang="ru-RU" sz="1100" b="1" kern="0" dirty="0" smtClean="0">
                <a:solidFill>
                  <a:srgbClr val="006060"/>
                </a:solidFill>
                <a:latin typeface="Century Gothic" panose="020B0502020202020204" pitchFamily="34" charset="0"/>
                <a:cs typeface="Arial" charset="0"/>
              </a:rPr>
              <a:t>Return on investment</a:t>
            </a:r>
            <a:r>
              <a:rPr lang="ru-RU" altLang="ru-RU" sz="1100" b="1" kern="0" dirty="0" smtClean="0">
                <a:solidFill>
                  <a:srgbClr val="006060"/>
                </a:solidFill>
                <a:latin typeface="Century Gothic" panose="020B0502020202020204" pitchFamily="34" charset="0"/>
                <a:cs typeface="Arial" charset="0"/>
              </a:rPr>
              <a:t>*</a:t>
            </a:r>
            <a:endParaRPr lang="de-DE" altLang="ru-RU" sz="1100" b="1" kern="0" dirty="0" smtClean="0">
              <a:solidFill>
                <a:srgbClr val="006060"/>
              </a:solidFill>
              <a:latin typeface="Century Gothic" panose="020B0502020202020204" pitchFamily="34" charset="0"/>
              <a:cs typeface="Arial" charset="0"/>
            </a:endParaRPr>
          </a:p>
        </p:txBody>
      </p:sp>
      <p:sp>
        <p:nvSpPr>
          <p:cNvPr id="47" name="Объект 2"/>
          <p:cNvSpPr txBox="1">
            <a:spLocks/>
          </p:cNvSpPr>
          <p:nvPr/>
        </p:nvSpPr>
        <p:spPr bwMode="auto">
          <a:xfrm>
            <a:off x="1357313" y="3984625"/>
            <a:ext cx="3438525" cy="2389188"/>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Font typeface="Wingdings" pitchFamily="2" charset="2"/>
              <a:buNone/>
              <a:defRPr/>
            </a:pPr>
            <a:r>
              <a:rPr lang="en-US" altLang="ru-RU" sz="1000" b="1" u="sng" kern="0" dirty="0" smtClean="0">
                <a:solidFill>
                  <a:schemeClr val="tx2">
                    <a:lumMod val="50000"/>
                  </a:schemeClr>
                </a:solidFill>
                <a:latin typeface="Century Gothic" panose="020B0502020202020204" pitchFamily="34" charset="0"/>
              </a:rPr>
              <a:t>Initial data</a:t>
            </a:r>
            <a:r>
              <a:rPr lang="ru-RU" altLang="ru-RU" sz="1000" b="1" u="sng" kern="0" dirty="0" smtClean="0">
                <a:latin typeface="Century Gothic" panose="020B0502020202020204" pitchFamily="34" charset="0"/>
              </a:rPr>
              <a:t>:</a:t>
            </a:r>
          </a:p>
          <a:p>
            <a:pPr marL="0" indent="0">
              <a:spcBef>
                <a:spcPts val="600"/>
              </a:spcBef>
              <a:buFont typeface="Wingdings" pitchFamily="2" charset="2"/>
              <a:buNone/>
              <a:defRPr/>
            </a:pPr>
            <a:r>
              <a:rPr lang="en-US" altLang="ru-RU" sz="1000" b="1" kern="0" dirty="0" smtClean="0">
                <a:latin typeface="Century Gothic" panose="020B0502020202020204" pitchFamily="34" charset="0"/>
              </a:rPr>
              <a:t>Processing capacity</a:t>
            </a:r>
            <a:r>
              <a:rPr lang="ru-RU" altLang="ru-RU" sz="1000" b="1" kern="0" dirty="0" smtClean="0">
                <a:latin typeface="Century Gothic" panose="020B0502020202020204" pitchFamily="34" charset="0"/>
              </a:rPr>
              <a:t>:</a:t>
            </a:r>
          </a:p>
          <a:p>
            <a:pPr>
              <a:spcBef>
                <a:spcPts val="600"/>
              </a:spcBef>
              <a:defRPr/>
            </a:pPr>
            <a:r>
              <a:rPr lang="ru-RU" altLang="ru-RU" sz="1000" kern="0" dirty="0" smtClean="0">
                <a:latin typeface="Century Gothic" panose="020B0502020202020204" pitchFamily="34" charset="0"/>
              </a:rPr>
              <a:t>5000 </a:t>
            </a:r>
            <a:r>
              <a:rPr lang="en-US" altLang="ru-RU" sz="1000" kern="0" dirty="0" smtClean="0">
                <a:latin typeface="Century Gothic" panose="020B0502020202020204" pitchFamily="34" charset="0"/>
              </a:rPr>
              <a:t>ton per year</a:t>
            </a:r>
            <a:endParaRPr lang="ru-RU" altLang="ru-RU" sz="1000" kern="0" dirty="0" smtClean="0">
              <a:latin typeface="Century Gothic" panose="020B0502020202020204" pitchFamily="34" charset="0"/>
            </a:endParaRPr>
          </a:p>
          <a:p>
            <a:pPr>
              <a:spcBef>
                <a:spcPts val="600"/>
              </a:spcBef>
              <a:defRPr/>
            </a:pPr>
            <a:r>
              <a:rPr lang="ru-RU" altLang="ru-RU" sz="1000" kern="0" dirty="0" smtClean="0">
                <a:latin typeface="Century Gothic" panose="020B0502020202020204" pitchFamily="34" charset="0"/>
              </a:rPr>
              <a:t>62</a:t>
            </a:r>
            <a:r>
              <a:rPr lang="en-US" altLang="ru-RU" sz="1000" kern="0" dirty="0" smtClean="0">
                <a:latin typeface="Century Gothic" panose="020B0502020202020204" pitchFamily="34" charset="0"/>
              </a:rPr>
              <a:t>.</a:t>
            </a:r>
            <a:r>
              <a:rPr lang="ru-RU" altLang="ru-RU" sz="1000" kern="0" dirty="0" smtClean="0">
                <a:latin typeface="Century Gothic" panose="020B0502020202020204" pitchFamily="34" charset="0"/>
              </a:rPr>
              <a:t>5 </a:t>
            </a:r>
            <a:r>
              <a:rPr lang="en-US" altLang="ru-RU" sz="1000" kern="0" dirty="0" err="1" smtClean="0">
                <a:latin typeface="Century Gothic" panose="020B0502020202020204" pitchFamily="34" charset="0"/>
              </a:rPr>
              <a:t>mln</a:t>
            </a:r>
            <a:r>
              <a:rPr lang="en-US" altLang="ru-RU" sz="1000" kern="0" dirty="0" smtClean="0">
                <a:latin typeface="Century Gothic" panose="020B0502020202020204" pitchFamily="34" charset="0"/>
              </a:rPr>
              <a:t> bags</a:t>
            </a:r>
            <a:endParaRPr lang="ru-RU" altLang="ru-RU" sz="1000" kern="0" dirty="0" smtClean="0">
              <a:latin typeface="Century Gothic" panose="020B0502020202020204" pitchFamily="34" charset="0"/>
            </a:endParaRPr>
          </a:p>
          <a:p>
            <a:pPr marL="0" indent="0">
              <a:spcBef>
                <a:spcPts val="600"/>
              </a:spcBef>
              <a:buFont typeface="Wingdings" pitchFamily="2" charset="2"/>
              <a:buNone/>
              <a:defRPr/>
            </a:pPr>
            <a:r>
              <a:rPr lang="en-US" altLang="ru-RU" sz="1000" b="1" kern="0" dirty="0" smtClean="0">
                <a:latin typeface="Century Gothic" panose="020B0502020202020204" pitchFamily="34" charset="0"/>
              </a:rPr>
              <a:t>Equipment required</a:t>
            </a:r>
            <a:r>
              <a:rPr lang="ru-RU" altLang="ru-RU" sz="1000" b="1" kern="0" dirty="0" smtClean="0">
                <a:latin typeface="Century Gothic" panose="020B0502020202020204" pitchFamily="34" charset="0"/>
              </a:rPr>
              <a:t>: </a:t>
            </a:r>
          </a:p>
          <a:p>
            <a:pPr>
              <a:spcBef>
                <a:spcPts val="600"/>
              </a:spcBef>
              <a:defRPr/>
            </a:pPr>
            <a:r>
              <a:rPr lang="ru-RU" altLang="ru-RU" sz="1000" kern="0" dirty="0" smtClean="0">
                <a:latin typeface="Century Gothic" panose="020B0502020202020204" pitchFamily="34" charset="0"/>
              </a:rPr>
              <a:t>2 </a:t>
            </a:r>
            <a:r>
              <a:rPr lang="en-US" altLang="ru-RU" sz="1000" kern="0" dirty="0" smtClean="0">
                <a:latin typeface="Century Gothic" panose="020B0502020202020204" pitchFamily="34" charset="0"/>
              </a:rPr>
              <a:t>extrusion lines</a:t>
            </a:r>
            <a:endParaRPr lang="ru-RU" altLang="ru-RU" sz="1000" kern="0" dirty="0" smtClean="0">
              <a:latin typeface="Century Gothic" panose="020B0502020202020204" pitchFamily="34" charset="0"/>
            </a:endParaRPr>
          </a:p>
          <a:p>
            <a:pPr>
              <a:spcBef>
                <a:spcPts val="600"/>
              </a:spcBef>
              <a:defRPr/>
            </a:pPr>
            <a:r>
              <a:rPr lang="ru-RU" altLang="ru-RU" sz="1000" kern="0" dirty="0" smtClean="0">
                <a:latin typeface="Century Gothic" panose="020B0502020202020204" pitchFamily="34" charset="0"/>
              </a:rPr>
              <a:t>4 </a:t>
            </a:r>
            <a:r>
              <a:rPr lang="en-US" altLang="ru-RU" sz="1000" kern="0" dirty="0" smtClean="0">
                <a:latin typeface="Century Gothic" panose="020B0502020202020204" pitchFamily="34" charset="0"/>
              </a:rPr>
              <a:t>textile machines</a:t>
            </a:r>
            <a:r>
              <a:rPr lang="ru-RU" altLang="ru-RU" sz="1000" kern="0" dirty="0" smtClean="0">
                <a:latin typeface="Century Gothic" panose="020B0502020202020204" pitchFamily="34" charset="0"/>
              </a:rPr>
              <a:t> </a:t>
            </a:r>
          </a:p>
          <a:p>
            <a:pPr marL="0" indent="0">
              <a:spcBef>
                <a:spcPts val="600"/>
              </a:spcBef>
              <a:buFont typeface="Wingdings" pitchFamily="2" charset="2"/>
              <a:buNone/>
              <a:defRPr/>
            </a:pPr>
            <a:r>
              <a:rPr lang="en-US" altLang="ru-RU" sz="1000" b="1" kern="0" dirty="0" smtClean="0">
                <a:solidFill>
                  <a:schemeClr val="tx2">
                    <a:lumMod val="50000"/>
                  </a:schemeClr>
                </a:solidFill>
                <a:latin typeface="Century Gothic" panose="020B0502020202020204" pitchFamily="34" charset="0"/>
              </a:rPr>
              <a:t>Staff</a:t>
            </a:r>
            <a:r>
              <a:rPr lang="ru-RU" altLang="ru-RU" sz="1000" b="1" kern="0" dirty="0" smtClean="0">
                <a:latin typeface="Century Gothic" panose="020B0502020202020204" pitchFamily="34" charset="0"/>
              </a:rPr>
              <a:t>: </a:t>
            </a:r>
          </a:p>
          <a:p>
            <a:pPr>
              <a:spcBef>
                <a:spcPts val="600"/>
              </a:spcBef>
              <a:defRPr/>
            </a:pPr>
            <a:r>
              <a:rPr lang="ru-RU" altLang="ru-RU" sz="1000" kern="0" dirty="0" smtClean="0">
                <a:latin typeface="Century Gothic" panose="020B0502020202020204" pitchFamily="34" charset="0"/>
              </a:rPr>
              <a:t>42 </a:t>
            </a:r>
            <a:r>
              <a:rPr lang="en-US" altLang="ru-RU" sz="1000" kern="0" dirty="0" smtClean="0">
                <a:solidFill>
                  <a:srgbClr val="000000"/>
                </a:solidFill>
                <a:latin typeface="Century Gothic" panose="020B0502020202020204" pitchFamily="34" charset="0"/>
              </a:rPr>
              <a:t>people </a:t>
            </a:r>
            <a:r>
              <a:rPr lang="ru-RU" altLang="ru-RU" sz="1000" kern="0" dirty="0" smtClean="0">
                <a:latin typeface="Century Gothic" panose="020B0502020202020204" pitchFamily="34" charset="0"/>
              </a:rPr>
              <a:t>(4 </a:t>
            </a:r>
            <a:r>
              <a:rPr lang="en-US" altLang="ru-RU" sz="1000" kern="0" dirty="0" smtClean="0">
                <a:latin typeface="Century Gothic" panose="020B0502020202020204" pitchFamily="34" charset="0"/>
              </a:rPr>
              <a:t>shifts</a:t>
            </a:r>
            <a:r>
              <a:rPr lang="ru-RU" altLang="ru-RU" sz="1000" kern="0" dirty="0" smtClean="0">
                <a:latin typeface="Century Gothic" panose="020B0502020202020204" pitchFamily="34" charset="0"/>
              </a:rPr>
              <a:t>)</a:t>
            </a:r>
          </a:p>
          <a:p>
            <a:pPr>
              <a:spcBef>
                <a:spcPts val="600"/>
              </a:spcBef>
              <a:defRPr/>
            </a:pPr>
            <a:r>
              <a:rPr lang="en-US" altLang="ru-RU" sz="1000" kern="0" dirty="0" smtClean="0">
                <a:solidFill>
                  <a:srgbClr val="000000"/>
                </a:solidFill>
                <a:latin typeface="Century Gothic" panose="020B0502020202020204" pitchFamily="34" charset="0"/>
              </a:rPr>
              <a:t>salary including insurance - </a:t>
            </a:r>
            <a:r>
              <a:rPr lang="ru-RU" altLang="ru-RU" sz="1000" kern="0" dirty="0" smtClean="0">
                <a:latin typeface="Century Gothic" panose="020B0502020202020204" pitchFamily="34" charset="0"/>
              </a:rPr>
              <a:t>60 000 </a:t>
            </a:r>
            <a:r>
              <a:rPr lang="en-US" altLang="ru-RU" sz="1000" kern="0" dirty="0" smtClean="0">
                <a:latin typeface="Century Gothic" panose="020B0502020202020204" pitchFamily="34" charset="0"/>
              </a:rPr>
              <a:t>RUB</a:t>
            </a:r>
            <a:endParaRPr lang="ru-RU" altLang="ru-RU" sz="1000" b="1" kern="0" dirty="0" smtClean="0">
              <a:latin typeface="Century Gothic" panose="020B0502020202020204" pitchFamily="34" charset="0"/>
            </a:endParaRPr>
          </a:p>
          <a:p>
            <a:pPr marL="0" indent="0">
              <a:spcBef>
                <a:spcPts val="600"/>
              </a:spcBef>
              <a:buFont typeface="Wingdings" pitchFamily="2" charset="2"/>
              <a:buNone/>
              <a:defRPr/>
            </a:pPr>
            <a:endParaRPr lang="ru-RU" altLang="ru-RU" sz="1000" b="1" kern="0" dirty="0" smtClean="0">
              <a:latin typeface="Century Gothic" panose="020B0502020202020204" pitchFamily="34" charset="0"/>
            </a:endParaRPr>
          </a:p>
        </p:txBody>
      </p:sp>
      <p:sp>
        <p:nvSpPr>
          <p:cNvPr id="13373" name="Текст 25"/>
          <p:cNvSpPr>
            <a:spLocks noGrp="1"/>
          </p:cNvSpPr>
          <p:nvPr>
            <p:custDataLst>
              <p:tags r:id="rId26"/>
            </p:custDataLst>
          </p:nvPr>
        </p:nvSpPr>
        <p:spPr bwMode="auto">
          <a:xfrm>
            <a:off x="4900613" y="1274763"/>
            <a:ext cx="511175" cy="214312"/>
          </a:xfrm>
          <a:prstGeom prst="ellipse">
            <a:avLst/>
          </a:prstGeom>
          <a:solidFill>
            <a:srgbClr val="FFFFFF"/>
          </a:solidFill>
          <a:ln w="9525">
            <a:solidFill>
              <a:srgbClr val="808080"/>
            </a:solidFill>
            <a:round/>
            <a:headEnd/>
            <a:tailEnd/>
          </a:ln>
        </p:spPr>
        <p:txBody>
          <a:bodyPr wrap="none" lIns="0" tIns="0" rIns="0" bIns="0" anchor="ctr"/>
          <a:lstStyle/>
          <a:p>
            <a:pPr algn="ctr" defTabSz="955675" eaLnBrk="0" hangingPunct="0">
              <a:lnSpc>
                <a:spcPct val="90000"/>
              </a:lnSpc>
            </a:pPr>
            <a:r>
              <a:rPr lang="ru-RU" altLang="en-US" sz="1100" b="1">
                <a:sym typeface="Arial" charset="0"/>
              </a:rPr>
              <a:t>+10%</a:t>
            </a:r>
          </a:p>
        </p:txBody>
      </p:sp>
      <p:sp>
        <p:nvSpPr>
          <p:cNvPr id="50" name="Объект 2"/>
          <p:cNvSpPr txBox="1">
            <a:spLocks/>
          </p:cNvSpPr>
          <p:nvPr/>
        </p:nvSpPr>
        <p:spPr bwMode="auto">
          <a:xfrm>
            <a:off x="5434013" y="1085850"/>
            <a:ext cx="1801812" cy="520700"/>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Font typeface="Wingdings" pitchFamily="2" charset="2"/>
              <a:buNone/>
              <a:defRPr/>
            </a:pPr>
            <a:r>
              <a:rPr lang="en-US" altLang="ru-RU" sz="1000" b="1" kern="0" dirty="0" smtClean="0">
                <a:latin typeface="Century Gothic" panose="020B0502020202020204" pitchFamily="34" charset="0"/>
              </a:rPr>
              <a:t>Anticipated PP bags consumption growth for 3 years</a:t>
            </a:r>
            <a:endParaRPr lang="ru-RU" altLang="ru-RU" sz="1000" b="1" kern="0" dirty="0" smtClean="0">
              <a:latin typeface="Century Gothic" panose="020B0502020202020204" pitchFamily="34" charset="0"/>
            </a:endParaRPr>
          </a:p>
        </p:txBody>
      </p:sp>
      <p:sp>
        <p:nvSpPr>
          <p:cNvPr id="52" name="Объект 2"/>
          <p:cNvSpPr txBox="1">
            <a:spLocks/>
          </p:cNvSpPr>
          <p:nvPr/>
        </p:nvSpPr>
        <p:spPr bwMode="auto">
          <a:xfrm>
            <a:off x="4900613" y="4076700"/>
            <a:ext cx="4243387" cy="2390775"/>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Font typeface="Wingdings" pitchFamily="2" charset="2"/>
              <a:buNone/>
              <a:defRPr/>
            </a:pPr>
            <a:r>
              <a:rPr lang="en-US" altLang="ru-RU" sz="1000" b="1" kern="0" dirty="0" smtClean="0">
                <a:latin typeface="Century Gothic" panose="020B0502020202020204" pitchFamily="34" charset="0"/>
              </a:rPr>
              <a:t>CAPEX</a:t>
            </a:r>
            <a:r>
              <a:rPr lang="ru-RU" altLang="ru-RU" sz="1000" b="1" kern="0" dirty="0" smtClean="0">
                <a:latin typeface="Century Gothic" panose="020B0502020202020204" pitchFamily="34" charset="0"/>
              </a:rPr>
              <a:t>:</a:t>
            </a:r>
            <a:r>
              <a:rPr lang="en-US" altLang="ru-RU" sz="1000" b="1" kern="0" dirty="0" smtClean="0">
                <a:latin typeface="Century Gothic" panose="020B0502020202020204" pitchFamily="34" charset="0"/>
              </a:rPr>
              <a:t> </a:t>
            </a:r>
            <a:r>
              <a:rPr lang="en-US" altLang="ru-RU" sz="1000" kern="0" dirty="0" smtClean="0">
                <a:latin typeface="Century Gothic" panose="020B0502020202020204" pitchFamily="34" charset="0"/>
              </a:rPr>
              <a:t>112 </a:t>
            </a:r>
            <a:r>
              <a:rPr lang="en-US" altLang="ru-RU" sz="1000" kern="0" dirty="0" err="1" smtClean="0">
                <a:latin typeface="Century Gothic" panose="020B0502020202020204" pitchFamily="34" charset="0"/>
              </a:rPr>
              <a:t>mln</a:t>
            </a:r>
            <a:r>
              <a:rPr lang="en-US" altLang="ru-RU" sz="1000" kern="0" dirty="0" smtClean="0">
                <a:latin typeface="Century Gothic" panose="020B0502020202020204" pitchFamily="34" charset="0"/>
              </a:rPr>
              <a:t> RUB</a:t>
            </a:r>
            <a:endParaRPr lang="ru-RU" altLang="ru-RU" sz="1000" kern="0" dirty="0" smtClean="0">
              <a:latin typeface="Century Gothic" panose="020B0502020202020204" pitchFamily="34" charset="0"/>
            </a:endParaRPr>
          </a:p>
          <a:p>
            <a:pPr marL="0" indent="0">
              <a:spcBef>
                <a:spcPts val="600"/>
              </a:spcBef>
              <a:buFont typeface="Wingdings" pitchFamily="2" charset="2"/>
              <a:buNone/>
              <a:defRPr/>
            </a:pPr>
            <a:r>
              <a:rPr lang="en-US" altLang="ru-RU" sz="1000" b="1" kern="0" dirty="0" smtClean="0">
                <a:latin typeface="Century Gothic" panose="020B0502020202020204" pitchFamily="34" charset="0"/>
              </a:rPr>
              <a:t>OPEX: </a:t>
            </a:r>
            <a:r>
              <a:rPr lang="en-US" altLang="ru-RU" sz="1000" kern="0" dirty="0" smtClean="0">
                <a:latin typeface="Century Gothic" panose="020B0502020202020204" pitchFamily="34" charset="0"/>
              </a:rPr>
              <a:t>10 164 RUB</a:t>
            </a:r>
            <a:r>
              <a:rPr lang="ru-RU" altLang="ru-RU" sz="1000" kern="0" dirty="0" smtClean="0">
                <a:latin typeface="Century Gothic" panose="020B0502020202020204" pitchFamily="34" charset="0"/>
              </a:rPr>
              <a:t> </a:t>
            </a:r>
            <a:r>
              <a:rPr lang="en-US" altLang="ru-RU" sz="1000" kern="0" dirty="0" smtClean="0">
                <a:latin typeface="Century Gothic" panose="020B0502020202020204" pitchFamily="34" charset="0"/>
              </a:rPr>
              <a:t>per ton produced</a:t>
            </a:r>
            <a:endParaRPr lang="ru-RU" altLang="ru-RU" sz="1000" kern="0" dirty="0" smtClean="0">
              <a:latin typeface="Century Gothic" panose="020B0502020202020204" pitchFamily="34" charset="0"/>
            </a:endParaRPr>
          </a:p>
          <a:p>
            <a:pPr marL="0" indent="0">
              <a:spcBef>
                <a:spcPts val="600"/>
              </a:spcBef>
              <a:buFont typeface="Wingdings" pitchFamily="2" charset="2"/>
              <a:buNone/>
              <a:defRPr/>
            </a:pPr>
            <a:r>
              <a:rPr lang="en-US" altLang="ru-RU" sz="1000" b="1" kern="0" dirty="0" smtClean="0">
                <a:solidFill>
                  <a:schemeClr val="tx2">
                    <a:lumMod val="50000"/>
                  </a:schemeClr>
                </a:solidFill>
                <a:latin typeface="Century Gothic" panose="020B0502020202020204" pitchFamily="34" charset="0"/>
              </a:rPr>
              <a:t>Inception date</a:t>
            </a:r>
            <a:r>
              <a:rPr lang="ru-RU" altLang="ru-RU" sz="1000" b="1" kern="0" dirty="0" smtClean="0">
                <a:latin typeface="Century Gothic" panose="020B0502020202020204" pitchFamily="34" charset="0"/>
              </a:rPr>
              <a:t>: </a:t>
            </a:r>
            <a:r>
              <a:rPr lang="en-US" altLang="ru-RU" sz="1000" kern="0" dirty="0" smtClean="0">
                <a:latin typeface="Century Gothic" panose="020B0502020202020204" pitchFamily="34" charset="0"/>
              </a:rPr>
              <a:t>July </a:t>
            </a:r>
            <a:r>
              <a:rPr lang="ru-RU" altLang="ru-RU" sz="1000" kern="0" dirty="0" smtClean="0">
                <a:latin typeface="Century Gothic" panose="020B0502020202020204" pitchFamily="34" charset="0"/>
              </a:rPr>
              <a:t>2014</a:t>
            </a:r>
          </a:p>
          <a:p>
            <a:pPr marL="0" indent="0">
              <a:spcBef>
                <a:spcPts val="600"/>
              </a:spcBef>
              <a:buFont typeface="Wingdings" pitchFamily="2" charset="2"/>
              <a:buNone/>
              <a:defRPr/>
            </a:pPr>
            <a:r>
              <a:rPr lang="en-US" altLang="ru-RU" sz="1000" b="1" kern="0" dirty="0" smtClean="0">
                <a:solidFill>
                  <a:schemeClr val="tx2">
                    <a:lumMod val="50000"/>
                  </a:schemeClr>
                </a:solidFill>
                <a:latin typeface="Century Gothic" panose="020B0502020202020204" pitchFamily="34" charset="0"/>
              </a:rPr>
              <a:t>Estimated period</a:t>
            </a:r>
            <a:r>
              <a:rPr lang="ru-RU" altLang="ru-RU" sz="1000" b="1" kern="0" dirty="0" smtClean="0">
                <a:solidFill>
                  <a:schemeClr val="tx2">
                    <a:lumMod val="50000"/>
                  </a:schemeClr>
                </a:solidFill>
                <a:latin typeface="Century Gothic" panose="020B0502020202020204" pitchFamily="34" charset="0"/>
              </a:rPr>
              <a:t>: </a:t>
            </a:r>
            <a:r>
              <a:rPr lang="en-US" altLang="ru-RU" sz="1000" kern="0" dirty="0" smtClean="0">
                <a:solidFill>
                  <a:srgbClr val="000000"/>
                </a:solidFill>
                <a:latin typeface="Century Gothic" panose="020B0502020202020204" pitchFamily="34" charset="0"/>
              </a:rPr>
              <a:t>up to </a:t>
            </a:r>
            <a:r>
              <a:rPr lang="ru-RU" altLang="ru-RU" sz="1000" kern="0" dirty="0" smtClean="0">
                <a:solidFill>
                  <a:srgbClr val="000000"/>
                </a:solidFill>
                <a:latin typeface="Century Gothic" panose="020B0502020202020204" pitchFamily="34" charset="0"/>
              </a:rPr>
              <a:t>202</a:t>
            </a:r>
            <a:r>
              <a:rPr lang="ru-RU" altLang="ru-RU" sz="1000" kern="0" dirty="0" smtClean="0">
                <a:latin typeface="Century Gothic" panose="020B0502020202020204" pitchFamily="34" charset="0"/>
              </a:rPr>
              <a:t>1</a:t>
            </a:r>
          </a:p>
          <a:p>
            <a:pPr marL="0" indent="0">
              <a:spcBef>
                <a:spcPts val="600"/>
              </a:spcBef>
              <a:buFont typeface="Wingdings" pitchFamily="2" charset="2"/>
              <a:buNone/>
              <a:defRPr/>
            </a:pPr>
            <a:endParaRPr lang="ru-RU" altLang="ru-RU" sz="1000" b="1" kern="0" dirty="0" smtClean="0">
              <a:latin typeface="Century Gothic" panose="020B0502020202020204" pitchFamily="34" charset="0"/>
            </a:endParaRPr>
          </a:p>
          <a:p>
            <a:pPr marL="0" indent="0">
              <a:spcBef>
                <a:spcPts val="600"/>
              </a:spcBef>
              <a:buFont typeface="Wingdings" pitchFamily="2" charset="2"/>
              <a:buNone/>
              <a:defRPr/>
            </a:pPr>
            <a:r>
              <a:rPr lang="en-US" altLang="ru-RU" sz="1000" b="1" kern="0" dirty="0" smtClean="0">
                <a:solidFill>
                  <a:schemeClr val="tx2">
                    <a:lumMod val="50000"/>
                  </a:schemeClr>
                </a:solidFill>
                <a:latin typeface="Century Gothic" panose="020B0502020202020204" pitchFamily="34" charset="0"/>
              </a:rPr>
              <a:t>Performance indicators</a:t>
            </a:r>
            <a:r>
              <a:rPr lang="ru-RU" altLang="ru-RU" sz="1000" b="1" kern="0" dirty="0" smtClean="0">
                <a:latin typeface="Century Gothic" panose="020B0502020202020204" pitchFamily="34" charset="0"/>
              </a:rPr>
              <a:t>: </a:t>
            </a:r>
          </a:p>
          <a:p>
            <a:pPr marL="0" indent="0">
              <a:spcBef>
                <a:spcPts val="600"/>
              </a:spcBef>
              <a:buFont typeface="Wingdings" pitchFamily="2" charset="2"/>
              <a:buNone/>
              <a:defRPr/>
            </a:pPr>
            <a:r>
              <a:rPr lang="en-US" altLang="ru-RU" sz="1000" kern="0" dirty="0" smtClean="0">
                <a:solidFill>
                  <a:srgbClr val="000000"/>
                </a:solidFill>
                <a:latin typeface="Century Gothic" panose="020B0502020202020204" pitchFamily="34" charset="0"/>
              </a:rPr>
              <a:t>Internal rate of return</a:t>
            </a:r>
            <a:r>
              <a:rPr lang="ru-RU" altLang="ru-RU" sz="1000" kern="0" dirty="0" smtClean="0">
                <a:latin typeface="Century Gothic" panose="020B0502020202020204" pitchFamily="34" charset="0"/>
              </a:rPr>
              <a:t> </a:t>
            </a:r>
            <a:r>
              <a:rPr lang="ru-RU" altLang="ru-RU" sz="1000" b="1" kern="0" dirty="0" smtClean="0">
                <a:latin typeface="Century Gothic" panose="020B0502020202020204" pitchFamily="34" charset="0"/>
              </a:rPr>
              <a:t>(</a:t>
            </a:r>
            <a:r>
              <a:rPr lang="en-US" altLang="ru-RU" sz="1000" b="1" kern="0" dirty="0" smtClean="0">
                <a:latin typeface="Century Gothic" panose="020B0502020202020204" pitchFamily="34" charset="0"/>
              </a:rPr>
              <a:t>IRR</a:t>
            </a:r>
            <a:r>
              <a:rPr lang="ru-RU" altLang="ru-RU" sz="1000" b="1" kern="0" dirty="0" smtClean="0">
                <a:latin typeface="Century Gothic" panose="020B0502020202020204" pitchFamily="34" charset="0"/>
              </a:rPr>
              <a:t>)</a:t>
            </a:r>
            <a:r>
              <a:rPr lang="en-US" altLang="ru-RU" sz="1000" b="1" kern="0" dirty="0" smtClean="0">
                <a:latin typeface="Century Gothic" panose="020B0502020202020204" pitchFamily="34" charset="0"/>
              </a:rPr>
              <a:t>: 36.2%</a:t>
            </a:r>
          </a:p>
          <a:p>
            <a:pPr marL="0" indent="0">
              <a:spcBef>
                <a:spcPts val="600"/>
              </a:spcBef>
              <a:buFont typeface="Wingdings" pitchFamily="2" charset="2"/>
              <a:buNone/>
              <a:defRPr/>
            </a:pPr>
            <a:r>
              <a:rPr lang="en-US" altLang="ru-RU" sz="1000" kern="0" dirty="0" smtClean="0">
                <a:solidFill>
                  <a:srgbClr val="000000"/>
                </a:solidFill>
                <a:latin typeface="Century Gothic" panose="020B0502020202020204" pitchFamily="34" charset="0"/>
              </a:rPr>
              <a:t>Net present value</a:t>
            </a:r>
            <a:r>
              <a:rPr lang="en-US" altLang="ru-RU" sz="1000" kern="0" dirty="0" smtClean="0">
                <a:latin typeface="Century Gothic" panose="020B0502020202020204" pitchFamily="34" charset="0"/>
              </a:rPr>
              <a:t> </a:t>
            </a:r>
            <a:r>
              <a:rPr lang="ru-RU" altLang="ru-RU" sz="1000" b="1" kern="0" dirty="0" smtClean="0">
                <a:latin typeface="Century Gothic" panose="020B0502020202020204" pitchFamily="34" charset="0"/>
              </a:rPr>
              <a:t>(</a:t>
            </a:r>
            <a:r>
              <a:rPr lang="en-US" altLang="ru-RU" sz="1000" b="1" kern="0" dirty="0" smtClean="0">
                <a:latin typeface="Century Gothic" panose="020B0502020202020204" pitchFamily="34" charset="0"/>
              </a:rPr>
              <a:t>NPV): 500 </a:t>
            </a:r>
            <a:r>
              <a:rPr lang="en-US" altLang="ru-RU" sz="1000" b="1" kern="0" dirty="0" err="1" smtClean="0">
                <a:latin typeface="Century Gothic" panose="020B0502020202020204" pitchFamily="34" charset="0"/>
              </a:rPr>
              <a:t>mln</a:t>
            </a:r>
            <a:r>
              <a:rPr lang="en-US" altLang="ru-RU" sz="1000" b="1" kern="0" dirty="0" smtClean="0">
                <a:latin typeface="Century Gothic" panose="020B0502020202020204" pitchFamily="34" charset="0"/>
              </a:rPr>
              <a:t> RUB</a:t>
            </a:r>
            <a:endParaRPr lang="ru-RU" altLang="ru-RU" sz="1000" b="1" kern="0" dirty="0" smtClean="0">
              <a:latin typeface="Century Gothic" panose="020B0502020202020204" pitchFamily="34" charset="0"/>
            </a:endParaRPr>
          </a:p>
          <a:p>
            <a:pPr marL="0" indent="0">
              <a:spcBef>
                <a:spcPts val="600"/>
              </a:spcBef>
              <a:buFont typeface="Wingdings" pitchFamily="2" charset="2"/>
              <a:buNone/>
              <a:defRPr/>
            </a:pPr>
            <a:r>
              <a:rPr lang="en-US" altLang="ru-RU" sz="1000" kern="0" dirty="0" smtClean="0">
                <a:latin typeface="Century Gothic" panose="020B0502020202020204" pitchFamily="34" charset="0"/>
              </a:rPr>
              <a:t>Profitability index</a:t>
            </a:r>
            <a:r>
              <a:rPr lang="ru-RU" altLang="ru-RU" sz="1000" kern="0" dirty="0" smtClean="0">
                <a:latin typeface="Century Gothic" panose="020B0502020202020204" pitchFamily="34" charset="0"/>
              </a:rPr>
              <a:t> </a:t>
            </a:r>
            <a:r>
              <a:rPr lang="ru-RU" altLang="ru-RU" sz="1000" b="1" kern="0" dirty="0" smtClean="0">
                <a:latin typeface="Century Gothic" panose="020B0502020202020204" pitchFamily="34" charset="0"/>
              </a:rPr>
              <a:t>(</a:t>
            </a:r>
            <a:r>
              <a:rPr lang="en-US" altLang="ru-RU" sz="1000" b="1" kern="0" dirty="0" smtClean="0">
                <a:latin typeface="Century Gothic" panose="020B0502020202020204" pitchFamily="34" charset="0"/>
              </a:rPr>
              <a:t>PI</a:t>
            </a:r>
            <a:r>
              <a:rPr lang="ru-RU" altLang="ru-RU" sz="1000" b="1" kern="0" dirty="0" smtClean="0">
                <a:latin typeface="Century Gothic" panose="020B0502020202020204" pitchFamily="34" charset="0"/>
              </a:rPr>
              <a:t>)</a:t>
            </a:r>
            <a:r>
              <a:rPr lang="en-US" altLang="ru-RU" sz="1000" b="1" kern="0" dirty="0" smtClean="0">
                <a:latin typeface="Century Gothic" panose="020B0502020202020204" pitchFamily="34" charset="0"/>
              </a:rPr>
              <a:t>: 5.9</a:t>
            </a:r>
            <a:endParaRPr lang="ru-RU" altLang="ru-RU" sz="1000" b="1" kern="0" dirty="0" smtClean="0">
              <a:latin typeface="Century Gothic" panose="020B0502020202020204" pitchFamily="34" charset="0"/>
            </a:endParaRPr>
          </a:p>
          <a:p>
            <a:pPr marL="0" indent="0">
              <a:spcBef>
                <a:spcPts val="600"/>
              </a:spcBef>
              <a:buFont typeface="Wingdings" pitchFamily="2" charset="2"/>
              <a:buNone/>
              <a:defRPr/>
            </a:pPr>
            <a:endParaRPr lang="ru-RU" altLang="ru-RU" sz="1000" b="1" kern="0" dirty="0" smtClean="0">
              <a:latin typeface="Century Gothic" panose="020B0502020202020204" pitchFamily="34" charset="0"/>
            </a:endParaRPr>
          </a:p>
          <a:p>
            <a:pPr marL="0" indent="0">
              <a:spcBef>
                <a:spcPts val="600"/>
              </a:spcBef>
              <a:buFont typeface="Wingdings" pitchFamily="2" charset="2"/>
              <a:buNone/>
              <a:defRPr/>
            </a:pPr>
            <a:endParaRPr lang="ru-RU" altLang="ru-RU" sz="1000" b="1" kern="0" dirty="0" smtClean="0">
              <a:latin typeface="Century Gothic" panose="020B0502020202020204" pitchFamily="34" charset="0"/>
            </a:endParaRPr>
          </a:p>
        </p:txBody>
      </p:sp>
      <p:sp>
        <p:nvSpPr>
          <p:cNvPr id="53" name="Пятиугольник 52"/>
          <p:cNvSpPr/>
          <p:nvPr/>
        </p:nvSpPr>
        <p:spPr>
          <a:xfrm>
            <a:off x="179388" y="1052513"/>
            <a:ext cx="720725"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altLang="ru-RU" sz="1200" dirty="0">
              <a:solidFill>
                <a:schemeClr val="tx2">
                  <a:lumMod val="50000"/>
                </a:schemeClr>
              </a:solidFill>
            </a:endParaRPr>
          </a:p>
        </p:txBody>
      </p:sp>
      <p:sp>
        <p:nvSpPr>
          <p:cNvPr id="54" name="Прямоугольник 53"/>
          <p:cNvSpPr/>
          <p:nvPr/>
        </p:nvSpPr>
        <p:spPr>
          <a:xfrm rot="16200000">
            <a:off x="-65881" y="1891506"/>
            <a:ext cx="1074738" cy="523875"/>
          </a:xfrm>
          <a:prstGeom prst="rect">
            <a:avLst/>
          </a:prstGeom>
        </p:spPr>
        <p:txBody>
          <a:bodyPr wrap="none">
            <a:spAutoFit/>
          </a:bodyPr>
          <a:lstStyle/>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Market</a:t>
            </a:r>
            <a:endParaRPr lang="ru-RU" altLang="ru-RU" sz="1400" dirty="0">
              <a:solidFill>
                <a:schemeClr val="tx2">
                  <a:lumMod val="50000"/>
                </a:schemeClr>
              </a:solidFill>
              <a:latin typeface="Century Gothic" panose="020B0502020202020204" pitchFamily="34" charset="0"/>
              <a:cs typeface="+mn-cs"/>
            </a:endParaRPr>
          </a:p>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conditions</a:t>
            </a:r>
            <a:endParaRPr lang="ru-RU" altLang="ru-RU" sz="1400" dirty="0">
              <a:solidFill>
                <a:schemeClr val="tx2">
                  <a:lumMod val="50000"/>
                </a:schemeClr>
              </a:solidFill>
              <a:latin typeface="Century Gothic" panose="020B0502020202020204" pitchFamily="34" charset="0"/>
              <a:cs typeface="+mn-cs"/>
            </a:endParaRPr>
          </a:p>
        </p:txBody>
      </p:sp>
      <p:sp>
        <p:nvSpPr>
          <p:cNvPr id="55" name="Пятиугольник 54"/>
          <p:cNvSpPr/>
          <p:nvPr/>
        </p:nvSpPr>
        <p:spPr>
          <a:xfrm>
            <a:off x="188913" y="3789363"/>
            <a:ext cx="782637"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3379" name="Прямоугольник 56"/>
          <p:cNvSpPr>
            <a:spLocks noChangeArrowheads="1"/>
          </p:cNvSpPr>
          <p:nvPr/>
        </p:nvSpPr>
        <p:spPr bwMode="auto">
          <a:xfrm rot="-5400000">
            <a:off x="-66675" y="4643438"/>
            <a:ext cx="1076325" cy="523875"/>
          </a:xfrm>
          <a:prstGeom prst="rect">
            <a:avLst/>
          </a:prstGeom>
          <a:noFill/>
          <a:ln w="9525">
            <a:noFill/>
            <a:miter lim="800000"/>
            <a:headEnd/>
            <a:tailEnd/>
          </a:ln>
        </p:spPr>
        <p:txBody>
          <a:bodyPr wrap="none">
            <a:spAutoFit/>
          </a:bodyPr>
          <a:lstStyle/>
          <a:p>
            <a:pPr algn="ctr"/>
            <a:r>
              <a:rPr lang="en-US" sz="1400">
                <a:latin typeface="Century Gothic" pitchFamily="34" charset="0"/>
              </a:rPr>
              <a:t>Economic</a:t>
            </a:r>
            <a:endParaRPr lang="ru-RU" sz="1400">
              <a:latin typeface="Century Gothic" pitchFamily="34" charset="0"/>
            </a:endParaRPr>
          </a:p>
          <a:p>
            <a:pPr algn="ctr"/>
            <a:r>
              <a:rPr lang="en-US" sz="1400">
                <a:latin typeface="Century Gothic" pitchFamily="34" charset="0"/>
              </a:rPr>
              <a:t>conditions</a:t>
            </a:r>
            <a:endParaRPr lang="ru-RU" sz="1400">
              <a:latin typeface="Century Gothic" pitchFamily="34" charset="0"/>
            </a:endParaRPr>
          </a:p>
        </p:txBody>
      </p:sp>
      <p:sp>
        <p:nvSpPr>
          <p:cNvPr id="51" name="TextBox 50"/>
          <p:cNvSpPr txBox="1"/>
          <p:nvPr/>
        </p:nvSpPr>
        <p:spPr>
          <a:xfrm>
            <a:off x="95250" y="6254750"/>
            <a:ext cx="9048750" cy="577850"/>
          </a:xfrm>
          <a:prstGeom prst="rect">
            <a:avLst/>
          </a:prstGeom>
          <a:noFill/>
        </p:spPr>
        <p:txBody>
          <a:bodyPr>
            <a:spAutoFit/>
          </a:bodyPr>
          <a:lstStyle/>
          <a:p>
            <a:pPr algn="just" fontAlgn="auto">
              <a:spcBef>
                <a:spcPts val="0"/>
              </a:spcBef>
              <a:spcAft>
                <a:spcPts val="0"/>
              </a:spcAft>
              <a:defRPr/>
            </a:pPr>
            <a:r>
              <a:rPr lang="ru-RU" sz="1050" dirty="0">
                <a:solidFill>
                  <a:schemeClr val="accent1">
                    <a:lumMod val="75000"/>
                  </a:schemeClr>
                </a:solidFill>
                <a:latin typeface="Century Gothic" panose="020B0502020202020204" pitchFamily="34" charset="0"/>
                <a:cs typeface="+mn-cs"/>
              </a:rPr>
              <a:t>*</a:t>
            </a:r>
            <a:r>
              <a:rPr lang="en-US" sz="1050" dirty="0">
                <a:solidFill>
                  <a:schemeClr val="accent1">
                    <a:lumMod val="75000"/>
                  </a:schemeClr>
                </a:solidFill>
                <a:latin typeface="Century Gothic" panose="020B0502020202020204" pitchFamily="34" charset="0"/>
                <a:cs typeface="+mn-cs"/>
              </a:rPr>
              <a:t>We can offer different sites for the project either municipal or privately-owned</a:t>
            </a:r>
            <a:r>
              <a:rPr lang="ru-RU" sz="1050" dirty="0">
                <a:solidFill>
                  <a:schemeClr val="accent1">
                    <a:lumMod val="75000"/>
                  </a:schemeClr>
                </a:solidFill>
                <a:latin typeface="Century Gothic" panose="020B0502020202020204" pitchFamily="34" charset="0"/>
                <a:cs typeface="+mn-cs"/>
              </a:rPr>
              <a:t>; </a:t>
            </a:r>
          </a:p>
          <a:p>
            <a:pPr algn="just" fontAlgn="auto">
              <a:spcBef>
                <a:spcPts val="0"/>
              </a:spcBef>
              <a:spcAft>
                <a:spcPts val="0"/>
              </a:spcAft>
              <a:defRPr/>
            </a:pPr>
            <a:r>
              <a:rPr lang="ru-RU" sz="1050" dirty="0">
                <a:solidFill>
                  <a:schemeClr val="accent1">
                    <a:lumMod val="75000"/>
                  </a:schemeClr>
                </a:solidFill>
                <a:latin typeface="Century Gothic" panose="020B0502020202020204" pitchFamily="34" charset="0"/>
                <a:cs typeface="+mn-cs"/>
              </a:rPr>
              <a:t>*</a:t>
            </a:r>
            <a:r>
              <a:rPr lang="en-US" sz="1050" dirty="0">
                <a:solidFill>
                  <a:schemeClr val="accent1">
                    <a:lumMod val="75000"/>
                  </a:schemeClr>
                </a:solidFill>
                <a:latin typeface="Century Gothic" panose="020B0502020202020204" pitchFamily="34" charset="0"/>
                <a:cs typeface="+mn-cs"/>
              </a:rPr>
              <a:t>Since 2015 investment projects exceeding</a:t>
            </a:r>
            <a:r>
              <a:rPr lang="ru-RU" sz="1050" dirty="0">
                <a:solidFill>
                  <a:schemeClr val="accent1">
                    <a:lumMod val="75000"/>
                  </a:schemeClr>
                </a:solidFill>
                <a:latin typeface="Century Gothic" panose="020B0502020202020204" pitchFamily="34" charset="0"/>
                <a:cs typeface="+mn-cs"/>
              </a:rPr>
              <a:t> 300 </a:t>
            </a:r>
            <a:r>
              <a:rPr lang="en-US" sz="1050" dirty="0" err="1">
                <a:solidFill>
                  <a:schemeClr val="accent1">
                    <a:lumMod val="75000"/>
                  </a:schemeClr>
                </a:solidFill>
                <a:latin typeface="Century Gothic" panose="020B0502020202020204" pitchFamily="34" charset="0"/>
                <a:cs typeface="+mn-cs"/>
              </a:rPr>
              <a:t>mln</a:t>
            </a:r>
            <a:r>
              <a:rPr lang="en-US" sz="1050" dirty="0">
                <a:solidFill>
                  <a:schemeClr val="accent1">
                    <a:lumMod val="75000"/>
                  </a:schemeClr>
                </a:solidFill>
                <a:latin typeface="Century Gothic" panose="020B0502020202020204" pitchFamily="34" charset="0"/>
                <a:cs typeface="+mn-cs"/>
              </a:rPr>
              <a:t> RUB will be exempt from property tax and will be entitled to profit tax reduction</a:t>
            </a:r>
            <a:r>
              <a:rPr lang="ru-RU" sz="1050" dirty="0">
                <a:solidFill>
                  <a:schemeClr val="accent1">
                    <a:lumMod val="75000"/>
                  </a:schemeClr>
                </a:solidFill>
                <a:latin typeface="Century Gothic" panose="020B0502020202020204" pitchFamily="34" charset="0"/>
                <a:cs typeface="+mn-cs"/>
              </a:rPr>
              <a:t>.</a:t>
            </a:r>
            <a:endParaRPr lang="ru-RU" sz="1050" dirty="0">
              <a:solidFill>
                <a:schemeClr val="accent1">
                  <a:lumMod val="75000"/>
                </a:schemeClr>
              </a:solidFill>
              <a:latin typeface="Century Gothic" panose="020B0502020202020204" pitchFamily="34" charset="0"/>
              <a:cs typeface="+mn-cs"/>
            </a:endParaRPr>
          </a:p>
          <a:p>
            <a:pPr fontAlgn="auto">
              <a:spcBef>
                <a:spcPts val="0"/>
              </a:spcBef>
              <a:spcAft>
                <a:spcPts val="0"/>
              </a:spcAft>
              <a:defRPr/>
            </a:pPr>
            <a:endParaRPr lang="ru-RU" sz="1050" dirty="0">
              <a:solidFill>
                <a:srgbClr val="C00000"/>
              </a:solidFill>
              <a:latin typeface="Century Gothic" panose="020B0502020202020204" pitchFamily="34" charset="0"/>
              <a:cs typeface="+mn-cs"/>
            </a:endParaRPr>
          </a:p>
        </p:txBody>
      </p:sp>
      <p:sp>
        <p:nvSpPr>
          <p:cNvPr id="13381" name="Прямоугольник 3"/>
          <p:cNvSpPr>
            <a:spLocks noChangeArrowheads="1"/>
          </p:cNvSpPr>
          <p:nvPr/>
        </p:nvSpPr>
        <p:spPr bwMode="auto">
          <a:xfrm>
            <a:off x="1530350" y="3294063"/>
            <a:ext cx="512763" cy="231775"/>
          </a:xfrm>
          <a:prstGeom prst="rect">
            <a:avLst/>
          </a:prstGeom>
          <a:noFill/>
          <a:ln w="9525">
            <a:noFill/>
            <a:miter lim="800000"/>
            <a:headEnd/>
            <a:tailEnd/>
          </a:ln>
        </p:spPr>
        <p:txBody>
          <a:bodyPr wrap="none">
            <a:spAutoFit/>
          </a:bodyPr>
          <a:lstStyle/>
          <a:p>
            <a:r>
              <a:rPr lang="en-US" sz="900">
                <a:solidFill>
                  <a:srgbClr val="000000"/>
                </a:solidFill>
                <a:latin typeface="Century Gothic" pitchFamily="34" charset="0"/>
              </a:rPr>
              <a:t>grains</a:t>
            </a:r>
            <a:endParaRPr lang="ru-RU"/>
          </a:p>
        </p:txBody>
      </p:sp>
      <p:sp>
        <p:nvSpPr>
          <p:cNvPr id="13382" name="TextBox 55"/>
          <p:cNvSpPr txBox="1">
            <a:spLocks noChangeArrowheads="1"/>
          </p:cNvSpPr>
          <p:nvPr/>
        </p:nvSpPr>
        <p:spPr bwMode="auto">
          <a:xfrm>
            <a:off x="1042988" y="-9525"/>
            <a:ext cx="8048625" cy="369888"/>
          </a:xfrm>
          <a:prstGeom prst="rect">
            <a:avLst/>
          </a:prstGeom>
          <a:noFill/>
          <a:ln w="9525">
            <a:noFill/>
            <a:miter lim="800000"/>
            <a:headEnd/>
            <a:tailEnd/>
          </a:ln>
        </p:spPr>
        <p:txBody>
          <a:bodyPr>
            <a:spAutoFit/>
          </a:bodyPr>
          <a:lstStyle/>
          <a:p>
            <a:r>
              <a:rPr lang="en-US">
                <a:solidFill>
                  <a:schemeClr val="bg1"/>
                </a:solidFill>
                <a:latin typeface="Century Gothic" pitchFamily="34" charset="0"/>
              </a:rPr>
              <a:t>Business case by SIBUR</a:t>
            </a:r>
            <a:endParaRPr lang="ru-RU">
              <a:solidFill>
                <a:schemeClr val="bg1"/>
              </a:solidFill>
              <a:latin typeface="Century Gothic"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56" name="Object 20"/>
          <p:cNvGraphicFramePr>
            <a:graphicFrameLocks noChangeAspect="1"/>
          </p:cNvGraphicFramePr>
          <p:nvPr>
            <p:custDataLst>
              <p:tags r:id="rId2"/>
            </p:custDataLst>
          </p:nvPr>
        </p:nvGraphicFramePr>
        <p:xfrm>
          <a:off x="0" y="0"/>
          <a:ext cx="158750" cy="158750"/>
        </p:xfrm>
        <a:graphic>
          <a:graphicData uri="http://schemas.openxmlformats.org/presentationml/2006/ole">
            <p:oleObj spid="_x0000_s14356" name="think-cell Slide" r:id="rId22" imgW="360" imgH="360" progId="">
              <p:embed/>
            </p:oleObj>
          </a:graphicData>
        </a:graphic>
      </p:graphicFrame>
      <p:sp>
        <p:nvSpPr>
          <p:cNvPr id="14359" name="Прямоугольник 1" hidden="1"/>
          <p:cNvSpPr>
            <a:spLocks noChangeArrowheads="1"/>
          </p:cNvSpPr>
          <p:nvPr>
            <p:custDataLst>
              <p:tags r:id="rId3"/>
            </p:custDataLst>
          </p:nvPr>
        </p:nvSpPr>
        <p:spPr bwMode="auto">
          <a:xfrm>
            <a:off x="0" y="0"/>
            <a:ext cx="158750" cy="158750"/>
          </a:xfrm>
          <a:prstGeom prst="rect">
            <a:avLst/>
          </a:prstGeom>
          <a:solidFill>
            <a:schemeClr val="accent1"/>
          </a:solidFill>
          <a:ln w="9525" algn="ctr">
            <a:solidFill>
              <a:schemeClr val="tx1"/>
            </a:solidFill>
            <a:round/>
            <a:headEnd/>
            <a:tailEnd/>
          </a:ln>
        </p:spPr>
        <p:txBody>
          <a:bodyPr wrap="none" lIns="0" tIns="0" rIns="0" bIns="0"/>
          <a:lstStyle/>
          <a:p>
            <a:endParaRPr lang="en-US" sz="1000">
              <a:sym typeface="Arial" charset="0"/>
            </a:endParaRPr>
          </a:p>
        </p:txBody>
      </p:sp>
      <p:sp>
        <p:nvSpPr>
          <p:cNvPr id="14360" name="Прямоугольник 31" hidden="1"/>
          <p:cNvSpPr>
            <a:spLocks noGrp="1" noChangeArrowheads="1"/>
          </p:cNvSpPr>
          <p:nvPr>
            <p:ph type="body" idx="4294967295"/>
          </p:nvPr>
        </p:nvSpPr>
        <p:spPr>
          <a:xfrm>
            <a:off x="0" y="0"/>
            <a:ext cx="158750" cy="158750"/>
          </a:xfrm>
          <a:solidFill>
            <a:schemeClr val="accent1"/>
          </a:solidFill>
          <a:ln algn="ctr">
            <a:solidFill>
              <a:schemeClr val="tx1"/>
            </a:solidFill>
            <a:round/>
          </a:ln>
        </p:spPr>
        <p:txBody>
          <a:bodyPr wrap="none" lIns="0" tIns="0" rIns="0" bIns="0"/>
          <a:lstStyle/>
          <a:p>
            <a:pPr marL="0" indent="0">
              <a:spcBef>
                <a:spcPct val="0"/>
              </a:spcBef>
              <a:buClrTx/>
              <a:buFontTx/>
              <a:buNone/>
            </a:pPr>
            <a:endParaRPr lang="ru-RU" altLang="ru-RU" sz="1000" smtClean="0">
              <a:sym typeface="Arial" charset="0"/>
            </a:endParaRPr>
          </a:p>
        </p:txBody>
      </p:sp>
      <p:cxnSp>
        <p:nvCxnSpPr>
          <p:cNvPr id="14361" name="Horizontal Line"/>
          <p:cNvCxnSpPr>
            <a:cxnSpLocks noChangeShapeType="1"/>
          </p:cNvCxnSpPr>
          <p:nvPr/>
        </p:nvCxnSpPr>
        <p:spPr bwMode="auto">
          <a:xfrm>
            <a:off x="1570038" y="1100138"/>
            <a:ext cx="3956050" cy="0"/>
          </a:xfrm>
          <a:prstGeom prst="line">
            <a:avLst/>
          </a:prstGeom>
          <a:noFill/>
          <a:ln w="22225" algn="ctr">
            <a:solidFill>
              <a:schemeClr val="accent1"/>
            </a:solidFill>
            <a:round/>
            <a:headEnd/>
            <a:tailEnd/>
          </a:ln>
        </p:spPr>
      </p:cxnSp>
      <p:sp>
        <p:nvSpPr>
          <p:cNvPr id="14362" name="ListLeanHorizontalTextTopic0"/>
          <p:cNvSpPr>
            <a:spLocks noGrp="1" noChangeArrowheads="1"/>
          </p:cNvSpPr>
          <p:nvPr>
            <p:ph type="body" idx="4294967295"/>
          </p:nvPr>
        </p:nvSpPr>
        <p:spPr>
          <a:xfrm>
            <a:off x="1546225" y="911225"/>
            <a:ext cx="3362325" cy="157163"/>
          </a:xfrm>
        </p:spPr>
        <p:txBody>
          <a:bodyPr lIns="0" tIns="0" rIns="0" bIns="0">
            <a:spAutoFit/>
          </a:bodyPr>
          <a:lstStyle/>
          <a:p>
            <a:pPr marL="0" indent="0">
              <a:lnSpc>
                <a:spcPct val="93000"/>
              </a:lnSpc>
              <a:spcBef>
                <a:spcPct val="0"/>
              </a:spcBef>
              <a:buClr>
                <a:schemeClr val="tx1"/>
              </a:buClr>
              <a:buFontTx/>
              <a:buNone/>
            </a:pPr>
            <a:r>
              <a:rPr lang="en-US" altLang="ru-RU" sz="1100" b="1" smtClean="0">
                <a:solidFill>
                  <a:srgbClr val="006060"/>
                </a:solidFill>
                <a:latin typeface="Century Gothic" pitchFamily="34" charset="0"/>
                <a:cs typeface="Arial" charset="0"/>
              </a:rPr>
              <a:t>Consumption structure</a:t>
            </a:r>
            <a:endParaRPr lang="de-DE" altLang="ru-RU" sz="1100" b="1" smtClean="0">
              <a:solidFill>
                <a:srgbClr val="006060"/>
              </a:solidFill>
              <a:latin typeface="Century Gothic" pitchFamily="34" charset="0"/>
              <a:cs typeface="Arial" charset="0"/>
            </a:endParaRPr>
          </a:p>
        </p:txBody>
      </p:sp>
      <p:cxnSp>
        <p:nvCxnSpPr>
          <p:cNvPr id="14363" name="Horizontal Line"/>
          <p:cNvCxnSpPr>
            <a:cxnSpLocks noChangeShapeType="1"/>
          </p:cNvCxnSpPr>
          <p:nvPr/>
        </p:nvCxnSpPr>
        <p:spPr bwMode="auto">
          <a:xfrm>
            <a:off x="5629275" y="1100138"/>
            <a:ext cx="3132138" cy="0"/>
          </a:xfrm>
          <a:prstGeom prst="line">
            <a:avLst/>
          </a:prstGeom>
          <a:noFill/>
          <a:ln w="22225" algn="ctr">
            <a:solidFill>
              <a:schemeClr val="accent1"/>
            </a:solidFill>
            <a:round/>
            <a:headEnd/>
            <a:tailEnd/>
          </a:ln>
        </p:spPr>
      </p:cxnSp>
      <p:sp>
        <p:nvSpPr>
          <p:cNvPr id="14364" name="ListLeanHorizontalTextTopic0"/>
          <p:cNvSpPr>
            <a:spLocks noGrp="1" noChangeArrowheads="1"/>
          </p:cNvSpPr>
          <p:nvPr>
            <p:ph type="body" idx="4294967295"/>
          </p:nvPr>
        </p:nvSpPr>
        <p:spPr>
          <a:xfrm>
            <a:off x="5629275" y="911225"/>
            <a:ext cx="3170238" cy="158750"/>
          </a:xfrm>
        </p:spPr>
        <p:txBody>
          <a:bodyPr lIns="0" tIns="0" rIns="0" bIns="0">
            <a:spAutoFit/>
          </a:bodyPr>
          <a:lstStyle/>
          <a:p>
            <a:pPr marL="0" indent="0">
              <a:lnSpc>
                <a:spcPct val="93000"/>
              </a:lnSpc>
              <a:spcBef>
                <a:spcPct val="0"/>
              </a:spcBef>
              <a:buClr>
                <a:schemeClr val="tx1"/>
              </a:buClr>
              <a:buFont typeface="Arial" charset="0"/>
              <a:buNone/>
            </a:pPr>
            <a:r>
              <a:rPr lang="en-US" altLang="ru-RU" sz="1100" b="1" smtClean="0">
                <a:solidFill>
                  <a:srgbClr val="006060"/>
                </a:solidFill>
                <a:latin typeface="Century Gothic" pitchFamily="34" charset="0"/>
                <a:cs typeface="Arial" charset="0"/>
              </a:rPr>
              <a:t>Consumption</a:t>
            </a:r>
            <a:r>
              <a:rPr lang="ru-RU" altLang="ru-RU" sz="1100" b="1" smtClean="0">
                <a:solidFill>
                  <a:srgbClr val="006060"/>
                </a:solidFill>
                <a:latin typeface="Century Gothic" pitchFamily="34" charset="0"/>
                <a:cs typeface="Arial" charset="0"/>
              </a:rPr>
              <a:t> </a:t>
            </a:r>
            <a:r>
              <a:rPr lang="en-US" altLang="ru-RU" sz="1100" b="1" smtClean="0">
                <a:solidFill>
                  <a:srgbClr val="006060"/>
                </a:solidFill>
                <a:latin typeface="Century Gothic" pitchFamily="34" charset="0"/>
                <a:cs typeface="Arial" charset="0"/>
              </a:rPr>
              <a:t>[mln pcs]</a:t>
            </a:r>
            <a:endParaRPr lang="de-DE" altLang="ru-RU" sz="1100" b="1" smtClean="0">
              <a:solidFill>
                <a:srgbClr val="006060"/>
              </a:solidFill>
              <a:latin typeface="Century Gothic" pitchFamily="34" charset="0"/>
              <a:cs typeface="Arial" charset="0"/>
            </a:endParaRPr>
          </a:p>
        </p:txBody>
      </p:sp>
      <p:graphicFrame>
        <p:nvGraphicFramePr>
          <p:cNvPr id="14357" name="Object 21"/>
          <p:cNvGraphicFramePr>
            <a:graphicFrameLocks/>
          </p:cNvGraphicFramePr>
          <p:nvPr>
            <p:custDataLst>
              <p:tags r:id="rId4"/>
            </p:custDataLst>
          </p:nvPr>
        </p:nvGraphicFramePr>
        <p:xfrm>
          <a:off x="6592888" y="1216025"/>
          <a:ext cx="1381125" cy="1085850"/>
        </p:xfrm>
        <a:graphic>
          <a:graphicData uri="http://schemas.openxmlformats.org/presentationml/2006/ole">
            <p:oleObj spid="_x0000_s14357" name="Диаграмма" r:id="rId23" imgW="1381190" imgH="1085940" progId="MSGraph.Chart.8">
              <p:embed followColorScheme="full"/>
            </p:oleObj>
          </a:graphicData>
        </a:graphic>
      </p:graphicFrame>
      <p:cxnSp>
        <p:nvCxnSpPr>
          <p:cNvPr id="14365" name="Прямая соединительная линия 5"/>
          <p:cNvCxnSpPr>
            <a:cxnSpLocks noChangeShapeType="1"/>
          </p:cNvCxnSpPr>
          <p:nvPr>
            <p:custDataLst>
              <p:tags r:id="rId5"/>
            </p:custDataLst>
          </p:nvPr>
        </p:nvCxnSpPr>
        <p:spPr bwMode="auto">
          <a:xfrm>
            <a:off x="6623050" y="1412875"/>
            <a:ext cx="287338" cy="0"/>
          </a:xfrm>
          <a:prstGeom prst="line">
            <a:avLst/>
          </a:prstGeom>
          <a:noFill/>
          <a:ln w="6350" algn="ctr">
            <a:solidFill>
              <a:schemeClr val="tx1"/>
            </a:solidFill>
            <a:round/>
            <a:headEnd/>
            <a:tailEnd/>
          </a:ln>
        </p:spPr>
      </p:cxnSp>
      <p:sp>
        <p:nvSpPr>
          <p:cNvPr id="14366" name="Прямоугольник 43"/>
          <p:cNvSpPr>
            <a:spLocks noGrp="1" noChangeArrowheads="1"/>
          </p:cNvSpPr>
          <p:nvPr>
            <p:ph type="body" idx="4294967295"/>
            <p:custDataLst>
              <p:tags r:id="rId6"/>
            </p:custDataLst>
          </p:nvPr>
        </p:nvSpPr>
        <p:spPr>
          <a:xfrm>
            <a:off x="5653088" y="1887538"/>
            <a:ext cx="927100" cy="304800"/>
          </a:xfrm>
        </p:spPr>
        <p:txBody>
          <a:bodyPr wrap="none" lIns="0" tIns="0" rIns="0" bIns="0" anchor="ctr"/>
          <a:lstStyle/>
          <a:p>
            <a:pPr marL="0" indent="0" algn="r">
              <a:spcBef>
                <a:spcPct val="0"/>
              </a:spcBef>
              <a:buClrTx/>
              <a:buFontTx/>
              <a:buNone/>
            </a:pPr>
            <a:r>
              <a:rPr lang="en-US" sz="1000" smtClean="0">
                <a:latin typeface="Century Gothic" pitchFamily="34" charset="0"/>
              </a:rPr>
              <a:t>PP big bags</a:t>
            </a:r>
          </a:p>
          <a:p>
            <a:pPr marL="0" indent="0" algn="r">
              <a:spcBef>
                <a:spcPct val="0"/>
              </a:spcBef>
              <a:buClrTx/>
              <a:buFontTx/>
              <a:buNone/>
            </a:pPr>
            <a:r>
              <a:rPr lang="en-US" altLang="ru-RU" sz="1000" smtClean="0">
                <a:latin typeface="Century Gothic" pitchFamily="34" charset="0"/>
                <a:sym typeface="Arial" charset="0"/>
              </a:rPr>
              <a:t>(38.300 t PP)</a:t>
            </a:r>
            <a:endParaRPr lang="ru-RU" altLang="ru-RU" sz="1000" smtClean="0">
              <a:latin typeface="Century Gothic" pitchFamily="34" charset="0"/>
              <a:sym typeface="Arial" charset="0"/>
            </a:endParaRPr>
          </a:p>
        </p:txBody>
      </p:sp>
      <p:sp>
        <p:nvSpPr>
          <p:cNvPr id="14367" name="Текст 7"/>
          <p:cNvSpPr>
            <a:spLocks noGrp="1"/>
          </p:cNvSpPr>
          <p:nvPr>
            <p:ph type="body" idx="4294967295"/>
            <p:custDataLst>
              <p:tags r:id="rId7"/>
            </p:custDataLst>
          </p:nvPr>
        </p:nvSpPr>
        <p:spPr>
          <a:xfrm>
            <a:off x="5341938" y="1260475"/>
            <a:ext cx="1228725" cy="304800"/>
          </a:xfrm>
        </p:spPr>
        <p:txBody>
          <a:bodyPr wrap="none" lIns="0" tIns="0" rIns="0" bIns="0" anchor="ctr"/>
          <a:lstStyle/>
          <a:p>
            <a:pPr marL="0" indent="0" algn="r">
              <a:spcBef>
                <a:spcPct val="0"/>
              </a:spcBef>
              <a:buFont typeface="Wingdings" pitchFamily="2" charset="2"/>
              <a:buNone/>
            </a:pPr>
            <a:r>
              <a:rPr lang="en-US" sz="1000" smtClean="0">
                <a:latin typeface="Century Gothic" pitchFamily="34" charset="0"/>
              </a:rPr>
              <a:t>Big bags </a:t>
            </a:r>
          </a:p>
          <a:p>
            <a:pPr marL="0" indent="0" algn="r">
              <a:spcBef>
                <a:spcPct val="0"/>
              </a:spcBef>
              <a:buFont typeface="Wingdings" pitchFamily="2" charset="2"/>
              <a:buNone/>
            </a:pPr>
            <a:r>
              <a:rPr lang="en-US" sz="1000" smtClean="0">
                <a:latin typeface="Century Gothic" pitchFamily="34" charset="0"/>
              </a:rPr>
              <a:t>Net import (6.600 t)</a:t>
            </a:r>
            <a:endParaRPr lang="ru-RU" altLang="ru-RU" sz="1000" smtClean="0">
              <a:latin typeface="Century Gothic" pitchFamily="34" charset="0"/>
              <a:sym typeface="Arial" charset="0"/>
            </a:endParaRPr>
          </a:p>
        </p:txBody>
      </p:sp>
      <p:sp>
        <p:nvSpPr>
          <p:cNvPr id="14368" name="Прямоугольник 47"/>
          <p:cNvSpPr>
            <a:spLocks noGrp="1" noChangeArrowheads="1"/>
          </p:cNvSpPr>
          <p:nvPr>
            <p:ph type="body" idx="4294967295"/>
            <p:custDataLst>
              <p:tags r:id="rId8"/>
            </p:custDataLst>
          </p:nvPr>
        </p:nvSpPr>
        <p:spPr bwMode="gray">
          <a:xfrm>
            <a:off x="7094538" y="1101725"/>
            <a:ext cx="174625" cy="152400"/>
          </a:xfrm>
        </p:spPr>
        <p:txBody>
          <a:bodyPr wrap="none" lIns="17463" tIns="0" rIns="17463" bIns="0" anchor="b"/>
          <a:lstStyle/>
          <a:p>
            <a:pPr marL="0" indent="0" algn="ctr">
              <a:spcBef>
                <a:spcPct val="0"/>
              </a:spcBef>
              <a:buClrTx/>
              <a:buFontTx/>
              <a:buNone/>
            </a:pPr>
            <a:fld id="{31E1E5BD-8C4C-4D6D-983F-4113BA0808CD}" type="datetime'''''''''''''''''3''''''''''6'''''''''''''''''">
              <a:rPr lang="en-US" sz="1000" smtClean="0"/>
              <a:pPr marL="0" indent="0" algn="ctr">
                <a:spcBef>
                  <a:spcPct val="0"/>
                </a:spcBef>
                <a:buClrTx/>
                <a:buFontTx/>
                <a:buNone/>
              </a:pPr>
              <a:t>36</a:t>
            </a:fld>
            <a:endParaRPr lang="ru-RU" altLang="ru-RU" sz="1000" smtClean="0">
              <a:sym typeface="Arial" charset="0"/>
            </a:endParaRPr>
          </a:p>
        </p:txBody>
      </p:sp>
      <p:sp>
        <p:nvSpPr>
          <p:cNvPr id="14369" name="Объект 2"/>
          <p:cNvSpPr>
            <a:spLocks noGrp="1"/>
          </p:cNvSpPr>
          <p:nvPr>
            <p:ph type="body" idx="4294967295"/>
          </p:nvPr>
        </p:nvSpPr>
        <p:spPr>
          <a:xfrm>
            <a:off x="3005138" y="1182688"/>
            <a:ext cx="2214562" cy="1973262"/>
          </a:xfrm>
        </p:spPr>
        <p:txBody>
          <a:bodyPr/>
          <a:lstStyle/>
          <a:p>
            <a:pPr marL="171450" indent="-171450">
              <a:spcBef>
                <a:spcPts val="300"/>
              </a:spcBef>
            </a:pPr>
            <a:r>
              <a:rPr lang="en-US" altLang="ru-RU" sz="1000" smtClean="0">
                <a:latin typeface="Century Gothic" pitchFamily="34" charset="0"/>
              </a:rPr>
              <a:t>Potential demand for big bags lies in increased use of railroads to transport fertilizers</a:t>
            </a:r>
            <a:endParaRPr lang="ru-RU" altLang="ru-RU" sz="1000" smtClean="0">
              <a:latin typeface="Century Gothic" pitchFamily="34" charset="0"/>
            </a:endParaRPr>
          </a:p>
          <a:p>
            <a:pPr marL="171450" indent="-171450">
              <a:spcBef>
                <a:spcPts val="300"/>
              </a:spcBef>
            </a:pPr>
            <a:r>
              <a:rPr lang="en-US" altLang="ru-RU" sz="1000" smtClean="0">
                <a:latin typeface="Century Gothic" pitchFamily="34" charset="0"/>
              </a:rPr>
              <a:t>Big bag advantages</a:t>
            </a:r>
            <a:r>
              <a:rPr lang="ru-RU" altLang="ru-RU" sz="1000" smtClean="0">
                <a:latin typeface="Century Gothic" pitchFamily="34" charset="0"/>
              </a:rPr>
              <a:t> – </a:t>
            </a:r>
            <a:r>
              <a:rPr lang="en-US" altLang="ru-RU" sz="1000" smtClean="0">
                <a:latin typeface="Century Gothic" pitchFamily="34" charset="0"/>
              </a:rPr>
              <a:t>automated loading/embarking</a:t>
            </a:r>
            <a:r>
              <a:rPr lang="ru-RU" altLang="ru-RU" sz="1000" smtClean="0">
                <a:latin typeface="Century Gothic" pitchFamily="34" charset="0"/>
              </a:rPr>
              <a:t>, </a:t>
            </a:r>
            <a:r>
              <a:rPr lang="en-US" altLang="ru-RU" sz="1000" smtClean="0">
                <a:latin typeface="Century Gothic" pitchFamily="34" charset="0"/>
              </a:rPr>
              <a:t>special vehicles</a:t>
            </a:r>
            <a:r>
              <a:rPr lang="ru-RU" altLang="ru-RU" sz="1000" smtClean="0">
                <a:latin typeface="Century Gothic" pitchFamily="34" charset="0"/>
              </a:rPr>
              <a:t>; </a:t>
            </a:r>
            <a:r>
              <a:rPr lang="en-US" altLang="ru-RU" sz="1000" smtClean="0">
                <a:latin typeface="Century Gothic" pitchFamily="34" charset="0"/>
              </a:rPr>
              <a:t>easy storage</a:t>
            </a:r>
            <a:endParaRPr lang="ru-RU" altLang="ru-RU" sz="1000" smtClean="0">
              <a:latin typeface="Century Gothic" pitchFamily="34" charset="0"/>
            </a:endParaRPr>
          </a:p>
          <a:p>
            <a:pPr marL="171450" indent="-171450">
              <a:spcBef>
                <a:spcPts val="300"/>
              </a:spcBef>
            </a:pPr>
            <a:r>
              <a:rPr lang="en-US" altLang="ru-RU" sz="1000" smtClean="0">
                <a:latin typeface="Century Gothic" pitchFamily="34" charset="0"/>
              </a:rPr>
              <a:t>Processability</a:t>
            </a:r>
            <a:r>
              <a:rPr lang="ru-RU" altLang="ru-RU" sz="1000" smtClean="0">
                <a:latin typeface="Century Gothic" pitchFamily="34" charset="0"/>
              </a:rPr>
              <a:t>/ </a:t>
            </a:r>
            <a:r>
              <a:rPr lang="en-US" altLang="ru-RU" sz="1000" smtClean="0">
                <a:latin typeface="Century Gothic" pitchFamily="34" charset="0"/>
              </a:rPr>
              <a:t>diverse features</a:t>
            </a:r>
            <a:endParaRPr lang="ru-RU" altLang="ru-RU" sz="1000" smtClean="0">
              <a:latin typeface="Century Gothic" pitchFamily="34" charset="0"/>
            </a:endParaRPr>
          </a:p>
        </p:txBody>
      </p:sp>
      <p:graphicFrame>
        <p:nvGraphicFramePr>
          <p:cNvPr id="14358" name="Object 22"/>
          <p:cNvGraphicFramePr>
            <a:graphicFrameLocks/>
          </p:cNvGraphicFramePr>
          <p:nvPr>
            <p:custDataLst>
              <p:tags r:id="rId9"/>
            </p:custDataLst>
          </p:nvPr>
        </p:nvGraphicFramePr>
        <p:xfrm>
          <a:off x="1279525" y="1173163"/>
          <a:ext cx="1638300" cy="1638300"/>
        </p:xfrm>
        <a:graphic>
          <a:graphicData uri="http://schemas.openxmlformats.org/presentationml/2006/ole">
            <p:oleObj spid="_x0000_s14358" name="Диаграмма" r:id="rId24" imgW="1638356" imgH="1638360" progId="MSGraph.Chart.8">
              <p:embed followColorScheme="full"/>
            </p:oleObj>
          </a:graphicData>
        </a:graphic>
      </p:graphicFrame>
      <p:sp>
        <p:nvSpPr>
          <p:cNvPr id="14370" name="Текст 40"/>
          <p:cNvSpPr>
            <a:spLocks noGrp="1"/>
          </p:cNvSpPr>
          <p:nvPr>
            <p:custDataLst>
              <p:tags r:id="rId10"/>
            </p:custDataLst>
          </p:nvPr>
        </p:nvSpPr>
        <p:spPr bwMode="gray">
          <a:xfrm>
            <a:off x="1454150" y="1758950"/>
            <a:ext cx="287338" cy="152400"/>
          </a:xfrm>
          <a:prstGeom prst="rect">
            <a:avLst/>
          </a:prstGeom>
          <a:noFill/>
          <a:ln w="9525">
            <a:noFill/>
            <a:miter lim="800000"/>
            <a:headEnd/>
            <a:tailEnd/>
          </a:ln>
        </p:spPr>
        <p:txBody>
          <a:bodyPr wrap="none" lIns="17463" tIns="0" rIns="17463" bIns="0" anchor="ctr"/>
          <a:lstStyle/>
          <a:p>
            <a:pPr algn="ctr" eaLnBrk="0" hangingPunct="0">
              <a:buClr>
                <a:schemeClr val="tx2"/>
              </a:buClr>
              <a:buFont typeface="Wingdings" pitchFamily="2" charset="2"/>
              <a:buNone/>
            </a:pPr>
            <a:fld id="{C9C49B83-F4A3-420C-A123-3395BA124AD4}" type="datetime'''''''''4''''''''''''0''''''''''''''%'''''''''">
              <a:rPr lang="en-US" sz="1000">
                <a:sym typeface="Arial" charset="0"/>
              </a:rPr>
              <a:pPr algn="ctr" eaLnBrk="0" hangingPunct="0">
                <a:buClr>
                  <a:schemeClr val="tx2"/>
                </a:buClr>
                <a:buFont typeface="Wingdings" pitchFamily="2" charset="2"/>
                <a:buNone/>
              </a:pPr>
              <a:t>40%</a:t>
            </a:fld>
            <a:endParaRPr lang="ru-RU" sz="1000">
              <a:sym typeface="Arial" charset="0"/>
            </a:endParaRPr>
          </a:p>
        </p:txBody>
      </p:sp>
      <p:sp>
        <p:nvSpPr>
          <p:cNvPr id="14371" name="Текст 39"/>
          <p:cNvSpPr>
            <a:spLocks noGrp="1"/>
          </p:cNvSpPr>
          <p:nvPr>
            <p:custDataLst>
              <p:tags r:id="rId11"/>
            </p:custDataLst>
          </p:nvPr>
        </p:nvSpPr>
        <p:spPr bwMode="gray">
          <a:xfrm>
            <a:off x="1824038" y="2476500"/>
            <a:ext cx="287337" cy="152400"/>
          </a:xfrm>
          <a:prstGeom prst="rect">
            <a:avLst/>
          </a:prstGeom>
          <a:noFill/>
          <a:ln w="9525">
            <a:noFill/>
            <a:miter lim="800000"/>
            <a:headEnd/>
            <a:tailEnd/>
          </a:ln>
        </p:spPr>
        <p:txBody>
          <a:bodyPr wrap="none" lIns="17463" tIns="0" rIns="17463" bIns="0" anchor="ctr"/>
          <a:lstStyle/>
          <a:p>
            <a:pPr algn="ctr" eaLnBrk="0" hangingPunct="0">
              <a:buClr>
                <a:schemeClr val="tx2"/>
              </a:buClr>
              <a:buFont typeface="Wingdings" pitchFamily="2" charset="2"/>
              <a:buNone/>
            </a:pPr>
            <a:fld id="{89536FBF-D726-4A7B-B366-6301F872FA83}" type="datetime'''''''''''''''1''2''''''''''''%'''''''">
              <a:rPr lang="en-US" sz="1000">
                <a:sym typeface="Arial" charset="0"/>
              </a:rPr>
              <a:pPr algn="ctr" eaLnBrk="0" hangingPunct="0">
                <a:buClr>
                  <a:schemeClr val="tx2"/>
                </a:buClr>
                <a:buFont typeface="Wingdings" pitchFamily="2" charset="2"/>
                <a:buNone/>
              </a:pPr>
              <a:t>12%</a:t>
            </a:fld>
            <a:endParaRPr lang="ru-RU" sz="1000">
              <a:sym typeface="Arial" charset="0"/>
            </a:endParaRPr>
          </a:p>
        </p:txBody>
      </p:sp>
      <p:sp>
        <p:nvSpPr>
          <p:cNvPr id="14372" name="Прямоугольник 95"/>
          <p:cNvSpPr>
            <a:spLocks noChangeArrowheads="1"/>
          </p:cNvSpPr>
          <p:nvPr>
            <p:custDataLst>
              <p:tags r:id="rId12"/>
            </p:custDataLst>
          </p:nvPr>
        </p:nvSpPr>
        <p:spPr bwMode="gray">
          <a:xfrm>
            <a:off x="2513013" y="1890713"/>
            <a:ext cx="287337" cy="152400"/>
          </a:xfrm>
          <a:prstGeom prst="rect">
            <a:avLst/>
          </a:prstGeom>
          <a:noFill/>
          <a:ln w="9525">
            <a:noFill/>
            <a:miter lim="800000"/>
            <a:headEnd/>
            <a:tailEnd/>
          </a:ln>
        </p:spPr>
        <p:txBody>
          <a:bodyPr wrap="none" lIns="17463" tIns="0" rIns="17463" bIns="0" anchor="ctr"/>
          <a:lstStyle/>
          <a:p>
            <a:pPr algn="ctr"/>
            <a:fld id="{A1A69BD1-7B52-4787-954F-56EF9F324E74}" type="datetime'''''''''''''''''''''''''''''''''''''48%'''''''''''">
              <a:rPr lang="en-US" sz="1000">
                <a:solidFill>
                  <a:schemeClr val="bg1"/>
                </a:solidFill>
              </a:rPr>
              <a:pPr algn="ctr"/>
              <a:t>48%</a:t>
            </a:fld>
            <a:endParaRPr lang="ru-RU" sz="1000">
              <a:solidFill>
                <a:schemeClr val="bg1"/>
              </a:solidFill>
              <a:sym typeface="Arial" charset="0"/>
            </a:endParaRPr>
          </a:p>
        </p:txBody>
      </p:sp>
      <p:sp>
        <p:nvSpPr>
          <p:cNvPr id="14373" name="Прямоугольник 96"/>
          <p:cNvSpPr>
            <a:spLocks noChangeArrowheads="1"/>
          </p:cNvSpPr>
          <p:nvPr>
            <p:custDataLst>
              <p:tags r:id="rId13"/>
            </p:custDataLst>
          </p:nvPr>
        </p:nvSpPr>
        <p:spPr bwMode="auto">
          <a:xfrm>
            <a:off x="1273175" y="3105150"/>
            <a:ext cx="160338" cy="120650"/>
          </a:xfrm>
          <a:prstGeom prst="rect">
            <a:avLst/>
          </a:prstGeom>
          <a:solidFill>
            <a:srgbClr val="9DB1CF"/>
          </a:solidFill>
          <a:ln w="9525" algn="ctr">
            <a:solidFill>
              <a:schemeClr val="tx1"/>
            </a:solidFill>
            <a:round/>
            <a:headEnd/>
            <a:tailEnd/>
          </a:ln>
        </p:spPr>
        <p:txBody>
          <a:bodyPr/>
          <a:lstStyle/>
          <a:p>
            <a:endParaRPr lang="en-US"/>
          </a:p>
        </p:txBody>
      </p:sp>
      <p:sp>
        <p:nvSpPr>
          <p:cNvPr id="14374" name="Прямоугольник 99"/>
          <p:cNvSpPr>
            <a:spLocks noChangeArrowheads="1"/>
          </p:cNvSpPr>
          <p:nvPr>
            <p:custDataLst>
              <p:tags r:id="rId14"/>
            </p:custDataLst>
          </p:nvPr>
        </p:nvSpPr>
        <p:spPr bwMode="auto">
          <a:xfrm>
            <a:off x="1273175" y="3292475"/>
            <a:ext cx="160338" cy="120650"/>
          </a:xfrm>
          <a:prstGeom prst="rect">
            <a:avLst/>
          </a:prstGeom>
          <a:solidFill>
            <a:srgbClr val="FFFFFF"/>
          </a:solidFill>
          <a:ln w="9525" algn="ctr">
            <a:solidFill>
              <a:schemeClr val="tx1"/>
            </a:solidFill>
            <a:round/>
            <a:headEnd/>
            <a:tailEnd/>
          </a:ln>
        </p:spPr>
        <p:txBody>
          <a:bodyPr/>
          <a:lstStyle/>
          <a:p>
            <a:endParaRPr lang="en-US"/>
          </a:p>
        </p:txBody>
      </p:sp>
      <p:sp>
        <p:nvSpPr>
          <p:cNvPr id="14375" name="Прямоугольник 97"/>
          <p:cNvSpPr>
            <a:spLocks noChangeArrowheads="1"/>
          </p:cNvSpPr>
          <p:nvPr>
            <p:custDataLst>
              <p:tags r:id="rId15"/>
            </p:custDataLst>
          </p:nvPr>
        </p:nvSpPr>
        <p:spPr bwMode="auto">
          <a:xfrm>
            <a:off x="1273175" y="2917825"/>
            <a:ext cx="160338" cy="120650"/>
          </a:xfrm>
          <a:prstGeom prst="rect">
            <a:avLst/>
          </a:prstGeom>
          <a:solidFill>
            <a:srgbClr val="808080"/>
          </a:solidFill>
          <a:ln w="9525" algn="ctr">
            <a:solidFill>
              <a:schemeClr val="tx1"/>
            </a:solidFill>
            <a:round/>
            <a:headEnd/>
            <a:tailEnd/>
          </a:ln>
        </p:spPr>
        <p:txBody>
          <a:bodyPr/>
          <a:lstStyle/>
          <a:p>
            <a:endParaRPr lang="en-US"/>
          </a:p>
        </p:txBody>
      </p:sp>
      <p:sp>
        <p:nvSpPr>
          <p:cNvPr id="14376" name="Прямоугольник 103"/>
          <p:cNvSpPr>
            <a:spLocks noChangeArrowheads="1"/>
          </p:cNvSpPr>
          <p:nvPr>
            <p:custDataLst>
              <p:tags r:id="rId16"/>
            </p:custDataLst>
          </p:nvPr>
        </p:nvSpPr>
        <p:spPr bwMode="auto">
          <a:xfrm>
            <a:off x="1484313" y="3289300"/>
            <a:ext cx="2878137" cy="136525"/>
          </a:xfrm>
          <a:prstGeom prst="rect">
            <a:avLst/>
          </a:prstGeom>
          <a:noFill/>
          <a:ln w="9525">
            <a:noFill/>
            <a:miter lim="800000"/>
            <a:headEnd/>
            <a:tailEnd/>
          </a:ln>
        </p:spPr>
        <p:txBody>
          <a:bodyPr wrap="none" lIns="0" tIns="0" rIns="0" bIns="0" anchor="ctr"/>
          <a:lstStyle/>
          <a:p>
            <a:r>
              <a:rPr lang="en-US" sz="900">
                <a:latin typeface="Century Gothic" pitchFamily="34" charset="0"/>
              </a:rPr>
              <a:t>mining and metals, building materials, grain, flour</a:t>
            </a:r>
            <a:endParaRPr lang="ru-RU" sz="900">
              <a:latin typeface="Century Gothic" pitchFamily="34" charset="0"/>
              <a:sym typeface="Arial" charset="0"/>
            </a:endParaRPr>
          </a:p>
        </p:txBody>
      </p:sp>
      <p:sp>
        <p:nvSpPr>
          <p:cNvPr id="14377" name="Прямоугольник 101"/>
          <p:cNvSpPr>
            <a:spLocks noChangeArrowheads="1"/>
          </p:cNvSpPr>
          <p:nvPr>
            <p:custDataLst>
              <p:tags r:id="rId17"/>
            </p:custDataLst>
          </p:nvPr>
        </p:nvSpPr>
        <p:spPr bwMode="auto">
          <a:xfrm>
            <a:off x="1484313" y="3101975"/>
            <a:ext cx="1519237" cy="136525"/>
          </a:xfrm>
          <a:prstGeom prst="rect">
            <a:avLst/>
          </a:prstGeom>
          <a:noFill/>
          <a:ln w="9525">
            <a:noFill/>
            <a:miter lim="800000"/>
            <a:headEnd/>
            <a:tailEnd/>
          </a:ln>
        </p:spPr>
        <p:txBody>
          <a:bodyPr wrap="none" lIns="0" tIns="0" rIns="0" bIns="0" anchor="ctr"/>
          <a:lstStyle/>
          <a:p>
            <a:r>
              <a:rPr lang="en-US" sz="900">
                <a:latin typeface="Century Gothic" pitchFamily="34" charset="0"/>
              </a:rPr>
              <a:t>granulated polymers</a:t>
            </a:r>
            <a:endParaRPr lang="ru-RU" sz="900">
              <a:latin typeface="Century Gothic" pitchFamily="34" charset="0"/>
              <a:sym typeface="Arial" charset="0"/>
            </a:endParaRPr>
          </a:p>
        </p:txBody>
      </p:sp>
      <p:sp>
        <p:nvSpPr>
          <p:cNvPr id="14378" name="Прямоугольник 100"/>
          <p:cNvSpPr>
            <a:spLocks noChangeArrowheads="1"/>
          </p:cNvSpPr>
          <p:nvPr>
            <p:custDataLst>
              <p:tags r:id="rId18"/>
            </p:custDataLst>
          </p:nvPr>
        </p:nvSpPr>
        <p:spPr bwMode="auto">
          <a:xfrm>
            <a:off x="1484313" y="2914650"/>
            <a:ext cx="1333500" cy="136525"/>
          </a:xfrm>
          <a:prstGeom prst="rect">
            <a:avLst/>
          </a:prstGeom>
          <a:noFill/>
          <a:ln w="9525">
            <a:noFill/>
            <a:miter lim="800000"/>
            <a:headEnd/>
            <a:tailEnd/>
          </a:ln>
        </p:spPr>
        <p:txBody>
          <a:bodyPr wrap="none" lIns="0" tIns="0" rIns="0" bIns="0" anchor="ctr"/>
          <a:lstStyle/>
          <a:p>
            <a:r>
              <a:rPr lang="en-US" sz="900">
                <a:latin typeface="Century Gothic" pitchFamily="34" charset="0"/>
              </a:rPr>
              <a:t>fertilizers</a:t>
            </a:r>
            <a:endParaRPr lang="ru-RU" sz="900">
              <a:latin typeface="Century Gothic" pitchFamily="34" charset="0"/>
              <a:sym typeface="Arial" charset="0"/>
            </a:endParaRPr>
          </a:p>
        </p:txBody>
      </p:sp>
      <p:sp>
        <p:nvSpPr>
          <p:cNvPr id="14379" name="TextBox 3"/>
          <p:cNvSpPr txBox="1">
            <a:spLocks noChangeArrowheads="1"/>
          </p:cNvSpPr>
          <p:nvPr/>
        </p:nvSpPr>
        <p:spPr bwMode="auto">
          <a:xfrm>
            <a:off x="4787900" y="2674938"/>
            <a:ext cx="4248150" cy="860425"/>
          </a:xfrm>
          <a:prstGeom prst="rect">
            <a:avLst/>
          </a:prstGeom>
          <a:noFill/>
          <a:ln w="9525">
            <a:noFill/>
            <a:miter lim="800000"/>
            <a:headEnd/>
            <a:tailEnd/>
          </a:ln>
        </p:spPr>
        <p:txBody>
          <a:bodyPr>
            <a:spAutoFit/>
          </a:bodyPr>
          <a:lstStyle/>
          <a:p>
            <a:r>
              <a:rPr lang="en-US" sz="1000">
                <a:latin typeface="Century Gothic" pitchFamily="34" charset="0"/>
              </a:rPr>
              <a:t>The fertilizer market has started to replace packaging with big bags</a:t>
            </a:r>
            <a:r>
              <a:rPr lang="ru-RU" sz="1000">
                <a:latin typeface="Century Gothic" pitchFamily="34" charset="0"/>
              </a:rPr>
              <a:t>.</a:t>
            </a:r>
            <a:r>
              <a:rPr lang="en-US" sz="1000">
                <a:latin typeface="Century Gothic" pitchFamily="34" charset="0"/>
              </a:rPr>
              <a:t> The</a:t>
            </a:r>
            <a:r>
              <a:rPr lang="ru-RU" sz="1000">
                <a:latin typeface="Century Gothic" pitchFamily="34" charset="0"/>
              </a:rPr>
              <a:t> </a:t>
            </a:r>
            <a:r>
              <a:rPr lang="en-US" sz="1000">
                <a:latin typeface="Century Gothic" pitchFamily="34" charset="0"/>
              </a:rPr>
              <a:t>fertilizer market is </a:t>
            </a:r>
            <a:r>
              <a:rPr lang="ru-RU" sz="1000">
                <a:latin typeface="Century Gothic" pitchFamily="34" charset="0"/>
              </a:rPr>
              <a:t>~6 </a:t>
            </a:r>
            <a:r>
              <a:rPr lang="en-US" sz="1000">
                <a:latin typeface="Century Gothic" pitchFamily="34" charset="0"/>
              </a:rPr>
              <a:t>mln ton</a:t>
            </a:r>
            <a:r>
              <a:rPr lang="ru-RU" sz="1000">
                <a:latin typeface="Century Gothic" pitchFamily="34" charset="0"/>
              </a:rPr>
              <a:t>, </a:t>
            </a:r>
            <a:r>
              <a:rPr lang="en-US" sz="1000">
                <a:latin typeface="Century Gothic" pitchFamily="34" charset="0"/>
              </a:rPr>
              <a:t>it adds 12 mln big bags to potential use</a:t>
            </a:r>
            <a:r>
              <a:rPr lang="ru-RU" sz="1000">
                <a:latin typeface="Century Gothic" pitchFamily="34" charset="0"/>
              </a:rPr>
              <a:t>.</a:t>
            </a:r>
          </a:p>
          <a:p>
            <a:endParaRPr lang="ru-RU" sz="1000">
              <a:latin typeface="Century Gothic" pitchFamily="34" charset="0"/>
            </a:endParaRPr>
          </a:p>
          <a:p>
            <a:r>
              <a:rPr lang="en-US" sz="1000">
                <a:latin typeface="Century Gothic" pitchFamily="34" charset="0"/>
              </a:rPr>
              <a:t>Anticipated annual average growth of the sector</a:t>
            </a:r>
            <a:endParaRPr lang="ru-RU" sz="1000">
              <a:latin typeface="Century Gothic" pitchFamily="34" charset="0"/>
            </a:endParaRPr>
          </a:p>
        </p:txBody>
      </p:sp>
      <p:sp>
        <p:nvSpPr>
          <p:cNvPr id="65" name="Прямоугольник 64"/>
          <p:cNvSpPr/>
          <p:nvPr/>
        </p:nvSpPr>
        <p:spPr>
          <a:xfrm>
            <a:off x="188913" y="285750"/>
            <a:ext cx="9009062" cy="646113"/>
          </a:xfrm>
          <a:prstGeom prst="rect">
            <a:avLst/>
          </a:prstGeom>
        </p:spPr>
        <p:txBody>
          <a:bodyPr>
            <a:spAutoFit/>
          </a:bodyPr>
          <a:lstStyle/>
          <a:p>
            <a:pPr defTabSz="955675" fontAlgn="auto">
              <a:spcBef>
                <a:spcPts val="0"/>
              </a:spcBef>
              <a:spcAft>
                <a:spcPts val="0"/>
              </a:spcAft>
              <a:defRPr/>
            </a:pPr>
            <a:r>
              <a:rPr lang="en-US" b="1" dirty="0">
                <a:latin typeface="Century Gothic" panose="020B0502020202020204" pitchFamily="34" charset="0"/>
                <a:cs typeface="+mn-cs"/>
              </a:rPr>
              <a:t>Polymers processing investment</a:t>
            </a:r>
            <a:endParaRPr lang="ru-RU" b="1" dirty="0">
              <a:latin typeface="Century Gothic" panose="020B0502020202020204" pitchFamily="34" charset="0"/>
              <a:cs typeface="+mn-cs"/>
            </a:endParaRPr>
          </a:p>
          <a:p>
            <a:pPr defTabSz="955675" fontAlgn="auto">
              <a:spcBef>
                <a:spcPts val="0"/>
              </a:spcBef>
              <a:spcAft>
                <a:spcPts val="0"/>
              </a:spcAft>
              <a:defRPr/>
            </a:pPr>
            <a:r>
              <a:rPr lang="en-US" b="1" dirty="0">
                <a:latin typeface="Century Gothic" panose="020B0502020202020204" pitchFamily="34" charset="0"/>
                <a:cs typeface="+mn-cs"/>
              </a:rPr>
              <a:t>Big bags production</a:t>
            </a:r>
            <a:r>
              <a:rPr lang="ru-RU" b="1" dirty="0">
                <a:solidFill>
                  <a:schemeClr val="tx2">
                    <a:lumMod val="50000"/>
                  </a:schemeClr>
                </a:solidFill>
                <a:latin typeface="Century Gothic" panose="020B0502020202020204" pitchFamily="34" charset="0"/>
                <a:cs typeface="+mn-cs"/>
              </a:rPr>
              <a:t>*</a:t>
            </a:r>
            <a:r>
              <a:rPr lang="ru-RU" b="1" dirty="0">
                <a:latin typeface="Century Gothic" panose="020B0502020202020204" pitchFamily="34" charset="0"/>
                <a:cs typeface="+mn-cs"/>
              </a:rPr>
              <a:t> </a:t>
            </a:r>
            <a:endParaRPr lang="ru-RU" b="1" dirty="0">
              <a:latin typeface="Century Gothic" panose="020B0502020202020204" pitchFamily="34" charset="0"/>
              <a:cs typeface="+mn-cs"/>
            </a:endParaRPr>
          </a:p>
        </p:txBody>
      </p:sp>
      <p:cxnSp>
        <p:nvCxnSpPr>
          <p:cNvPr id="32" name="Прямая соединительная линия 31"/>
          <p:cNvCxnSpPr/>
          <p:nvPr/>
        </p:nvCxnSpPr>
        <p:spPr bwMode="auto">
          <a:xfrm>
            <a:off x="1460500" y="3665538"/>
            <a:ext cx="3089275"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extLst>
        </p:spPr>
      </p:cxnSp>
      <p:cxnSp>
        <p:nvCxnSpPr>
          <p:cNvPr id="33" name="Прямая соединительная линия 32"/>
          <p:cNvCxnSpPr/>
          <p:nvPr/>
        </p:nvCxnSpPr>
        <p:spPr bwMode="auto">
          <a:xfrm>
            <a:off x="4686300" y="3665538"/>
            <a:ext cx="3775075"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extLst>
        </p:spPr>
      </p:cxnSp>
      <p:sp>
        <p:nvSpPr>
          <p:cNvPr id="14383" name="Прямоугольник 103"/>
          <p:cNvSpPr>
            <a:spLocks noChangeArrowheads="1"/>
          </p:cNvSpPr>
          <p:nvPr>
            <p:custDataLst>
              <p:tags r:id="rId19"/>
            </p:custDataLst>
          </p:nvPr>
        </p:nvSpPr>
        <p:spPr bwMode="auto">
          <a:xfrm>
            <a:off x="1504950" y="5849938"/>
            <a:ext cx="2878138" cy="136525"/>
          </a:xfrm>
          <a:prstGeom prst="rect">
            <a:avLst/>
          </a:prstGeom>
          <a:noFill/>
          <a:ln w="9525">
            <a:noFill/>
            <a:miter lim="800000"/>
            <a:headEnd/>
            <a:tailEnd/>
          </a:ln>
        </p:spPr>
        <p:txBody>
          <a:bodyPr wrap="none" lIns="0" tIns="0" rIns="0" bIns="0" anchor="ctr"/>
          <a:lstStyle/>
          <a:p>
            <a:endParaRPr lang="en-US" sz="900">
              <a:sym typeface="Arial" charset="0"/>
            </a:endParaRPr>
          </a:p>
        </p:txBody>
      </p:sp>
      <p:cxnSp>
        <p:nvCxnSpPr>
          <p:cNvPr id="14384" name="Horizontal Line"/>
          <p:cNvCxnSpPr>
            <a:cxnSpLocks noChangeShapeType="1"/>
          </p:cNvCxnSpPr>
          <p:nvPr/>
        </p:nvCxnSpPr>
        <p:spPr bwMode="auto">
          <a:xfrm>
            <a:off x="1211263" y="3976688"/>
            <a:ext cx="7440612" cy="0"/>
          </a:xfrm>
          <a:prstGeom prst="line">
            <a:avLst/>
          </a:prstGeom>
          <a:noFill/>
          <a:ln w="22225" algn="ctr">
            <a:solidFill>
              <a:schemeClr val="accent1"/>
            </a:solidFill>
            <a:round/>
            <a:headEnd/>
            <a:tailEnd/>
          </a:ln>
        </p:spPr>
      </p:cxnSp>
      <p:sp>
        <p:nvSpPr>
          <p:cNvPr id="36" name="ListLeanHorizontalTextTopic0"/>
          <p:cNvSpPr txBox="1">
            <a:spLocks noChangeArrowheads="1"/>
          </p:cNvSpPr>
          <p:nvPr/>
        </p:nvSpPr>
        <p:spPr bwMode="auto">
          <a:xfrm>
            <a:off x="1187450" y="3789363"/>
            <a:ext cx="3362325" cy="157162"/>
          </a:xfrm>
          <a:prstGeom prst="rect">
            <a:avLst/>
          </a:prstGeom>
          <a:noFill/>
          <a:ln>
            <a:noFill/>
          </a:ln>
          <a:extLst>
            <a:ext uri="{909E8E84-426E-40DD-AFC4-6F175D3DCCD1}"/>
            <a:ext uri="{91240B29-F687-4F45-9708-019B960494DF}"/>
          </a:extLst>
        </p:spPr>
        <p:txBody>
          <a:bodyPr lIns="0" tIns="0" rIns="0" bIns="0">
            <a:spAutoFit/>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eaLnBrk="1" hangingPunct="1">
              <a:lnSpc>
                <a:spcPct val="93000"/>
              </a:lnSpc>
              <a:spcBef>
                <a:spcPct val="0"/>
              </a:spcBef>
              <a:buClr>
                <a:schemeClr val="tx1"/>
              </a:buClr>
              <a:buFontTx/>
              <a:buNone/>
              <a:defRPr/>
            </a:pPr>
            <a:r>
              <a:rPr lang="en-US" altLang="ru-RU" sz="1100" b="1" kern="0" dirty="0" smtClean="0">
                <a:solidFill>
                  <a:srgbClr val="006060"/>
                </a:solidFill>
                <a:latin typeface="Century Gothic" panose="020B0502020202020204" pitchFamily="34" charset="0"/>
                <a:cs typeface="Arial" charset="0"/>
              </a:rPr>
              <a:t>Return on investment*</a:t>
            </a:r>
            <a:endParaRPr lang="de-DE" altLang="ru-RU" sz="1100" b="1" kern="0" dirty="0" smtClean="0">
              <a:solidFill>
                <a:srgbClr val="006060"/>
              </a:solidFill>
              <a:latin typeface="Century Gothic" panose="020B0502020202020204" pitchFamily="34" charset="0"/>
              <a:cs typeface="Arial" charset="0"/>
            </a:endParaRPr>
          </a:p>
        </p:txBody>
      </p:sp>
      <p:sp>
        <p:nvSpPr>
          <p:cNvPr id="37" name="Объект 2"/>
          <p:cNvSpPr txBox="1">
            <a:spLocks/>
          </p:cNvSpPr>
          <p:nvPr/>
        </p:nvSpPr>
        <p:spPr bwMode="auto">
          <a:xfrm>
            <a:off x="1187450" y="3933825"/>
            <a:ext cx="3354388" cy="2389188"/>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Font typeface="Wingdings" pitchFamily="2" charset="2"/>
              <a:buNone/>
              <a:defRPr/>
            </a:pPr>
            <a:r>
              <a:rPr lang="en-US" altLang="ru-RU" sz="1000" b="1" u="sng" kern="0" dirty="0" smtClean="0">
                <a:solidFill>
                  <a:schemeClr val="tx2">
                    <a:lumMod val="50000"/>
                  </a:schemeClr>
                </a:solidFill>
                <a:latin typeface="Century Gothic" panose="020B0502020202020204" pitchFamily="34" charset="0"/>
              </a:rPr>
              <a:t>Initial data</a:t>
            </a:r>
            <a:r>
              <a:rPr lang="ru-RU" altLang="ru-RU" sz="1000" b="1" u="sng" kern="0" dirty="0" smtClean="0">
                <a:latin typeface="Century Gothic" panose="020B0502020202020204" pitchFamily="34" charset="0"/>
              </a:rPr>
              <a:t>:</a:t>
            </a:r>
          </a:p>
          <a:p>
            <a:pPr marL="0" indent="0">
              <a:spcBef>
                <a:spcPts val="600"/>
              </a:spcBef>
              <a:buFont typeface="Wingdings" pitchFamily="2" charset="2"/>
              <a:buNone/>
              <a:defRPr/>
            </a:pPr>
            <a:r>
              <a:rPr lang="en-US" altLang="ru-RU" sz="1000" b="1" kern="0" dirty="0" smtClean="0">
                <a:latin typeface="Century Gothic" panose="020B0502020202020204" pitchFamily="34" charset="0"/>
              </a:rPr>
              <a:t>Processing capacity</a:t>
            </a:r>
            <a:r>
              <a:rPr lang="ru-RU" altLang="ru-RU" sz="1000" b="1" kern="0" dirty="0" smtClean="0">
                <a:latin typeface="Century Gothic" panose="020B0502020202020204" pitchFamily="34" charset="0"/>
              </a:rPr>
              <a:t>:</a:t>
            </a:r>
          </a:p>
          <a:p>
            <a:pPr>
              <a:spcBef>
                <a:spcPts val="600"/>
              </a:spcBef>
              <a:defRPr/>
            </a:pPr>
            <a:r>
              <a:rPr lang="ru-RU" altLang="ru-RU" sz="1000" kern="0" dirty="0" smtClean="0">
                <a:latin typeface="Century Gothic" panose="020B0502020202020204" pitchFamily="34" charset="0"/>
              </a:rPr>
              <a:t>5000 </a:t>
            </a:r>
            <a:r>
              <a:rPr lang="en-US" altLang="ru-RU" sz="1000" kern="0" dirty="0" smtClean="0">
                <a:latin typeface="Century Gothic" panose="020B0502020202020204" pitchFamily="34" charset="0"/>
              </a:rPr>
              <a:t>ton per year</a:t>
            </a:r>
            <a:endParaRPr lang="ru-RU" altLang="ru-RU" sz="1000" kern="0" dirty="0" smtClean="0">
              <a:latin typeface="Century Gothic" panose="020B0502020202020204" pitchFamily="34" charset="0"/>
            </a:endParaRPr>
          </a:p>
          <a:p>
            <a:pPr>
              <a:spcBef>
                <a:spcPts val="600"/>
              </a:spcBef>
              <a:defRPr/>
            </a:pPr>
            <a:r>
              <a:rPr lang="ru-RU" altLang="ru-RU" sz="1000" kern="0" dirty="0" smtClean="0">
                <a:latin typeface="Century Gothic" panose="020B0502020202020204" pitchFamily="34" charset="0"/>
              </a:rPr>
              <a:t>2</a:t>
            </a:r>
            <a:r>
              <a:rPr lang="en-US" altLang="ru-RU" sz="1000" kern="0" dirty="0" smtClean="0">
                <a:latin typeface="Century Gothic" panose="020B0502020202020204" pitchFamily="34" charset="0"/>
              </a:rPr>
              <a:t>.</a:t>
            </a:r>
            <a:r>
              <a:rPr lang="ru-RU" altLang="ru-RU" sz="1000" kern="0" dirty="0" smtClean="0">
                <a:latin typeface="Century Gothic" panose="020B0502020202020204" pitchFamily="34" charset="0"/>
              </a:rPr>
              <a:t>5 </a:t>
            </a:r>
            <a:r>
              <a:rPr lang="en-US" altLang="ru-RU" sz="1000" kern="0" dirty="0" err="1" smtClean="0">
                <a:latin typeface="Century Gothic" panose="020B0502020202020204" pitchFamily="34" charset="0"/>
              </a:rPr>
              <a:t>mln</a:t>
            </a:r>
            <a:r>
              <a:rPr lang="en-US" altLang="ru-RU" sz="1000" kern="0" dirty="0" smtClean="0">
                <a:latin typeface="Century Gothic" panose="020B0502020202020204" pitchFamily="34" charset="0"/>
              </a:rPr>
              <a:t> big bags</a:t>
            </a:r>
            <a:endParaRPr lang="ru-RU" altLang="ru-RU" sz="1000" kern="0" dirty="0" smtClean="0">
              <a:latin typeface="Century Gothic" panose="020B0502020202020204" pitchFamily="34" charset="0"/>
            </a:endParaRPr>
          </a:p>
          <a:p>
            <a:pPr marL="0" indent="0">
              <a:spcBef>
                <a:spcPts val="600"/>
              </a:spcBef>
              <a:buFont typeface="Wingdings" pitchFamily="2" charset="2"/>
              <a:buNone/>
              <a:defRPr/>
            </a:pPr>
            <a:r>
              <a:rPr lang="en-US" altLang="ru-RU" sz="1000" b="1" kern="0" dirty="0" smtClean="0">
                <a:latin typeface="Century Gothic" panose="020B0502020202020204" pitchFamily="34" charset="0"/>
              </a:rPr>
              <a:t>Equipment required</a:t>
            </a:r>
            <a:r>
              <a:rPr lang="ru-RU" altLang="ru-RU" sz="1000" b="1" kern="0" dirty="0" smtClean="0">
                <a:latin typeface="Century Gothic" panose="020B0502020202020204" pitchFamily="34" charset="0"/>
              </a:rPr>
              <a:t>:</a:t>
            </a:r>
          </a:p>
          <a:p>
            <a:pPr>
              <a:spcBef>
                <a:spcPts val="600"/>
              </a:spcBef>
              <a:defRPr/>
            </a:pPr>
            <a:r>
              <a:rPr lang="ru-RU" altLang="ru-RU" sz="1000" kern="0" dirty="0" smtClean="0">
                <a:latin typeface="Century Gothic" panose="020B0502020202020204" pitchFamily="34" charset="0"/>
              </a:rPr>
              <a:t>2 </a:t>
            </a:r>
            <a:r>
              <a:rPr lang="en-US" altLang="ru-RU" sz="1000" kern="0" dirty="0" smtClean="0">
                <a:latin typeface="Century Gothic" panose="020B0502020202020204" pitchFamily="34" charset="0"/>
              </a:rPr>
              <a:t>extrusion lines</a:t>
            </a:r>
            <a:endParaRPr lang="ru-RU" altLang="ru-RU" sz="1000" kern="0" dirty="0" smtClean="0">
              <a:latin typeface="Century Gothic" panose="020B0502020202020204" pitchFamily="34" charset="0"/>
            </a:endParaRPr>
          </a:p>
          <a:p>
            <a:pPr>
              <a:spcBef>
                <a:spcPts val="600"/>
              </a:spcBef>
              <a:defRPr/>
            </a:pPr>
            <a:r>
              <a:rPr lang="ru-RU" altLang="ru-RU" sz="1000" kern="0" dirty="0" smtClean="0">
                <a:latin typeface="Century Gothic" panose="020B0502020202020204" pitchFamily="34" charset="0"/>
              </a:rPr>
              <a:t>4 </a:t>
            </a:r>
            <a:r>
              <a:rPr lang="en-US" altLang="ru-RU" sz="1000" kern="0" dirty="0" smtClean="0">
                <a:latin typeface="Century Gothic" panose="020B0502020202020204" pitchFamily="34" charset="0"/>
              </a:rPr>
              <a:t>textile machines</a:t>
            </a:r>
            <a:r>
              <a:rPr lang="ru-RU" altLang="ru-RU" sz="1000" kern="0" dirty="0" smtClean="0">
                <a:latin typeface="Century Gothic" panose="020B0502020202020204" pitchFamily="34" charset="0"/>
              </a:rPr>
              <a:t> </a:t>
            </a:r>
          </a:p>
          <a:p>
            <a:pPr marL="0" indent="0">
              <a:spcBef>
                <a:spcPts val="600"/>
              </a:spcBef>
              <a:buFont typeface="Wingdings" pitchFamily="2" charset="2"/>
              <a:buNone/>
              <a:defRPr/>
            </a:pPr>
            <a:r>
              <a:rPr lang="en-US" altLang="ru-RU" sz="1000" b="1" kern="0" dirty="0" smtClean="0">
                <a:solidFill>
                  <a:schemeClr val="tx2">
                    <a:lumMod val="50000"/>
                  </a:schemeClr>
                </a:solidFill>
                <a:latin typeface="Century Gothic" panose="020B0502020202020204" pitchFamily="34" charset="0"/>
              </a:rPr>
              <a:t>Staff</a:t>
            </a:r>
            <a:r>
              <a:rPr lang="ru-RU" altLang="ru-RU" sz="1000" b="1" kern="0" dirty="0" smtClean="0">
                <a:latin typeface="Century Gothic" panose="020B0502020202020204" pitchFamily="34" charset="0"/>
              </a:rPr>
              <a:t>: </a:t>
            </a:r>
          </a:p>
          <a:p>
            <a:pPr>
              <a:spcBef>
                <a:spcPts val="600"/>
              </a:spcBef>
              <a:defRPr/>
            </a:pPr>
            <a:r>
              <a:rPr lang="ru-RU" altLang="ru-RU" sz="1000" kern="0" dirty="0" smtClean="0">
                <a:latin typeface="Century Gothic" panose="020B0502020202020204" pitchFamily="34" charset="0"/>
              </a:rPr>
              <a:t>60 </a:t>
            </a:r>
            <a:r>
              <a:rPr lang="en-US" altLang="ru-RU" sz="1000" kern="0" dirty="0" smtClean="0">
                <a:solidFill>
                  <a:srgbClr val="000000"/>
                </a:solidFill>
                <a:latin typeface="Century Gothic" panose="020B0502020202020204" pitchFamily="34" charset="0"/>
              </a:rPr>
              <a:t>people </a:t>
            </a:r>
            <a:r>
              <a:rPr lang="ru-RU" altLang="ru-RU" sz="1000" kern="0" dirty="0" smtClean="0">
                <a:latin typeface="Century Gothic" panose="020B0502020202020204" pitchFamily="34" charset="0"/>
              </a:rPr>
              <a:t>(</a:t>
            </a:r>
            <a:r>
              <a:rPr lang="en-US" altLang="ru-RU" sz="1000" kern="0" dirty="0" smtClean="0">
                <a:latin typeface="Century Gothic" panose="020B0502020202020204" pitchFamily="34" charset="0"/>
              </a:rPr>
              <a:t>4 shifts including</a:t>
            </a:r>
            <a:r>
              <a:rPr lang="ru-RU" altLang="ru-RU" sz="1000" kern="0" dirty="0" smtClean="0">
                <a:latin typeface="Century Gothic" panose="020B0502020202020204" pitchFamily="34" charset="0"/>
              </a:rPr>
              <a:t> </a:t>
            </a:r>
            <a:r>
              <a:rPr lang="en-US" altLang="ru-RU" sz="1000" kern="0" dirty="0" smtClean="0">
                <a:latin typeface="Century Gothic" panose="020B0502020202020204" pitchFamily="34" charset="0"/>
              </a:rPr>
              <a:t>sewing room</a:t>
            </a:r>
            <a:r>
              <a:rPr lang="ru-RU" altLang="ru-RU" sz="1000" kern="0" dirty="0" smtClean="0">
                <a:latin typeface="Century Gothic" panose="020B0502020202020204" pitchFamily="34" charset="0"/>
              </a:rPr>
              <a:t>)</a:t>
            </a:r>
          </a:p>
          <a:p>
            <a:pPr>
              <a:spcBef>
                <a:spcPts val="600"/>
              </a:spcBef>
              <a:defRPr/>
            </a:pPr>
            <a:r>
              <a:rPr lang="en-US" altLang="ru-RU" sz="1000" kern="0" dirty="0" smtClean="0">
                <a:solidFill>
                  <a:srgbClr val="000000"/>
                </a:solidFill>
                <a:latin typeface="Century Gothic" panose="020B0502020202020204" pitchFamily="34" charset="0"/>
              </a:rPr>
              <a:t>salary including insurance -</a:t>
            </a:r>
            <a:r>
              <a:rPr lang="ru-RU" altLang="ru-RU" sz="1000" kern="0" dirty="0" smtClean="0">
                <a:latin typeface="Century Gothic" panose="020B0502020202020204" pitchFamily="34" charset="0"/>
              </a:rPr>
              <a:t> 60 000 </a:t>
            </a:r>
            <a:r>
              <a:rPr lang="en-US" altLang="ru-RU" sz="1000" kern="0" dirty="0" smtClean="0">
                <a:latin typeface="Century Gothic" panose="020B0502020202020204" pitchFamily="34" charset="0"/>
              </a:rPr>
              <a:t>RUB</a:t>
            </a:r>
            <a:endParaRPr lang="ru-RU" altLang="ru-RU" sz="1000" b="1" kern="0" dirty="0" smtClean="0">
              <a:latin typeface="Century Gothic" panose="020B0502020202020204" pitchFamily="34" charset="0"/>
            </a:endParaRPr>
          </a:p>
          <a:p>
            <a:pPr marL="0" indent="0">
              <a:spcBef>
                <a:spcPts val="600"/>
              </a:spcBef>
              <a:buFont typeface="Wingdings" pitchFamily="2" charset="2"/>
              <a:buNone/>
              <a:defRPr/>
            </a:pPr>
            <a:endParaRPr lang="ru-RU" altLang="ru-RU" sz="1000" b="1" kern="0" dirty="0" smtClean="0">
              <a:latin typeface="Century Gothic" panose="020B0502020202020204" pitchFamily="34" charset="0"/>
            </a:endParaRPr>
          </a:p>
        </p:txBody>
      </p:sp>
      <p:sp>
        <p:nvSpPr>
          <p:cNvPr id="39" name="Объект 2"/>
          <p:cNvSpPr txBox="1">
            <a:spLocks/>
          </p:cNvSpPr>
          <p:nvPr/>
        </p:nvSpPr>
        <p:spPr bwMode="auto">
          <a:xfrm>
            <a:off x="4395788" y="4076700"/>
            <a:ext cx="4454525" cy="2390775"/>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Font typeface="Wingdings" pitchFamily="2" charset="2"/>
              <a:buNone/>
              <a:defRPr/>
            </a:pPr>
            <a:r>
              <a:rPr lang="en-US" altLang="ru-RU" sz="1000" b="1" kern="0" dirty="0" smtClean="0">
                <a:latin typeface="Century Gothic" panose="020B0502020202020204" pitchFamily="34" charset="0"/>
              </a:rPr>
              <a:t>CAPEX</a:t>
            </a:r>
            <a:r>
              <a:rPr lang="ru-RU" altLang="ru-RU" sz="1000" b="1" kern="0" dirty="0" smtClean="0">
                <a:latin typeface="Century Gothic" panose="020B0502020202020204" pitchFamily="34" charset="0"/>
              </a:rPr>
              <a:t>:</a:t>
            </a:r>
            <a:r>
              <a:rPr lang="en-US" altLang="ru-RU" sz="1000" b="1" kern="0" dirty="0" smtClean="0">
                <a:latin typeface="Century Gothic" panose="020B0502020202020204" pitchFamily="34" charset="0"/>
              </a:rPr>
              <a:t> </a:t>
            </a:r>
            <a:r>
              <a:rPr lang="en-US" altLang="ru-RU" sz="1000" kern="0" dirty="0" smtClean="0">
                <a:latin typeface="Century Gothic" panose="020B0502020202020204" pitchFamily="34" charset="0"/>
              </a:rPr>
              <a:t>1</a:t>
            </a:r>
            <a:r>
              <a:rPr lang="ru-RU" altLang="ru-RU" sz="1000" kern="0" dirty="0" smtClean="0">
                <a:latin typeface="Century Gothic" panose="020B0502020202020204" pitchFamily="34" charset="0"/>
              </a:rPr>
              <a:t>33</a:t>
            </a:r>
            <a:r>
              <a:rPr lang="en-US" altLang="ru-RU" sz="1000" kern="0" dirty="0" smtClean="0">
                <a:latin typeface="Century Gothic" panose="020B0502020202020204" pitchFamily="34" charset="0"/>
              </a:rPr>
              <a:t> </a:t>
            </a:r>
            <a:r>
              <a:rPr lang="en-US" altLang="ru-RU" sz="1000" kern="0" dirty="0" err="1" smtClean="0">
                <a:latin typeface="Century Gothic" panose="020B0502020202020204" pitchFamily="34" charset="0"/>
              </a:rPr>
              <a:t>mln</a:t>
            </a:r>
            <a:r>
              <a:rPr lang="en-US" altLang="ru-RU" sz="1000" kern="0" dirty="0" smtClean="0">
                <a:latin typeface="Century Gothic" panose="020B0502020202020204" pitchFamily="34" charset="0"/>
              </a:rPr>
              <a:t> RUB</a:t>
            </a:r>
            <a:endParaRPr lang="ru-RU" altLang="ru-RU" sz="1000" kern="0" dirty="0" smtClean="0">
              <a:latin typeface="Century Gothic" panose="020B0502020202020204" pitchFamily="34" charset="0"/>
            </a:endParaRPr>
          </a:p>
          <a:p>
            <a:pPr marL="0" indent="0">
              <a:spcBef>
                <a:spcPts val="600"/>
              </a:spcBef>
              <a:buFont typeface="Wingdings" pitchFamily="2" charset="2"/>
              <a:buNone/>
              <a:defRPr/>
            </a:pPr>
            <a:r>
              <a:rPr lang="en-US" altLang="ru-RU" sz="1000" b="1" kern="0" dirty="0" smtClean="0">
                <a:latin typeface="Century Gothic" panose="020B0502020202020204" pitchFamily="34" charset="0"/>
              </a:rPr>
              <a:t>OPEX: </a:t>
            </a:r>
            <a:r>
              <a:rPr lang="en-US" altLang="ru-RU" sz="1000" kern="0" dirty="0" smtClean="0">
                <a:latin typeface="Century Gothic" panose="020B0502020202020204" pitchFamily="34" charset="0"/>
              </a:rPr>
              <a:t>1</a:t>
            </a:r>
            <a:r>
              <a:rPr lang="ru-RU" altLang="ru-RU" sz="1000" kern="0" dirty="0" smtClean="0">
                <a:latin typeface="Century Gothic" panose="020B0502020202020204" pitchFamily="34" charset="0"/>
              </a:rPr>
              <a:t>3</a:t>
            </a:r>
            <a:r>
              <a:rPr lang="en-US" altLang="ru-RU" sz="1000" kern="0" dirty="0" smtClean="0">
                <a:latin typeface="Century Gothic" panose="020B0502020202020204" pitchFamily="34" charset="0"/>
              </a:rPr>
              <a:t> </a:t>
            </a:r>
            <a:r>
              <a:rPr lang="ru-RU" altLang="ru-RU" sz="1000" kern="0" dirty="0" smtClean="0">
                <a:latin typeface="Century Gothic" panose="020B0502020202020204" pitchFamily="34" charset="0"/>
              </a:rPr>
              <a:t>015</a:t>
            </a:r>
            <a:r>
              <a:rPr lang="en-US" altLang="ru-RU" sz="1000" kern="0" dirty="0" smtClean="0">
                <a:latin typeface="Century Gothic" panose="020B0502020202020204" pitchFamily="34" charset="0"/>
              </a:rPr>
              <a:t> RUB</a:t>
            </a:r>
            <a:r>
              <a:rPr lang="ru-RU" altLang="ru-RU" sz="1000" kern="0" dirty="0" smtClean="0">
                <a:latin typeface="Century Gothic" panose="020B0502020202020204" pitchFamily="34" charset="0"/>
              </a:rPr>
              <a:t> </a:t>
            </a:r>
            <a:r>
              <a:rPr lang="en-US" altLang="ru-RU" sz="1000" kern="0" dirty="0" smtClean="0">
                <a:latin typeface="Century Gothic" panose="020B0502020202020204" pitchFamily="34" charset="0"/>
              </a:rPr>
              <a:t>per ton produced</a:t>
            </a:r>
            <a:endParaRPr lang="ru-RU" altLang="ru-RU" sz="1000" kern="0" dirty="0" smtClean="0">
              <a:latin typeface="Century Gothic" panose="020B0502020202020204" pitchFamily="34" charset="0"/>
            </a:endParaRPr>
          </a:p>
          <a:p>
            <a:pPr marL="0" indent="0">
              <a:spcBef>
                <a:spcPts val="600"/>
              </a:spcBef>
              <a:buFont typeface="Wingdings" pitchFamily="2" charset="2"/>
              <a:buNone/>
              <a:defRPr/>
            </a:pPr>
            <a:r>
              <a:rPr lang="en-US" altLang="ru-RU" sz="1000" b="1" kern="0" dirty="0" smtClean="0">
                <a:solidFill>
                  <a:schemeClr val="tx2">
                    <a:lumMod val="50000"/>
                  </a:schemeClr>
                </a:solidFill>
                <a:latin typeface="Century Gothic" panose="020B0502020202020204" pitchFamily="34" charset="0"/>
              </a:rPr>
              <a:t>Inception date</a:t>
            </a:r>
            <a:r>
              <a:rPr lang="ru-RU" altLang="ru-RU" sz="1000" b="1" kern="0" dirty="0" smtClean="0">
                <a:latin typeface="Century Gothic" panose="020B0502020202020204" pitchFamily="34" charset="0"/>
              </a:rPr>
              <a:t>: </a:t>
            </a:r>
            <a:r>
              <a:rPr lang="en-US" altLang="ru-RU" sz="1000" kern="0" dirty="0" smtClean="0">
                <a:latin typeface="Century Gothic" panose="020B0502020202020204" pitchFamily="34" charset="0"/>
              </a:rPr>
              <a:t>July </a:t>
            </a:r>
            <a:r>
              <a:rPr lang="ru-RU" altLang="ru-RU" sz="1000" kern="0" dirty="0" smtClean="0">
                <a:latin typeface="Century Gothic" panose="020B0502020202020204" pitchFamily="34" charset="0"/>
              </a:rPr>
              <a:t>2014</a:t>
            </a:r>
          </a:p>
          <a:p>
            <a:pPr marL="0" indent="0">
              <a:spcBef>
                <a:spcPts val="600"/>
              </a:spcBef>
              <a:buFont typeface="Wingdings" pitchFamily="2" charset="2"/>
              <a:buNone/>
              <a:defRPr/>
            </a:pPr>
            <a:r>
              <a:rPr lang="en-US" altLang="ru-RU" sz="1000" b="1" kern="0" dirty="0" smtClean="0">
                <a:solidFill>
                  <a:schemeClr val="tx2">
                    <a:lumMod val="50000"/>
                  </a:schemeClr>
                </a:solidFill>
                <a:latin typeface="Century Gothic" panose="020B0502020202020204" pitchFamily="34" charset="0"/>
              </a:rPr>
              <a:t>Estimated period</a:t>
            </a:r>
            <a:r>
              <a:rPr lang="ru-RU" altLang="ru-RU" sz="1000" b="1" kern="0" dirty="0" smtClean="0">
                <a:solidFill>
                  <a:schemeClr val="tx2">
                    <a:lumMod val="50000"/>
                  </a:schemeClr>
                </a:solidFill>
                <a:latin typeface="Century Gothic" panose="020B0502020202020204" pitchFamily="34" charset="0"/>
              </a:rPr>
              <a:t>: </a:t>
            </a:r>
            <a:r>
              <a:rPr lang="en-US" altLang="ru-RU" sz="1000" kern="0" dirty="0" smtClean="0">
                <a:solidFill>
                  <a:srgbClr val="000000"/>
                </a:solidFill>
                <a:latin typeface="Century Gothic" panose="020B0502020202020204" pitchFamily="34" charset="0"/>
              </a:rPr>
              <a:t>up to </a:t>
            </a:r>
            <a:r>
              <a:rPr lang="ru-RU" altLang="ru-RU" sz="1000" kern="0" dirty="0" smtClean="0">
                <a:solidFill>
                  <a:srgbClr val="000000"/>
                </a:solidFill>
                <a:latin typeface="Century Gothic" panose="020B0502020202020204" pitchFamily="34" charset="0"/>
              </a:rPr>
              <a:t>202</a:t>
            </a:r>
            <a:r>
              <a:rPr lang="ru-RU" altLang="ru-RU" sz="1000" kern="0" dirty="0" smtClean="0">
                <a:latin typeface="Century Gothic" panose="020B0502020202020204" pitchFamily="34" charset="0"/>
              </a:rPr>
              <a:t>1</a:t>
            </a:r>
          </a:p>
          <a:p>
            <a:pPr marL="0" indent="0">
              <a:spcBef>
                <a:spcPts val="600"/>
              </a:spcBef>
              <a:buFont typeface="Wingdings" pitchFamily="2" charset="2"/>
              <a:buNone/>
              <a:defRPr/>
            </a:pPr>
            <a:endParaRPr lang="ru-RU" altLang="ru-RU" sz="1000" b="1" kern="0" dirty="0" smtClean="0">
              <a:latin typeface="Century Gothic" panose="020B0502020202020204" pitchFamily="34" charset="0"/>
            </a:endParaRPr>
          </a:p>
          <a:p>
            <a:pPr marL="0" indent="0">
              <a:spcBef>
                <a:spcPts val="600"/>
              </a:spcBef>
              <a:buFont typeface="Wingdings" pitchFamily="2" charset="2"/>
              <a:buNone/>
              <a:defRPr/>
            </a:pPr>
            <a:r>
              <a:rPr lang="en-US" altLang="ru-RU" sz="1000" b="1" kern="0" dirty="0" smtClean="0">
                <a:solidFill>
                  <a:schemeClr val="tx2">
                    <a:lumMod val="50000"/>
                  </a:schemeClr>
                </a:solidFill>
                <a:latin typeface="Century Gothic" panose="020B0502020202020204" pitchFamily="34" charset="0"/>
              </a:rPr>
              <a:t>Performance indicators</a:t>
            </a:r>
            <a:r>
              <a:rPr lang="ru-RU" altLang="ru-RU" sz="1000" b="1" kern="0" dirty="0" smtClean="0">
                <a:latin typeface="Century Gothic" panose="020B0502020202020204" pitchFamily="34" charset="0"/>
              </a:rPr>
              <a:t>: </a:t>
            </a:r>
          </a:p>
          <a:p>
            <a:pPr marL="0" indent="0">
              <a:spcBef>
                <a:spcPts val="600"/>
              </a:spcBef>
              <a:buFont typeface="Wingdings" pitchFamily="2" charset="2"/>
              <a:buNone/>
              <a:defRPr/>
            </a:pPr>
            <a:r>
              <a:rPr lang="en-US" altLang="ru-RU" sz="1000" kern="0" dirty="0" smtClean="0">
                <a:solidFill>
                  <a:srgbClr val="000000"/>
                </a:solidFill>
                <a:latin typeface="Century Gothic" panose="020B0502020202020204" pitchFamily="34" charset="0"/>
              </a:rPr>
              <a:t>Internal rate of return</a:t>
            </a:r>
            <a:r>
              <a:rPr lang="ru-RU" altLang="ru-RU" sz="1000" kern="0" dirty="0" smtClean="0">
                <a:latin typeface="Century Gothic" panose="020B0502020202020204" pitchFamily="34" charset="0"/>
              </a:rPr>
              <a:t> </a:t>
            </a:r>
            <a:r>
              <a:rPr lang="ru-RU" altLang="ru-RU" sz="1000" b="1" kern="0" dirty="0" smtClean="0">
                <a:latin typeface="Century Gothic" panose="020B0502020202020204" pitchFamily="34" charset="0"/>
              </a:rPr>
              <a:t>(</a:t>
            </a:r>
            <a:r>
              <a:rPr lang="en-US" altLang="ru-RU" sz="1000" b="1" kern="0" dirty="0" smtClean="0">
                <a:latin typeface="Century Gothic" panose="020B0502020202020204" pitchFamily="34" charset="0"/>
              </a:rPr>
              <a:t>IRR</a:t>
            </a:r>
            <a:r>
              <a:rPr lang="ru-RU" altLang="ru-RU" sz="1000" b="1" kern="0" dirty="0" smtClean="0">
                <a:latin typeface="Century Gothic" panose="020B0502020202020204" pitchFamily="34" charset="0"/>
              </a:rPr>
              <a:t>)</a:t>
            </a:r>
            <a:r>
              <a:rPr lang="en-US" altLang="ru-RU" sz="1000" b="1" kern="0" dirty="0" smtClean="0">
                <a:latin typeface="Century Gothic" panose="020B0502020202020204" pitchFamily="34" charset="0"/>
              </a:rPr>
              <a:t>: </a:t>
            </a:r>
            <a:r>
              <a:rPr lang="ru-RU" altLang="ru-RU" sz="1000" b="1" kern="0" dirty="0" smtClean="0">
                <a:latin typeface="Century Gothic" panose="020B0502020202020204" pitchFamily="34" charset="0"/>
              </a:rPr>
              <a:t>35</a:t>
            </a:r>
            <a:r>
              <a:rPr lang="en-US" altLang="ru-RU" sz="1000" b="1" kern="0" dirty="0" smtClean="0">
                <a:latin typeface="Century Gothic" panose="020B0502020202020204" pitchFamily="34" charset="0"/>
              </a:rPr>
              <a:t>.</a:t>
            </a:r>
            <a:r>
              <a:rPr lang="ru-RU" altLang="ru-RU" sz="1000" b="1" kern="0" dirty="0" smtClean="0">
                <a:latin typeface="Century Gothic" panose="020B0502020202020204" pitchFamily="34" charset="0"/>
              </a:rPr>
              <a:t>3</a:t>
            </a:r>
            <a:r>
              <a:rPr lang="en-US" altLang="ru-RU" sz="1000" b="1" kern="0" dirty="0" smtClean="0">
                <a:latin typeface="Century Gothic" panose="020B0502020202020204" pitchFamily="34" charset="0"/>
              </a:rPr>
              <a:t>%</a:t>
            </a:r>
          </a:p>
          <a:p>
            <a:pPr marL="0" indent="0">
              <a:spcBef>
                <a:spcPts val="600"/>
              </a:spcBef>
              <a:buFont typeface="Wingdings" pitchFamily="2" charset="2"/>
              <a:buNone/>
              <a:defRPr/>
            </a:pPr>
            <a:r>
              <a:rPr lang="en-US" altLang="ru-RU" sz="1000" kern="0" dirty="0" smtClean="0">
                <a:solidFill>
                  <a:srgbClr val="000000"/>
                </a:solidFill>
                <a:latin typeface="Century Gothic" panose="020B0502020202020204" pitchFamily="34" charset="0"/>
              </a:rPr>
              <a:t>Net present value</a:t>
            </a:r>
            <a:r>
              <a:rPr lang="en-US" altLang="ru-RU" sz="1000" kern="0" dirty="0" smtClean="0">
                <a:latin typeface="Century Gothic" panose="020B0502020202020204" pitchFamily="34" charset="0"/>
              </a:rPr>
              <a:t> </a:t>
            </a:r>
            <a:r>
              <a:rPr lang="ru-RU" altLang="ru-RU" sz="1000" b="1" kern="0" dirty="0" smtClean="0">
                <a:latin typeface="Century Gothic" panose="020B0502020202020204" pitchFamily="34" charset="0"/>
              </a:rPr>
              <a:t>(</a:t>
            </a:r>
            <a:r>
              <a:rPr lang="en-US" altLang="ru-RU" sz="1000" b="1" kern="0" dirty="0" smtClean="0">
                <a:latin typeface="Century Gothic" panose="020B0502020202020204" pitchFamily="34" charset="0"/>
              </a:rPr>
              <a:t>NPV): </a:t>
            </a:r>
            <a:r>
              <a:rPr lang="ru-RU" altLang="ru-RU" sz="1000" b="1" kern="0" dirty="0" smtClean="0">
                <a:latin typeface="Century Gothic" panose="020B0502020202020204" pitchFamily="34" charset="0"/>
              </a:rPr>
              <a:t>556 </a:t>
            </a:r>
            <a:r>
              <a:rPr lang="en-US" altLang="ru-RU" sz="1000" b="1" kern="0" dirty="0" err="1" smtClean="0">
                <a:latin typeface="Century Gothic" panose="020B0502020202020204" pitchFamily="34" charset="0"/>
              </a:rPr>
              <a:t>mln</a:t>
            </a:r>
            <a:r>
              <a:rPr lang="en-US" altLang="ru-RU" sz="1000" b="1" kern="0" dirty="0" smtClean="0">
                <a:latin typeface="Century Gothic" panose="020B0502020202020204" pitchFamily="34" charset="0"/>
              </a:rPr>
              <a:t> RUB</a:t>
            </a:r>
            <a:endParaRPr lang="ru-RU" altLang="ru-RU" sz="1000" b="1" kern="0" dirty="0" smtClean="0">
              <a:latin typeface="Century Gothic" panose="020B0502020202020204" pitchFamily="34" charset="0"/>
            </a:endParaRPr>
          </a:p>
          <a:p>
            <a:pPr marL="0" indent="0">
              <a:spcBef>
                <a:spcPts val="600"/>
              </a:spcBef>
              <a:buFont typeface="Wingdings" pitchFamily="2" charset="2"/>
              <a:buNone/>
              <a:defRPr/>
            </a:pPr>
            <a:r>
              <a:rPr lang="en-US" altLang="ru-RU" sz="1000" kern="0" dirty="0" smtClean="0">
                <a:latin typeface="Century Gothic" panose="020B0502020202020204" pitchFamily="34" charset="0"/>
              </a:rPr>
              <a:t>Profitability index</a:t>
            </a:r>
            <a:r>
              <a:rPr lang="ru-RU" altLang="ru-RU" sz="1000" kern="0" dirty="0" smtClean="0">
                <a:latin typeface="Century Gothic" panose="020B0502020202020204" pitchFamily="34" charset="0"/>
              </a:rPr>
              <a:t> </a:t>
            </a:r>
            <a:r>
              <a:rPr lang="ru-RU" altLang="ru-RU" sz="1000" b="1" kern="0" dirty="0" smtClean="0">
                <a:latin typeface="Century Gothic" panose="020B0502020202020204" pitchFamily="34" charset="0"/>
              </a:rPr>
              <a:t>(</a:t>
            </a:r>
            <a:r>
              <a:rPr lang="en-US" altLang="ru-RU" sz="1000" b="1" kern="0" dirty="0" smtClean="0">
                <a:latin typeface="Century Gothic" panose="020B0502020202020204" pitchFamily="34" charset="0"/>
              </a:rPr>
              <a:t>PI</a:t>
            </a:r>
            <a:r>
              <a:rPr lang="ru-RU" altLang="ru-RU" sz="1000" b="1" kern="0" dirty="0" smtClean="0">
                <a:latin typeface="Century Gothic" panose="020B0502020202020204" pitchFamily="34" charset="0"/>
              </a:rPr>
              <a:t>)</a:t>
            </a:r>
            <a:r>
              <a:rPr lang="en-US" altLang="ru-RU" sz="1000" b="1" kern="0" dirty="0" smtClean="0">
                <a:latin typeface="Century Gothic" panose="020B0502020202020204" pitchFamily="34" charset="0"/>
              </a:rPr>
              <a:t>: </a:t>
            </a:r>
            <a:r>
              <a:rPr lang="ru-RU" altLang="ru-RU" sz="1000" b="1" kern="0" dirty="0" smtClean="0">
                <a:latin typeface="Century Gothic" panose="020B0502020202020204" pitchFamily="34" charset="0"/>
              </a:rPr>
              <a:t>5</a:t>
            </a:r>
            <a:r>
              <a:rPr lang="en-US" altLang="ru-RU" sz="1000" b="1" kern="0" dirty="0" smtClean="0">
                <a:latin typeface="Century Gothic" panose="020B0502020202020204" pitchFamily="34" charset="0"/>
              </a:rPr>
              <a:t>.</a:t>
            </a:r>
            <a:r>
              <a:rPr lang="ru-RU" altLang="ru-RU" sz="1000" b="1" kern="0" dirty="0" smtClean="0">
                <a:latin typeface="Century Gothic" panose="020B0502020202020204" pitchFamily="34" charset="0"/>
              </a:rPr>
              <a:t>6</a:t>
            </a:r>
          </a:p>
          <a:p>
            <a:pPr marL="0" indent="0">
              <a:spcBef>
                <a:spcPts val="600"/>
              </a:spcBef>
              <a:buFont typeface="Wingdings" pitchFamily="2" charset="2"/>
              <a:buNone/>
              <a:defRPr/>
            </a:pPr>
            <a:endParaRPr lang="ru-RU" altLang="ru-RU" sz="1000" b="1" kern="0" dirty="0" smtClean="0">
              <a:latin typeface="Century Gothic" panose="020B0502020202020204" pitchFamily="34" charset="0"/>
            </a:endParaRPr>
          </a:p>
          <a:p>
            <a:pPr marL="0" indent="0">
              <a:spcBef>
                <a:spcPts val="600"/>
              </a:spcBef>
              <a:buFont typeface="Wingdings" pitchFamily="2" charset="2"/>
              <a:buNone/>
              <a:defRPr/>
            </a:pPr>
            <a:endParaRPr lang="ru-RU" altLang="ru-RU" sz="1000" b="1" kern="0" dirty="0" smtClean="0">
              <a:latin typeface="Century Gothic" panose="020B0502020202020204" pitchFamily="34" charset="0"/>
            </a:endParaRPr>
          </a:p>
        </p:txBody>
      </p:sp>
      <p:sp>
        <p:nvSpPr>
          <p:cNvPr id="14388" name="Текст 25"/>
          <p:cNvSpPr>
            <a:spLocks noGrp="1"/>
          </p:cNvSpPr>
          <p:nvPr>
            <p:custDataLst>
              <p:tags r:id="rId20"/>
            </p:custDataLst>
          </p:nvPr>
        </p:nvSpPr>
        <p:spPr bwMode="auto">
          <a:xfrm>
            <a:off x="8461375" y="3306763"/>
            <a:ext cx="511175" cy="214312"/>
          </a:xfrm>
          <a:prstGeom prst="ellipse">
            <a:avLst/>
          </a:prstGeom>
          <a:solidFill>
            <a:srgbClr val="FFFFFF"/>
          </a:solidFill>
          <a:ln w="9525">
            <a:solidFill>
              <a:srgbClr val="808080"/>
            </a:solidFill>
            <a:round/>
            <a:headEnd/>
            <a:tailEnd/>
          </a:ln>
        </p:spPr>
        <p:txBody>
          <a:bodyPr wrap="none" lIns="0" tIns="0" rIns="0" bIns="0" anchor="ctr"/>
          <a:lstStyle/>
          <a:p>
            <a:pPr algn="ctr" defTabSz="955675" eaLnBrk="0" hangingPunct="0">
              <a:lnSpc>
                <a:spcPct val="90000"/>
              </a:lnSpc>
            </a:pPr>
            <a:r>
              <a:rPr lang="ru-RU" altLang="en-US" sz="1100" b="1">
                <a:sym typeface="Arial" charset="0"/>
              </a:rPr>
              <a:t>+5%</a:t>
            </a:r>
          </a:p>
        </p:txBody>
      </p:sp>
      <p:sp>
        <p:nvSpPr>
          <p:cNvPr id="40" name="Пятиугольник 39"/>
          <p:cNvSpPr/>
          <p:nvPr/>
        </p:nvSpPr>
        <p:spPr>
          <a:xfrm>
            <a:off x="179388" y="1052513"/>
            <a:ext cx="720725"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altLang="ru-RU" sz="1200" dirty="0">
              <a:solidFill>
                <a:schemeClr val="tx2">
                  <a:lumMod val="50000"/>
                </a:schemeClr>
              </a:solidFill>
            </a:endParaRPr>
          </a:p>
        </p:txBody>
      </p:sp>
      <p:sp>
        <p:nvSpPr>
          <p:cNvPr id="41" name="Прямоугольник 40"/>
          <p:cNvSpPr/>
          <p:nvPr/>
        </p:nvSpPr>
        <p:spPr>
          <a:xfrm rot="16200000">
            <a:off x="-65881" y="1891506"/>
            <a:ext cx="1074738" cy="523875"/>
          </a:xfrm>
          <a:prstGeom prst="rect">
            <a:avLst/>
          </a:prstGeom>
        </p:spPr>
        <p:txBody>
          <a:bodyPr wrap="none">
            <a:spAutoFit/>
          </a:bodyPr>
          <a:lstStyle/>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Market</a:t>
            </a:r>
            <a:endParaRPr lang="ru-RU" altLang="ru-RU" sz="1400" dirty="0">
              <a:solidFill>
                <a:schemeClr val="tx2">
                  <a:lumMod val="50000"/>
                </a:schemeClr>
              </a:solidFill>
              <a:latin typeface="Century Gothic" panose="020B0502020202020204" pitchFamily="34" charset="0"/>
              <a:cs typeface="+mn-cs"/>
            </a:endParaRPr>
          </a:p>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conditions</a:t>
            </a:r>
            <a:endParaRPr lang="ru-RU" altLang="ru-RU" sz="1400" dirty="0">
              <a:solidFill>
                <a:schemeClr val="tx2">
                  <a:lumMod val="50000"/>
                </a:schemeClr>
              </a:solidFill>
              <a:latin typeface="Century Gothic" panose="020B0502020202020204" pitchFamily="34" charset="0"/>
              <a:cs typeface="+mn-cs"/>
            </a:endParaRPr>
          </a:p>
        </p:txBody>
      </p:sp>
      <p:sp>
        <p:nvSpPr>
          <p:cNvPr id="42" name="Пятиугольник 41"/>
          <p:cNvSpPr/>
          <p:nvPr/>
        </p:nvSpPr>
        <p:spPr>
          <a:xfrm>
            <a:off x="188913" y="3789363"/>
            <a:ext cx="782637"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392" name="Прямоугольник 42"/>
          <p:cNvSpPr>
            <a:spLocks noChangeArrowheads="1"/>
          </p:cNvSpPr>
          <p:nvPr/>
        </p:nvSpPr>
        <p:spPr bwMode="auto">
          <a:xfrm rot="-5400000">
            <a:off x="-66675" y="4643438"/>
            <a:ext cx="1076325" cy="523875"/>
          </a:xfrm>
          <a:prstGeom prst="rect">
            <a:avLst/>
          </a:prstGeom>
          <a:noFill/>
          <a:ln w="9525">
            <a:noFill/>
            <a:miter lim="800000"/>
            <a:headEnd/>
            <a:tailEnd/>
          </a:ln>
        </p:spPr>
        <p:txBody>
          <a:bodyPr wrap="none">
            <a:spAutoFit/>
          </a:bodyPr>
          <a:lstStyle/>
          <a:p>
            <a:pPr algn="ctr"/>
            <a:r>
              <a:rPr lang="en-US" sz="1400">
                <a:latin typeface="Century Gothic" pitchFamily="34" charset="0"/>
              </a:rPr>
              <a:t>Economic</a:t>
            </a:r>
            <a:endParaRPr lang="ru-RU" sz="1400">
              <a:latin typeface="Century Gothic" pitchFamily="34" charset="0"/>
            </a:endParaRPr>
          </a:p>
          <a:p>
            <a:pPr algn="ctr"/>
            <a:r>
              <a:rPr lang="en-US" sz="1400">
                <a:latin typeface="Century Gothic" pitchFamily="34" charset="0"/>
              </a:rPr>
              <a:t>conditions</a:t>
            </a:r>
            <a:endParaRPr lang="ru-RU" sz="1400">
              <a:latin typeface="Century Gothic" pitchFamily="34" charset="0"/>
            </a:endParaRPr>
          </a:p>
        </p:txBody>
      </p:sp>
      <p:sp>
        <p:nvSpPr>
          <p:cNvPr id="44" name="TextBox 43"/>
          <p:cNvSpPr txBox="1"/>
          <p:nvPr/>
        </p:nvSpPr>
        <p:spPr>
          <a:xfrm>
            <a:off x="95250" y="6381750"/>
            <a:ext cx="9048750" cy="576263"/>
          </a:xfrm>
          <a:prstGeom prst="rect">
            <a:avLst/>
          </a:prstGeom>
          <a:noFill/>
        </p:spPr>
        <p:txBody>
          <a:bodyPr>
            <a:spAutoFit/>
          </a:bodyPr>
          <a:lstStyle/>
          <a:p>
            <a:pPr algn="just" fontAlgn="auto">
              <a:spcBef>
                <a:spcPts val="0"/>
              </a:spcBef>
              <a:spcAft>
                <a:spcPts val="0"/>
              </a:spcAft>
              <a:defRPr/>
            </a:pPr>
            <a:r>
              <a:rPr lang="ru-RU" sz="1050" dirty="0">
                <a:solidFill>
                  <a:schemeClr val="accent1">
                    <a:lumMod val="75000"/>
                  </a:schemeClr>
                </a:solidFill>
                <a:latin typeface="Century Gothic" panose="020B0502020202020204" pitchFamily="34" charset="0"/>
                <a:cs typeface="+mn-cs"/>
              </a:rPr>
              <a:t>*</a:t>
            </a:r>
            <a:r>
              <a:rPr lang="en-US" sz="1050" dirty="0">
                <a:solidFill>
                  <a:schemeClr val="accent1">
                    <a:lumMod val="75000"/>
                  </a:schemeClr>
                </a:solidFill>
                <a:latin typeface="Century Gothic" panose="020B0502020202020204" pitchFamily="34" charset="0"/>
                <a:cs typeface="+mn-cs"/>
              </a:rPr>
              <a:t>We can offer different sites for the project either municipal or privately-owned</a:t>
            </a:r>
            <a:r>
              <a:rPr lang="ru-RU" sz="1050" dirty="0">
                <a:solidFill>
                  <a:schemeClr val="accent1">
                    <a:lumMod val="75000"/>
                  </a:schemeClr>
                </a:solidFill>
                <a:latin typeface="Century Gothic" panose="020B0502020202020204" pitchFamily="34" charset="0"/>
                <a:cs typeface="+mn-cs"/>
              </a:rPr>
              <a:t>; </a:t>
            </a:r>
          </a:p>
          <a:p>
            <a:pPr algn="just" fontAlgn="auto">
              <a:spcBef>
                <a:spcPts val="0"/>
              </a:spcBef>
              <a:spcAft>
                <a:spcPts val="0"/>
              </a:spcAft>
              <a:defRPr/>
            </a:pPr>
            <a:r>
              <a:rPr lang="ru-RU" sz="1050" dirty="0">
                <a:solidFill>
                  <a:schemeClr val="accent1">
                    <a:lumMod val="75000"/>
                  </a:schemeClr>
                </a:solidFill>
                <a:latin typeface="Century Gothic" panose="020B0502020202020204" pitchFamily="34" charset="0"/>
                <a:cs typeface="+mn-cs"/>
              </a:rPr>
              <a:t>*</a:t>
            </a:r>
            <a:r>
              <a:rPr lang="en-US" sz="1050" dirty="0">
                <a:solidFill>
                  <a:schemeClr val="accent1">
                    <a:lumMod val="75000"/>
                  </a:schemeClr>
                </a:solidFill>
                <a:latin typeface="Century Gothic" panose="020B0502020202020204" pitchFamily="34" charset="0"/>
                <a:cs typeface="+mn-cs"/>
              </a:rPr>
              <a:t>Since 2015 investment projects exceeding</a:t>
            </a:r>
            <a:r>
              <a:rPr lang="ru-RU" sz="1050" dirty="0">
                <a:solidFill>
                  <a:schemeClr val="accent1">
                    <a:lumMod val="75000"/>
                  </a:schemeClr>
                </a:solidFill>
                <a:latin typeface="Century Gothic" panose="020B0502020202020204" pitchFamily="34" charset="0"/>
                <a:cs typeface="+mn-cs"/>
              </a:rPr>
              <a:t> 300 </a:t>
            </a:r>
            <a:r>
              <a:rPr lang="en-US" sz="1050" dirty="0" err="1">
                <a:solidFill>
                  <a:schemeClr val="accent1">
                    <a:lumMod val="75000"/>
                  </a:schemeClr>
                </a:solidFill>
                <a:latin typeface="Century Gothic" panose="020B0502020202020204" pitchFamily="34" charset="0"/>
                <a:cs typeface="+mn-cs"/>
              </a:rPr>
              <a:t>mln</a:t>
            </a:r>
            <a:r>
              <a:rPr lang="en-US" sz="1050" dirty="0">
                <a:solidFill>
                  <a:schemeClr val="accent1">
                    <a:lumMod val="75000"/>
                  </a:schemeClr>
                </a:solidFill>
                <a:latin typeface="Century Gothic" panose="020B0502020202020204" pitchFamily="34" charset="0"/>
                <a:cs typeface="+mn-cs"/>
              </a:rPr>
              <a:t> RUB will be exempt from property tax and will be entitled to profit tax reduction</a:t>
            </a:r>
            <a:r>
              <a:rPr lang="ru-RU" sz="1050" dirty="0">
                <a:solidFill>
                  <a:schemeClr val="accent1">
                    <a:lumMod val="75000"/>
                  </a:schemeClr>
                </a:solidFill>
                <a:latin typeface="Century Gothic" panose="020B0502020202020204" pitchFamily="34" charset="0"/>
                <a:cs typeface="+mn-cs"/>
              </a:rPr>
              <a:t>.</a:t>
            </a:r>
            <a:endParaRPr lang="ru-RU" sz="1050" dirty="0">
              <a:solidFill>
                <a:schemeClr val="accent1">
                  <a:lumMod val="75000"/>
                </a:schemeClr>
              </a:solidFill>
              <a:latin typeface="Century Gothic" panose="020B0502020202020204" pitchFamily="34" charset="0"/>
              <a:cs typeface="+mn-cs"/>
            </a:endParaRPr>
          </a:p>
          <a:p>
            <a:pPr fontAlgn="auto">
              <a:spcBef>
                <a:spcPts val="0"/>
              </a:spcBef>
              <a:spcAft>
                <a:spcPts val="0"/>
              </a:spcAft>
              <a:defRPr/>
            </a:pPr>
            <a:endParaRPr lang="ru-RU" sz="1050" dirty="0">
              <a:solidFill>
                <a:srgbClr val="C00000"/>
              </a:solidFill>
              <a:latin typeface="Century Gothic" panose="020B0502020202020204" pitchFamily="34" charset="0"/>
              <a:cs typeface="+mn-cs"/>
            </a:endParaRPr>
          </a:p>
        </p:txBody>
      </p:sp>
      <p:sp>
        <p:nvSpPr>
          <p:cNvPr id="14394" name="TextBox 45"/>
          <p:cNvSpPr txBox="1">
            <a:spLocks noChangeArrowheads="1"/>
          </p:cNvSpPr>
          <p:nvPr/>
        </p:nvSpPr>
        <p:spPr bwMode="auto">
          <a:xfrm>
            <a:off x="1100138" y="-9525"/>
            <a:ext cx="7991475" cy="369888"/>
          </a:xfrm>
          <a:prstGeom prst="rect">
            <a:avLst/>
          </a:prstGeom>
          <a:noFill/>
          <a:ln w="9525">
            <a:noFill/>
            <a:miter lim="800000"/>
            <a:headEnd/>
            <a:tailEnd/>
          </a:ln>
        </p:spPr>
        <p:txBody>
          <a:bodyPr>
            <a:spAutoFit/>
          </a:bodyPr>
          <a:lstStyle/>
          <a:p>
            <a:r>
              <a:rPr lang="en-US">
                <a:solidFill>
                  <a:schemeClr val="bg1"/>
                </a:solidFill>
                <a:latin typeface="Century Gothic" pitchFamily="34" charset="0"/>
              </a:rPr>
              <a:t>Business case by SIBUR</a:t>
            </a:r>
            <a:endParaRPr lang="ru-RU">
              <a:solidFill>
                <a:schemeClr val="bg1"/>
              </a:solidFill>
              <a:latin typeface="Century Gothic"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74" name="Object 14"/>
          <p:cNvGraphicFramePr>
            <a:graphicFrameLocks noChangeAspect="1"/>
          </p:cNvGraphicFramePr>
          <p:nvPr>
            <p:custDataLst>
              <p:tags r:id="rId2"/>
            </p:custDataLst>
          </p:nvPr>
        </p:nvGraphicFramePr>
        <p:xfrm>
          <a:off x="0" y="0"/>
          <a:ext cx="158750" cy="158750"/>
        </p:xfrm>
        <a:graphic>
          <a:graphicData uri="http://schemas.openxmlformats.org/presentationml/2006/ole">
            <p:oleObj spid="_x0000_s15374" name="think-cell Slide" r:id="rId14" imgW="360" imgH="360" progId="">
              <p:embed/>
            </p:oleObj>
          </a:graphicData>
        </a:graphic>
      </p:graphicFrame>
      <p:sp>
        <p:nvSpPr>
          <p:cNvPr id="15376" name="Прямоугольник 1" hidden="1"/>
          <p:cNvSpPr>
            <a:spLocks noChangeArrowheads="1"/>
          </p:cNvSpPr>
          <p:nvPr>
            <p:custDataLst>
              <p:tags r:id="rId3"/>
            </p:custDataLst>
          </p:nvPr>
        </p:nvSpPr>
        <p:spPr bwMode="auto">
          <a:xfrm>
            <a:off x="0" y="0"/>
            <a:ext cx="158750" cy="158750"/>
          </a:xfrm>
          <a:prstGeom prst="rect">
            <a:avLst/>
          </a:prstGeom>
          <a:solidFill>
            <a:schemeClr val="accent1"/>
          </a:solidFill>
          <a:ln w="9525" algn="ctr">
            <a:solidFill>
              <a:schemeClr val="tx1"/>
            </a:solidFill>
            <a:round/>
            <a:headEnd/>
            <a:tailEnd/>
          </a:ln>
        </p:spPr>
        <p:txBody>
          <a:bodyPr wrap="none" lIns="0" tIns="0" rIns="0" bIns="0"/>
          <a:lstStyle/>
          <a:p>
            <a:endParaRPr lang="en-US" sz="1000">
              <a:sym typeface="Arial" charset="0"/>
            </a:endParaRPr>
          </a:p>
        </p:txBody>
      </p:sp>
      <p:sp>
        <p:nvSpPr>
          <p:cNvPr id="15377" name="Прямоугольник 31" hidden="1"/>
          <p:cNvSpPr>
            <a:spLocks noGrp="1" noChangeArrowheads="1"/>
          </p:cNvSpPr>
          <p:nvPr>
            <p:ph type="body" idx="4294967295"/>
          </p:nvPr>
        </p:nvSpPr>
        <p:spPr>
          <a:xfrm>
            <a:off x="0" y="0"/>
            <a:ext cx="158750" cy="158750"/>
          </a:xfrm>
          <a:solidFill>
            <a:schemeClr val="accent1"/>
          </a:solidFill>
          <a:ln algn="ctr">
            <a:solidFill>
              <a:schemeClr val="tx1"/>
            </a:solidFill>
            <a:round/>
          </a:ln>
        </p:spPr>
        <p:txBody>
          <a:bodyPr wrap="none" lIns="0" tIns="0" rIns="0" bIns="0"/>
          <a:lstStyle/>
          <a:p>
            <a:pPr marL="0" indent="0">
              <a:spcBef>
                <a:spcPct val="0"/>
              </a:spcBef>
              <a:buClrTx/>
              <a:buFontTx/>
              <a:buNone/>
            </a:pPr>
            <a:endParaRPr lang="ru-RU" altLang="ru-RU" sz="1000" smtClean="0">
              <a:sym typeface="Arial" charset="0"/>
            </a:endParaRPr>
          </a:p>
        </p:txBody>
      </p:sp>
      <p:cxnSp>
        <p:nvCxnSpPr>
          <p:cNvPr id="15378" name="Horizontal Line"/>
          <p:cNvCxnSpPr>
            <a:cxnSpLocks noChangeShapeType="1"/>
          </p:cNvCxnSpPr>
          <p:nvPr/>
        </p:nvCxnSpPr>
        <p:spPr bwMode="auto">
          <a:xfrm>
            <a:off x="1570038" y="1100138"/>
            <a:ext cx="7000875" cy="0"/>
          </a:xfrm>
          <a:prstGeom prst="line">
            <a:avLst/>
          </a:prstGeom>
          <a:noFill/>
          <a:ln w="22225" algn="ctr">
            <a:solidFill>
              <a:schemeClr val="accent1"/>
            </a:solidFill>
            <a:round/>
            <a:headEnd/>
            <a:tailEnd/>
          </a:ln>
        </p:spPr>
      </p:cxnSp>
      <p:sp>
        <p:nvSpPr>
          <p:cNvPr id="15379" name="ListLeanHorizontalTextTopic0"/>
          <p:cNvSpPr>
            <a:spLocks noGrp="1" noChangeArrowheads="1"/>
          </p:cNvSpPr>
          <p:nvPr>
            <p:ph type="body" idx="4294967295"/>
          </p:nvPr>
        </p:nvSpPr>
        <p:spPr>
          <a:xfrm>
            <a:off x="1546225" y="911225"/>
            <a:ext cx="3362325" cy="158750"/>
          </a:xfrm>
        </p:spPr>
        <p:txBody>
          <a:bodyPr lIns="0" tIns="0" rIns="0" bIns="0">
            <a:spAutoFit/>
          </a:bodyPr>
          <a:lstStyle/>
          <a:p>
            <a:pPr marL="0" indent="0">
              <a:lnSpc>
                <a:spcPct val="93000"/>
              </a:lnSpc>
              <a:spcBef>
                <a:spcPct val="0"/>
              </a:spcBef>
              <a:buClr>
                <a:schemeClr val="tx1"/>
              </a:buClr>
              <a:buFont typeface="Arial" charset="0"/>
              <a:buNone/>
            </a:pPr>
            <a:r>
              <a:rPr lang="en-US" altLang="ru-RU" sz="1100" b="1" smtClean="0">
                <a:solidFill>
                  <a:srgbClr val="006060"/>
                </a:solidFill>
                <a:latin typeface="Century Gothic" pitchFamily="34" charset="0"/>
                <a:cs typeface="Arial" charset="0"/>
              </a:rPr>
              <a:t>Consumption structure</a:t>
            </a:r>
            <a:endParaRPr lang="de-DE" altLang="ru-RU" sz="1100" b="1" smtClean="0">
              <a:solidFill>
                <a:srgbClr val="006060"/>
              </a:solidFill>
              <a:latin typeface="Century Gothic" pitchFamily="34" charset="0"/>
              <a:cs typeface="Arial" charset="0"/>
            </a:endParaRPr>
          </a:p>
        </p:txBody>
      </p:sp>
      <p:sp>
        <p:nvSpPr>
          <p:cNvPr id="15380" name="Объект 2"/>
          <p:cNvSpPr>
            <a:spLocks noGrp="1"/>
          </p:cNvSpPr>
          <p:nvPr>
            <p:ph type="body" idx="4294967295"/>
          </p:nvPr>
        </p:nvSpPr>
        <p:spPr>
          <a:xfrm>
            <a:off x="3768725" y="1196975"/>
            <a:ext cx="4500563" cy="1944688"/>
          </a:xfrm>
        </p:spPr>
        <p:txBody>
          <a:bodyPr/>
          <a:lstStyle/>
          <a:p>
            <a:pPr marL="171450" indent="-171450">
              <a:spcBef>
                <a:spcPts val="300"/>
              </a:spcBef>
            </a:pPr>
            <a:r>
              <a:rPr lang="en-US" altLang="ru-RU" sz="1000" smtClean="0">
                <a:latin typeface="Century Gothic" pitchFamily="34" charset="0"/>
              </a:rPr>
              <a:t>The product size tends to be reduced worldwide, along with ways of fresh product conservation it supports potential growth of the food packaging sector</a:t>
            </a:r>
            <a:r>
              <a:rPr lang="ru-RU" altLang="ru-RU" sz="1000" smtClean="0">
                <a:latin typeface="Century Gothic" pitchFamily="34" charset="0"/>
              </a:rPr>
              <a:t>. </a:t>
            </a:r>
          </a:p>
          <a:p>
            <a:pPr marL="171450" indent="-171450">
              <a:spcBef>
                <a:spcPts val="300"/>
              </a:spcBef>
            </a:pPr>
            <a:r>
              <a:rPr lang="en-US" altLang="ru-RU" sz="1000" smtClean="0">
                <a:latin typeface="Century Gothic" pitchFamily="34" charset="0"/>
              </a:rPr>
              <a:t>The growth of the food packaging sector is caused by rapid retail development and its average annual rate is </a:t>
            </a:r>
            <a:r>
              <a:rPr lang="ru-RU" altLang="ru-RU" sz="1000" b="1" smtClean="0">
                <a:latin typeface="Century Gothic" pitchFamily="34" charset="0"/>
              </a:rPr>
              <a:t>7-8%</a:t>
            </a:r>
            <a:r>
              <a:rPr lang="en-US" altLang="ru-RU" sz="1000" b="1" smtClean="0">
                <a:latin typeface="Century Gothic" pitchFamily="34" charset="0"/>
              </a:rPr>
              <a:t>.</a:t>
            </a:r>
            <a:r>
              <a:rPr lang="ru-RU" altLang="ru-RU" sz="1000" b="1" smtClean="0">
                <a:latin typeface="Century Gothic" pitchFamily="34" charset="0"/>
              </a:rPr>
              <a:t>  </a:t>
            </a:r>
            <a:endParaRPr lang="ru-RU" altLang="ru-RU" sz="1000" smtClean="0">
              <a:latin typeface="Century Gothic" pitchFamily="34" charset="0"/>
            </a:endParaRPr>
          </a:p>
          <a:p>
            <a:pPr marL="171450" indent="-171450">
              <a:spcBef>
                <a:spcPts val="300"/>
              </a:spcBef>
            </a:pPr>
            <a:r>
              <a:rPr lang="en-US" altLang="ru-RU" sz="1000" smtClean="0">
                <a:latin typeface="Century Gothic" pitchFamily="34" charset="0"/>
              </a:rPr>
              <a:t>The annual average growth rate of the consumer goods sector is</a:t>
            </a:r>
            <a:r>
              <a:rPr lang="ru-RU" altLang="ru-RU" sz="1000" smtClean="0">
                <a:latin typeface="Century Gothic" pitchFamily="34" charset="0"/>
              </a:rPr>
              <a:t> 5%. </a:t>
            </a:r>
          </a:p>
          <a:p>
            <a:pPr marL="171450" indent="-171450">
              <a:spcBef>
                <a:spcPts val="300"/>
              </a:spcBef>
            </a:pPr>
            <a:r>
              <a:rPr lang="en-US" altLang="ru-RU" sz="1000" smtClean="0">
                <a:latin typeface="Century Gothic" pitchFamily="34" charset="0"/>
              </a:rPr>
              <a:t>Demand for egg plastic packaging in the Tyumen Region is</a:t>
            </a:r>
            <a:r>
              <a:rPr lang="ru-RU" altLang="ru-RU" sz="1000" smtClean="0">
                <a:latin typeface="Century Gothic" pitchFamily="34" charset="0"/>
              </a:rPr>
              <a:t> 18 </a:t>
            </a:r>
            <a:r>
              <a:rPr lang="en-US" altLang="ru-RU" sz="1000" smtClean="0">
                <a:latin typeface="Century Gothic" pitchFamily="34" charset="0"/>
              </a:rPr>
              <a:t>mln pcs per year</a:t>
            </a:r>
            <a:r>
              <a:rPr lang="ru-RU" altLang="ru-RU" sz="1000" smtClean="0">
                <a:latin typeface="Century Gothic" pitchFamily="34" charset="0"/>
              </a:rPr>
              <a:t>, </a:t>
            </a:r>
            <a:r>
              <a:rPr lang="en-US" altLang="ru-RU" sz="1000" smtClean="0">
                <a:latin typeface="Century Gothic" pitchFamily="34" charset="0"/>
              </a:rPr>
              <a:t>in the Ural Federal District</a:t>
            </a:r>
            <a:r>
              <a:rPr lang="ru-RU" altLang="ru-RU" sz="1000" smtClean="0">
                <a:latin typeface="Century Gothic" pitchFamily="34" charset="0"/>
              </a:rPr>
              <a:t> – 432</a:t>
            </a:r>
            <a:r>
              <a:rPr lang="en-US" altLang="ru-RU" sz="1000" smtClean="0">
                <a:latin typeface="Century Gothic" pitchFamily="34" charset="0"/>
              </a:rPr>
              <a:t>.</a:t>
            </a:r>
            <a:r>
              <a:rPr lang="ru-RU" altLang="ru-RU" sz="1000" smtClean="0">
                <a:latin typeface="Century Gothic" pitchFamily="34" charset="0"/>
              </a:rPr>
              <a:t>3 </a:t>
            </a:r>
            <a:r>
              <a:rPr lang="en-US" altLang="ru-RU" sz="1000" smtClean="0">
                <a:latin typeface="Century Gothic" pitchFamily="34" charset="0"/>
              </a:rPr>
              <a:t>mln pcs per year</a:t>
            </a:r>
            <a:r>
              <a:rPr lang="ru-RU" altLang="ru-RU" sz="1000" smtClean="0">
                <a:latin typeface="Century Gothic" pitchFamily="34" charset="0"/>
              </a:rPr>
              <a:t>.</a:t>
            </a:r>
          </a:p>
          <a:p>
            <a:pPr marL="171450" indent="-171450">
              <a:spcBef>
                <a:spcPts val="300"/>
              </a:spcBef>
            </a:pPr>
            <a:r>
              <a:rPr lang="en-US" altLang="ru-RU" sz="1000" smtClean="0">
                <a:latin typeface="Century Gothic" pitchFamily="34" charset="0"/>
              </a:rPr>
              <a:t>Demand for plastic cups -</a:t>
            </a:r>
            <a:r>
              <a:rPr lang="ru-RU" altLang="ru-RU" sz="1000" smtClean="0">
                <a:latin typeface="Century Gothic" pitchFamily="34" charset="0"/>
              </a:rPr>
              <a:t> 80 </a:t>
            </a:r>
            <a:r>
              <a:rPr lang="en-US" altLang="ru-RU" sz="1000" smtClean="0">
                <a:latin typeface="Century Gothic" pitchFamily="34" charset="0"/>
              </a:rPr>
              <a:t>mln pcs per year</a:t>
            </a:r>
            <a:r>
              <a:rPr lang="ru-RU" altLang="ru-RU" sz="1000" smtClean="0">
                <a:latin typeface="Century Gothic" pitchFamily="34" charset="0"/>
              </a:rPr>
              <a:t>, </a:t>
            </a:r>
            <a:r>
              <a:rPr lang="en-US" altLang="ru-RU" sz="1000" smtClean="0">
                <a:latin typeface="Century Gothic" pitchFamily="34" charset="0"/>
              </a:rPr>
              <a:t>plastic bottles -</a:t>
            </a:r>
            <a:r>
              <a:rPr lang="ru-RU" altLang="ru-RU" sz="1000" smtClean="0">
                <a:latin typeface="Century Gothic" pitchFamily="34" charset="0"/>
              </a:rPr>
              <a:t> 95 </a:t>
            </a:r>
            <a:r>
              <a:rPr lang="en-US" altLang="ru-RU" sz="1000" smtClean="0">
                <a:latin typeface="Century Gothic" pitchFamily="34" charset="0"/>
              </a:rPr>
              <a:t>mln pcs per year consumed by “Danone”</a:t>
            </a:r>
            <a:r>
              <a:rPr lang="ru-RU" altLang="ru-RU" sz="1000" smtClean="0">
                <a:latin typeface="Century Gothic" pitchFamily="34" charset="0"/>
              </a:rPr>
              <a:t> </a:t>
            </a:r>
            <a:r>
              <a:rPr lang="en-US" altLang="ru-RU" sz="1000" smtClean="0">
                <a:latin typeface="Century Gothic" pitchFamily="34" charset="0"/>
              </a:rPr>
              <a:t>in the Tyumen Region</a:t>
            </a:r>
            <a:r>
              <a:rPr lang="ru-RU" altLang="ru-RU" sz="1000" smtClean="0">
                <a:latin typeface="Century Gothic" pitchFamily="34" charset="0"/>
              </a:rPr>
              <a:t>. </a:t>
            </a:r>
          </a:p>
          <a:p>
            <a:pPr marL="171450" indent="-171450">
              <a:spcBef>
                <a:spcPts val="300"/>
              </a:spcBef>
            </a:pPr>
            <a:endParaRPr lang="ru-RU" altLang="ru-RU" sz="1000" smtClean="0">
              <a:latin typeface="Century Gothic" pitchFamily="34" charset="0"/>
            </a:endParaRPr>
          </a:p>
          <a:p>
            <a:pPr marL="171450" indent="-171450">
              <a:spcBef>
                <a:spcPts val="300"/>
              </a:spcBef>
            </a:pPr>
            <a:endParaRPr lang="ru-RU" altLang="ru-RU" sz="1000" smtClean="0">
              <a:latin typeface="Century Gothic" pitchFamily="34" charset="0"/>
            </a:endParaRPr>
          </a:p>
          <a:p>
            <a:pPr marL="171450" indent="-171450">
              <a:spcBef>
                <a:spcPts val="300"/>
              </a:spcBef>
            </a:pPr>
            <a:endParaRPr lang="ru-RU" altLang="ru-RU" sz="1000" smtClean="0">
              <a:latin typeface="Century Gothic" pitchFamily="34" charset="0"/>
            </a:endParaRPr>
          </a:p>
        </p:txBody>
      </p:sp>
      <p:sp>
        <p:nvSpPr>
          <p:cNvPr id="15381" name="Текст 40"/>
          <p:cNvSpPr>
            <a:spLocks noGrp="1"/>
          </p:cNvSpPr>
          <p:nvPr>
            <p:custDataLst>
              <p:tags r:id="rId4"/>
            </p:custDataLst>
          </p:nvPr>
        </p:nvSpPr>
        <p:spPr bwMode="gray">
          <a:xfrm>
            <a:off x="1454150" y="1758950"/>
            <a:ext cx="287338" cy="152400"/>
          </a:xfrm>
          <a:prstGeom prst="rect">
            <a:avLst/>
          </a:prstGeom>
          <a:noFill/>
          <a:ln w="9525">
            <a:noFill/>
            <a:miter lim="800000"/>
            <a:headEnd/>
            <a:tailEnd/>
          </a:ln>
        </p:spPr>
        <p:txBody>
          <a:bodyPr wrap="none" lIns="17463" tIns="0" rIns="17463" bIns="0" anchor="ctr"/>
          <a:lstStyle/>
          <a:p>
            <a:pPr algn="ctr" eaLnBrk="0" hangingPunct="0">
              <a:buClr>
                <a:schemeClr val="tx2"/>
              </a:buClr>
              <a:buFont typeface="Wingdings" pitchFamily="2" charset="2"/>
              <a:buNone/>
            </a:pPr>
            <a:endParaRPr lang="en-US" sz="1000">
              <a:sym typeface="Arial" charset="0"/>
            </a:endParaRPr>
          </a:p>
        </p:txBody>
      </p:sp>
      <p:sp>
        <p:nvSpPr>
          <p:cNvPr id="15382" name="Прямоугольник 96"/>
          <p:cNvSpPr>
            <a:spLocks noChangeArrowheads="1"/>
          </p:cNvSpPr>
          <p:nvPr>
            <p:custDataLst>
              <p:tags r:id="rId5"/>
            </p:custDataLst>
          </p:nvPr>
        </p:nvSpPr>
        <p:spPr bwMode="auto">
          <a:xfrm>
            <a:off x="1273175" y="3105150"/>
            <a:ext cx="160338" cy="120650"/>
          </a:xfrm>
          <a:prstGeom prst="rect">
            <a:avLst/>
          </a:prstGeom>
          <a:solidFill>
            <a:srgbClr val="9DB1CF"/>
          </a:solidFill>
          <a:ln w="9525" algn="ctr">
            <a:solidFill>
              <a:schemeClr val="tx1"/>
            </a:solidFill>
            <a:round/>
            <a:headEnd/>
            <a:tailEnd/>
          </a:ln>
        </p:spPr>
        <p:txBody>
          <a:bodyPr/>
          <a:lstStyle/>
          <a:p>
            <a:endParaRPr lang="en-US"/>
          </a:p>
        </p:txBody>
      </p:sp>
      <p:sp>
        <p:nvSpPr>
          <p:cNvPr id="15383" name="Прямоугольник 97"/>
          <p:cNvSpPr>
            <a:spLocks noChangeArrowheads="1"/>
          </p:cNvSpPr>
          <p:nvPr>
            <p:custDataLst>
              <p:tags r:id="rId6"/>
            </p:custDataLst>
          </p:nvPr>
        </p:nvSpPr>
        <p:spPr bwMode="auto">
          <a:xfrm>
            <a:off x="1273175" y="2917825"/>
            <a:ext cx="160338" cy="120650"/>
          </a:xfrm>
          <a:prstGeom prst="rect">
            <a:avLst/>
          </a:prstGeom>
          <a:solidFill>
            <a:srgbClr val="808080"/>
          </a:solidFill>
          <a:ln w="9525" algn="ctr">
            <a:solidFill>
              <a:schemeClr val="tx1"/>
            </a:solidFill>
            <a:round/>
            <a:headEnd/>
            <a:tailEnd/>
          </a:ln>
        </p:spPr>
        <p:txBody>
          <a:bodyPr/>
          <a:lstStyle/>
          <a:p>
            <a:endParaRPr lang="en-US"/>
          </a:p>
        </p:txBody>
      </p:sp>
      <p:sp>
        <p:nvSpPr>
          <p:cNvPr id="15384" name="Прямоугольник 101"/>
          <p:cNvSpPr>
            <a:spLocks noChangeArrowheads="1"/>
          </p:cNvSpPr>
          <p:nvPr>
            <p:custDataLst>
              <p:tags r:id="rId7"/>
            </p:custDataLst>
          </p:nvPr>
        </p:nvSpPr>
        <p:spPr bwMode="auto">
          <a:xfrm>
            <a:off x="1484313" y="3101975"/>
            <a:ext cx="1519237" cy="136525"/>
          </a:xfrm>
          <a:prstGeom prst="rect">
            <a:avLst/>
          </a:prstGeom>
          <a:noFill/>
          <a:ln w="9525">
            <a:noFill/>
            <a:miter lim="800000"/>
            <a:headEnd/>
            <a:tailEnd/>
          </a:ln>
        </p:spPr>
        <p:txBody>
          <a:bodyPr wrap="none" lIns="0" tIns="0" rIns="0" bIns="0" anchor="ctr"/>
          <a:lstStyle/>
          <a:p>
            <a:r>
              <a:rPr lang="en-US" sz="900">
                <a:latin typeface="Century Gothic" pitchFamily="34" charset="0"/>
              </a:rPr>
              <a:t>Consumer goods</a:t>
            </a:r>
            <a:endParaRPr lang="ru-RU" sz="900">
              <a:latin typeface="Century Gothic" pitchFamily="34" charset="0"/>
              <a:sym typeface="Arial" charset="0"/>
            </a:endParaRPr>
          </a:p>
        </p:txBody>
      </p:sp>
      <p:sp>
        <p:nvSpPr>
          <p:cNvPr id="15385" name="Прямоугольник 100"/>
          <p:cNvSpPr>
            <a:spLocks noChangeArrowheads="1"/>
          </p:cNvSpPr>
          <p:nvPr>
            <p:custDataLst>
              <p:tags r:id="rId8"/>
            </p:custDataLst>
          </p:nvPr>
        </p:nvSpPr>
        <p:spPr bwMode="auto">
          <a:xfrm>
            <a:off x="1484313" y="2914650"/>
            <a:ext cx="1333500" cy="136525"/>
          </a:xfrm>
          <a:prstGeom prst="rect">
            <a:avLst/>
          </a:prstGeom>
          <a:noFill/>
          <a:ln w="9525">
            <a:noFill/>
            <a:miter lim="800000"/>
            <a:headEnd/>
            <a:tailEnd/>
          </a:ln>
        </p:spPr>
        <p:txBody>
          <a:bodyPr wrap="none" lIns="0" tIns="0" rIns="0" bIns="0" anchor="ctr"/>
          <a:lstStyle/>
          <a:p>
            <a:r>
              <a:rPr lang="en-US" sz="900">
                <a:latin typeface="Century Gothic" pitchFamily="34" charset="0"/>
              </a:rPr>
              <a:t>Thin wall food packaging</a:t>
            </a:r>
            <a:endParaRPr lang="ru-RU" sz="900">
              <a:latin typeface="Century Gothic" pitchFamily="34" charset="0"/>
              <a:sym typeface="Arial" charset="0"/>
            </a:endParaRPr>
          </a:p>
        </p:txBody>
      </p:sp>
      <p:cxnSp>
        <p:nvCxnSpPr>
          <p:cNvPr id="59" name="Прямая соединительная линия 58"/>
          <p:cNvCxnSpPr/>
          <p:nvPr/>
        </p:nvCxnSpPr>
        <p:spPr bwMode="auto">
          <a:xfrm>
            <a:off x="1570038" y="3573463"/>
            <a:ext cx="3089275"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extLst>
        </p:spPr>
      </p:cxnSp>
      <p:cxnSp>
        <p:nvCxnSpPr>
          <p:cNvPr id="60" name="Прямая соединительная линия 59"/>
          <p:cNvCxnSpPr/>
          <p:nvPr/>
        </p:nvCxnSpPr>
        <p:spPr bwMode="auto">
          <a:xfrm>
            <a:off x="4795838" y="3573463"/>
            <a:ext cx="3775075"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extLst>
        </p:spPr>
      </p:cxnSp>
      <p:sp>
        <p:nvSpPr>
          <p:cNvPr id="15388" name="TextBox 3"/>
          <p:cNvSpPr txBox="1">
            <a:spLocks noChangeArrowheads="1"/>
          </p:cNvSpPr>
          <p:nvPr/>
        </p:nvSpPr>
        <p:spPr bwMode="auto">
          <a:xfrm>
            <a:off x="3916363" y="3068638"/>
            <a:ext cx="4935537" cy="461962"/>
          </a:xfrm>
          <a:prstGeom prst="rect">
            <a:avLst/>
          </a:prstGeom>
          <a:noFill/>
          <a:ln w="9525">
            <a:noFill/>
            <a:miter lim="800000"/>
            <a:headEnd/>
            <a:tailEnd/>
          </a:ln>
        </p:spPr>
        <p:txBody>
          <a:bodyPr>
            <a:spAutoFit/>
          </a:bodyPr>
          <a:lstStyle/>
          <a:p>
            <a:r>
              <a:rPr lang="en-US" sz="1200" b="1">
                <a:latin typeface="Century Gothic" pitchFamily="34" charset="0"/>
              </a:rPr>
              <a:t>In general, polymer casting</a:t>
            </a:r>
            <a:r>
              <a:rPr lang="ru-RU" sz="1200" b="1">
                <a:latin typeface="Century Gothic" pitchFamily="34" charset="0"/>
              </a:rPr>
              <a:t> </a:t>
            </a:r>
            <a:r>
              <a:rPr lang="en-US" sz="1200" b="1">
                <a:latin typeface="Century Gothic" pitchFamily="34" charset="0"/>
              </a:rPr>
              <a:t>is highly marginal as well as dynamic</a:t>
            </a:r>
            <a:r>
              <a:rPr lang="ru-RU" sz="1200" b="1">
                <a:latin typeface="Century Gothic" pitchFamily="34" charset="0"/>
              </a:rPr>
              <a:t>. </a:t>
            </a:r>
          </a:p>
        </p:txBody>
      </p:sp>
      <p:sp>
        <p:nvSpPr>
          <p:cNvPr id="65" name="Прямоугольник 64"/>
          <p:cNvSpPr/>
          <p:nvPr/>
        </p:nvSpPr>
        <p:spPr>
          <a:xfrm>
            <a:off x="147638" y="295275"/>
            <a:ext cx="8847137" cy="646113"/>
          </a:xfrm>
          <a:prstGeom prst="rect">
            <a:avLst/>
          </a:prstGeom>
        </p:spPr>
        <p:txBody>
          <a:bodyPr>
            <a:spAutoFit/>
          </a:bodyPr>
          <a:lstStyle/>
          <a:p>
            <a:pPr defTabSz="955675" fontAlgn="auto">
              <a:spcBef>
                <a:spcPts val="0"/>
              </a:spcBef>
              <a:spcAft>
                <a:spcPts val="0"/>
              </a:spcAft>
              <a:defRPr/>
            </a:pPr>
            <a:r>
              <a:rPr lang="en-US" b="1" dirty="0">
                <a:latin typeface="Century Gothic" panose="020B0502020202020204" pitchFamily="34" charset="0"/>
                <a:cs typeface="+mn-cs"/>
              </a:rPr>
              <a:t>Polymers processing investment</a:t>
            </a:r>
            <a:r>
              <a:rPr lang="ru-RU" b="1" dirty="0">
                <a:latin typeface="Century Gothic" panose="020B0502020202020204" pitchFamily="34" charset="0"/>
                <a:cs typeface="+mn-cs"/>
              </a:rPr>
              <a:t> </a:t>
            </a:r>
          </a:p>
          <a:p>
            <a:pPr defTabSz="955675" fontAlgn="auto">
              <a:spcBef>
                <a:spcPts val="0"/>
              </a:spcBef>
              <a:spcAft>
                <a:spcPts val="0"/>
              </a:spcAft>
              <a:defRPr/>
            </a:pPr>
            <a:r>
              <a:rPr lang="en-US" b="1" dirty="0">
                <a:latin typeface="Century Gothic" panose="020B0502020202020204" pitchFamily="34" charset="0"/>
                <a:cs typeface="+mn-cs"/>
              </a:rPr>
              <a:t>Polymer casting</a:t>
            </a:r>
            <a:r>
              <a:rPr lang="ru-RU" b="1" dirty="0">
                <a:solidFill>
                  <a:schemeClr val="tx2">
                    <a:lumMod val="50000"/>
                  </a:schemeClr>
                </a:solidFill>
                <a:latin typeface="Century Gothic" panose="020B0502020202020204" pitchFamily="34" charset="0"/>
                <a:cs typeface="+mn-cs"/>
              </a:rPr>
              <a:t>*</a:t>
            </a:r>
            <a:r>
              <a:rPr lang="ru-RU" b="1" dirty="0">
                <a:latin typeface="Century Gothic" panose="020B0502020202020204" pitchFamily="34" charset="0"/>
                <a:cs typeface="+mn-cs"/>
              </a:rPr>
              <a:t> </a:t>
            </a:r>
            <a:endParaRPr lang="ru-RU" b="1" dirty="0">
              <a:latin typeface="Century Gothic" panose="020B0502020202020204" pitchFamily="34" charset="0"/>
              <a:cs typeface="+mn-cs"/>
            </a:endParaRPr>
          </a:p>
        </p:txBody>
      </p:sp>
      <p:graphicFrame>
        <p:nvGraphicFramePr>
          <p:cNvPr id="15375" name="Object 15"/>
          <p:cNvGraphicFramePr>
            <a:graphicFrameLocks/>
          </p:cNvGraphicFramePr>
          <p:nvPr>
            <p:custDataLst>
              <p:tags r:id="rId9"/>
            </p:custDataLst>
          </p:nvPr>
        </p:nvGraphicFramePr>
        <p:xfrm>
          <a:off x="1279525" y="1173163"/>
          <a:ext cx="1638300" cy="1638300"/>
        </p:xfrm>
        <a:graphic>
          <a:graphicData uri="http://schemas.openxmlformats.org/presentationml/2006/ole">
            <p:oleObj spid="_x0000_s15375" name="Диаграмма" r:id="rId15" imgW="1638356" imgH="1638360" progId="MSGraph.Chart.8">
              <p:embed followColorScheme="full"/>
            </p:oleObj>
          </a:graphicData>
        </a:graphic>
      </p:graphicFrame>
      <p:sp>
        <p:nvSpPr>
          <p:cNvPr id="15390" name="Прямоугольник 95"/>
          <p:cNvSpPr>
            <a:spLocks noChangeArrowheads="1"/>
          </p:cNvSpPr>
          <p:nvPr>
            <p:custDataLst>
              <p:tags r:id="rId10"/>
            </p:custDataLst>
          </p:nvPr>
        </p:nvSpPr>
        <p:spPr bwMode="gray">
          <a:xfrm>
            <a:off x="2370138" y="1976438"/>
            <a:ext cx="285750" cy="152400"/>
          </a:xfrm>
          <a:prstGeom prst="rect">
            <a:avLst/>
          </a:prstGeom>
          <a:noFill/>
          <a:ln w="9525">
            <a:noFill/>
            <a:miter lim="800000"/>
            <a:headEnd/>
            <a:tailEnd/>
          </a:ln>
        </p:spPr>
        <p:txBody>
          <a:bodyPr wrap="none" lIns="17463" tIns="0" rIns="17463" bIns="0" anchor="ctr"/>
          <a:lstStyle/>
          <a:p>
            <a:pPr algn="ctr"/>
            <a:r>
              <a:rPr lang="ru-RU" sz="1000">
                <a:solidFill>
                  <a:schemeClr val="bg1"/>
                </a:solidFill>
              </a:rPr>
              <a:t>72%</a:t>
            </a:r>
            <a:endParaRPr lang="ru-RU" sz="1000">
              <a:solidFill>
                <a:schemeClr val="bg1"/>
              </a:solidFill>
              <a:sym typeface="Arial" charset="0"/>
            </a:endParaRPr>
          </a:p>
        </p:txBody>
      </p:sp>
      <p:sp>
        <p:nvSpPr>
          <p:cNvPr id="15391" name="Текст 40"/>
          <p:cNvSpPr>
            <a:spLocks noGrp="1"/>
          </p:cNvSpPr>
          <p:nvPr>
            <p:custDataLst>
              <p:tags r:id="rId11"/>
            </p:custDataLst>
          </p:nvPr>
        </p:nvSpPr>
        <p:spPr bwMode="gray">
          <a:xfrm>
            <a:off x="1606550" y="1701800"/>
            <a:ext cx="287338" cy="152400"/>
          </a:xfrm>
          <a:prstGeom prst="rect">
            <a:avLst/>
          </a:prstGeom>
          <a:noFill/>
          <a:ln w="9525">
            <a:noFill/>
            <a:miter lim="800000"/>
            <a:headEnd/>
            <a:tailEnd/>
          </a:ln>
        </p:spPr>
        <p:txBody>
          <a:bodyPr wrap="none" lIns="17463" tIns="0" rIns="17463" bIns="0" anchor="ctr"/>
          <a:lstStyle/>
          <a:p>
            <a:pPr algn="ctr" eaLnBrk="0" hangingPunct="0">
              <a:buClr>
                <a:schemeClr val="tx2"/>
              </a:buClr>
              <a:buFont typeface="Wingdings" pitchFamily="2" charset="2"/>
              <a:buNone/>
            </a:pPr>
            <a:r>
              <a:rPr lang="ru-RU" sz="1000">
                <a:sym typeface="Arial" charset="0"/>
              </a:rPr>
              <a:t>28%</a:t>
            </a:r>
          </a:p>
        </p:txBody>
      </p:sp>
      <p:sp>
        <p:nvSpPr>
          <p:cNvPr id="15392" name="Прямоугольник 103"/>
          <p:cNvSpPr>
            <a:spLocks noChangeArrowheads="1"/>
          </p:cNvSpPr>
          <p:nvPr>
            <p:custDataLst>
              <p:tags r:id="rId12"/>
            </p:custDataLst>
          </p:nvPr>
        </p:nvSpPr>
        <p:spPr bwMode="auto">
          <a:xfrm>
            <a:off x="1504950" y="5849938"/>
            <a:ext cx="2878138" cy="136525"/>
          </a:xfrm>
          <a:prstGeom prst="rect">
            <a:avLst/>
          </a:prstGeom>
          <a:noFill/>
          <a:ln w="9525">
            <a:noFill/>
            <a:miter lim="800000"/>
            <a:headEnd/>
            <a:tailEnd/>
          </a:ln>
        </p:spPr>
        <p:txBody>
          <a:bodyPr wrap="none" lIns="0" tIns="0" rIns="0" bIns="0" anchor="ctr"/>
          <a:lstStyle/>
          <a:p>
            <a:endParaRPr lang="en-US" sz="900">
              <a:sym typeface="Arial" charset="0"/>
            </a:endParaRPr>
          </a:p>
        </p:txBody>
      </p:sp>
      <p:cxnSp>
        <p:nvCxnSpPr>
          <p:cNvPr id="15393" name="Horizontal Line"/>
          <p:cNvCxnSpPr>
            <a:cxnSpLocks noChangeShapeType="1"/>
          </p:cNvCxnSpPr>
          <p:nvPr/>
        </p:nvCxnSpPr>
        <p:spPr bwMode="auto">
          <a:xfrm>
            <a:off x="1211263" y="3976688"/>
            <a:ext cx="7440612" cy="0"/>
          </a:xfrm>
          <a:prstGeom prst="line">
            <a:avLst/>
          </a:prstGeom>
          <a:noFill/>
          <a:ln w="22225" algn="ctr">
            <a:solidFill>
              <a:schemeClr val="accent1"/>
            </a:solidFill>
            <a:round/>
            <a:headEnd/>
            <a:tailEnd/>
          </a:ln>
        </p:spPr>
      </p:cxnSp>
      <p:sp>
        <p:nvSpPr>
          <p:cNvPr id="25" name="ListLeanHorizontalTextTopic0"/>
          <p:cNvSpPr txBox="1">
            <a:spLocks noChangeArrowheads="1"/>
          </p:cNvSpPr>
          <p:nvPr/>
        </p:nvSpPr>
        <p:spPr bwMode="auto">
          <a:xfrm>
            <a:off x="1187450" y="3789363"/>
            <a:ext cx="3362325" cy="157162"/>
          </a:xfrm>
          <a:prstGeom prst="rect">
            <a:avLst/>
          </a:prstGeom>
          <a:noFill/>
          <a:ln>
            <a:noFill/>
          </a:ln>
          <a:extLst>
            <a:ext uri="{909E8E84-426E-40DD-AFC4-6F175D3DCCD1}"/>
            <a:ext uri="{91240B29-F687-4F45-9708-019B960494DF}"/>
          </a:extLst>
        </p:spPr>
        <p:txBody>
          <a:bodyPr lIns="0" tIns="0" rIns="0" bIns="0">
            <a:spAutoFit/>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eaLnBrk="1" hangingPunct="1">
              <a:lnSpc>
                <a:spcPct val="93000"/>
              </a:lnSpc>
              <a:spcBef>
                <a:spcPct val="0"/>
              </a:spcBef>
              <a:buClr>
                <a:schemeClr val="tx1"/>
              </a:buClr>
              <a:buFontTx/>
              <a:buNone/>
              <a:defRPr/>
            </a:pPr>
            <a:r>
              <a:rPr lang="en-US" altLang="ru-RU" sz="1100" b="1" kern="0" dirty="0" smtClean="0">
                <a:solidFill>
                  <a:srgbClr val="006060"/>
                </a:solidFill>
                <a:latin typeface="Century Gothic" panose="020B0502020202020204" pitchFamily="34" charset="0"/>
                <a:cs typeface="Arial" charset="0"/>
              </a:rPr>
              <a:t>Return on investment </a:t>
            </a:r>
            <a:r>
              <a:rPr lang="ru-RU" altLang="ru-RU" sz="1100" b="1" kern="0" dirty="0" smtClean="0">
                <a:solidFill>
                  <a:srgbClr val="006060"/>
                </a:solidFill>
                <a:cs typeface="Arial" charset="0"/>
              </a:rPr>
              <a:t>*</a:t>
            </a:r>
            <a:endParaRPr lang="de-DE" altLang="ru-RU" sz="1100" b="1" kern="0" dirty="0" smtClean="0">
              <a:solidFill>
                <a:srgbClr val="006060"/>
              </a:solidFill>
              <a:cs typeface="Arial" charset="0"/>
            </a:endParaRPr>
          </a:p>
        </p:txBody>
      </p:sp>
      <p:sp>
        <p:nvSpPr>
          <p:cNvPr id="26" name="Объект 2"/>
          <p:cNvSpPr txBox="1">
            <a:spLocks/>
          </p:cNvSpPr>
          <p:nvPr/>
        </p:nvSpPr>
        <p:spPr bwMode="auto">
          <a:xfrm>
            <a:off x="1217613" y="3984625"/>
            <a:ext cx="3354387" cy="2389188"/>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Font typeface="Wingdings" pitchFamily="2" charset="2"/>
              <a:buNone/>
              <a:defRPr/>
            </a:pPr>
            <a:r>
              <a:rPr lang="en-US" altLang="ru-RU" sz="1200" b="1" u="sng" kern="0" dirty="0" smtClean="0">
                <a:solidFill>
                  <a:schemeClr val="tx2">
                    <a:lumMod val="50000"/>
                  </a:schemeClr>
                </a:solidFill>
                <a:latin typeface="Century Gothic" panose="020B0502020202020204" pitchFamily="34" charset="0"/>
              </a:rPr>
              <a:t>Initial data</a:t>
            </a:r>
            <a:r>
              <a:rPr lang="ru-RU" altLang="ru-RU" sz="1200" b="1" u="sng" kern="0" dirty="0" smtClean="0">
                <a:latin typeface="Century Gothic" panose="020B0502020202020204" pitchFamily="34" charset="0"/>
              </a:rPr>
              <a:t>:</a:t>
            </a:r>
          </a:p>
          <a:p>
            <a:pPr marL="0" indent="0">
              <a:spcBef>
                <a:spcPts val="600"/>
              </a:spcBef>
              <a:buFont typeface="Wingdings" pitchFamily="2" charset="2"/>
              <a:buNone/>
              <a:defRPr/>
            </a:pPr>
            <a:r>
              <a:rPr lang="en-US" altLang="ru-RU" sz="1200" b="1" kern="0" dirty="0" smtClean="0">
                <a:latin typeface="Century Gothic" panose="020B0502020202020204" pitchFamily="34" charset="0"/>
              </a:rPr>
              <a:t>Processing capacity</a:t>
            </a:r>
            <a:r>
              <a:rPr lang="ru-RU" altLang="ru-RU" sz="1200" b="1" kern="0" dirty="0" smtClean="0">
                <a:latin typeface="Century Gothic" panose="020B0502020202020204" pitchFamily="34" charset="0"/>
              </a:rPr>
              <a:t>:</a:t>
            </a:r>
          </a:p>
          <a:p>
            <a:pPr>
              <a:spcBef>
                <a:spcPts val="600"/>
              </a:spcBef>
              <a:defRPr/>
            </a:pPr>
            <a:r>
              <a:rPr lang="ru-RU" altLang="ru-RU" sz="1200" kern="0" dirty="0" smtClean="0">
                <a:latin typeface="Century Gothic" panose="020B0502020202020204" pitchFamily="34" charset="0"/>
              </a:rPr>
              <a:t>2500 </a:t>
            </a:r>
            <a:r>
              <a:rPr lang="en-US" altLang="ru-RU" sz="1200" kern="0" dirty="0" smtClean="0">
                <a:latin typeface="Century Gothic" panose="020B0502020202020204" pitchFamily="34" charset="0"/>
              </a:rPr>
              <a:t>ton per year</a:t>
            </a:r>
            <a:endParaRPr lang="ru-RU" altLang="ru-RU" sz="1200" kern="0" dirty="0" smtClean="0">
              <a:latin typeface="Century Gothic" panose="020B0502020202020204" pitchFamily="34" charset="0"/>
            </a:endParaRPr>
          </a:p>
          <a:p>
            <a:pPr marL="0" indent="0">
              <a:spcBef>
                <a:spcPts val="600"/>
              </a:spcBef>
              <a:buFont typeface="Wingdings" pitchFamily="2" charset="2"/>
              <a:buNone/>
              <a:defRPr/>
            </a:pPr>
            <a:r>
              <a:rPr lang="en-US" altLang="ru-RU" sz="1200" b="1" kern="0" dirty="0" smtClean="0">
                <a:latin typeface="Century Gothic" panose="020B0502020202020204" pitchFamily="34" charset="0"/>
              </a:rPr>
              <a:t>Equipment required</a:t>
            </a:r>
            <a:r>
              <a:rPr lang="ru-RU" altLang="ru-RU" sz="1200" b="1" kern="0" dirty="0" smtClean="0">
                <a:latin typeface="Century Gothic" panose="020B0502020202020204" pitchFamily="34" charset="0"/>
              </a:rPr>
              <a:t>:</a:t>
            </a:r>
          </a:p>
          <a:p>
            <a:pPr>
              <a:spcBef>
                <a:spcPts val="600"/>
              </a:spcBef>
              <a:defRPr/>
            </a:pPr>
            <a:r>
              <a:rPr lang="ru-RU" altLang="ru-RU" sz="1200" kern="0" dirty="0" smtClean="0">
                <a:latin typeface="Century Gothic" panose="020B0502020202020204" pitchFamily="34" charset="0"/>
              </a:rPr>
              <a:t>5-6 </a:t>
            </a:r>
            <a:r>
              <a:rPr lang="en-US" altLang="ru-RU" sz="1200" kern="0" dirty="0" smtClean="0">
                <a:latin typeface="Century Gothic" panose="020B0502020202020204" pitchFamily="34" charset="0"/>
              </a:rPr>
              <a:t>casting machines</a:t>
            </a:r>
            <a:endParaRPr lang="ru-RU" altLang="ru-RU" sz="1200" kern="0" dirty="0" smtClean="0">
              <a:latin typeface="Century Gothic" panose="020B0502020202020204" pitchFamily="34" charset="0"/>
            </a:endParaRPr>
          </a:p>
          <a:p>
            <a:pPr>
              <a:spcBef>
                <a:spcPts val="600"/>
              </a:spcBef>
              <a:defRPr/>
            </a:pPr>
            <a:r>
              <a:rPr lang="ru-RU" altLang="ru-RU" sz="1200" kern="0" dirty="0" smtClean="0">
                <a:latin typeface="Century Gothic" panose="020B0502020202020204" pitchFamily="34" charset="0"/>
              </a:rPr>
              <a:t>15-30 </a:t>
            </a:r>
            <a:r>
              <a:rPr lang="en-US" altLang="ru-RU" sz="1200" kern="0" dirty="0" smtClean="0">
                <a:latin typeface="Century Gothic" panose="020B0502020202020204" pitchFamily="34" charset="0"/>
              </a:rPr>
              <a:t>casting mould</a:t>
            </a:r>
            <a:endParaRPr lang="ru-RU" altLang="ru-RU" sz="1200" kern="0" dirty="0" smtClean="0">
              <a:latin typeface="Century Gothic" panose="020B0502020202020204" pitchFamily="34" charset="0"/>
            </a:endParaRPr>
          </a:p>
          <a:p>
            <a:pPr marL="0" indent="0">
              <a:spcBef>
                <a:spcPts val="600"/>
              </a:spcBef>
              <a:buFont typeface="Wingdings" pitchFamily="2" charset="2"/>
              <a:buNone/>
              <a:defRPr/>
            </a:pPr>
            <a:r>
              <a:rPr lang="en-US" altLang="ru-RU" sz="1200" b="1" kern="0" dirty="0" smtClean="0">
                <a:solidFill>
                  <a:schemeClr val="tx2">
                    <a:lumMod val="50000"/>
                  </a:schemeClr>
                </a:solidFill>
                <a:latin typeface="Century Gothic" panose="020B0502020202020204" pitchFamily="34" charset="0"/>
              </a:rPr>
              <a:t>Staff</a:t>
            </a:r>
            <a:r>
              <a:rPr lang="ru-RU" altLang="ru-RU" sz="1200" b="1" kern="0" dirty="0" smtClean="0">
                <a:latin typeface="Century Gothic" panose="020B0502020202020204" pitchFamily="34" charset="0"/>
              </a:rPr>
              <a:t>: </a:t>
            </a:r>
          </a:p>
          <a:p>
            <a:pPr>
              <a:spcBef>
                <a:spcPts val="600"/>
              </a:spcBef>
              <a:defRPr/>
            </a:pPr>
            <a:r>
              <a:rPr lang="ru-RU" altLang="ru-RU" sz="1200" kern="0" dirty="0" smtClean="0">
                <a:latin typeface="Century Gothic" panose="020B0502020202020204" pitchFamily="34" charset="0"/>
              </a:rPr>
              <a:t>40 </a:t>
            </a:r>
            <a:r>
              <a:rPr lang="en-US" altLang="ru-RU" sz="1200" kern="0" dirty="0" smtClean="0">
                <a:solidFill>
                  <a:srgbClr val="000000"/>
                </a:solidFill>
                <a:latin typeface="Century Gothic" panose="020B0502020202020204" pitchFamily="34" charset="0"/>
              </a:rPr>
              <a:t>people </a:t>
            </a:r>
            <a:r>
              <a:rPr lang="ru-RU" altLang="ru-RU" sz="1200" kern="0" dirty="0" smtClean="0">
                <a:latin typeface="Century Gothic" panose="020B0502020202020204" pitchFamily="34" charset="0"/>
              </a:rPr>
              <a:t>(4 </a:t>
            </a:r>
            <a:r>
              <a:rPr lang="en-US" altLang="ru-RU" sz="1200" kern="0" dirty="0" smtClean="0">
                <a:latin typeface="Century Gothic" panose="020B0502020202020204" pitchFamily="34" charset="0"/>
              </a:rPr>
              <a:t>shifts</a:t>
            </a:r>
            <a:r>
              <a:rPr lang="ru-RU" altLang="ru-RU" sz="1200" kern="0" dirty="0" smtClean="0">
                <a:latin typeface="Century Gothic" panose="020B0502020202020204" pitchFamily="34" charset="0"/>
              </a:rPr>
              <a:t>)</a:t>
            </a:r>
          </a:p>
          <a:p>
            <a:pPr>
              <a:spcBef>
                <a:spcPts val="600"/>
              </a:spcBef>
              <a:defRPr/>
            </a:pPr>
            <a:r>
              <a:rPr lang="en-US" altLang="ru-RU" sz="1200" kern="0" dirty="0" smtClean="0">
                <a:solidFill>
                  <a:srgbClr val="000000"/>
                </a:solidFill>
                <a:latin typeface="Century Gothic" panose="020B0502020202020204" pitchFamily="34" charset="0"/>
              </a:rPr>
              <a:t>salary including insurance -</a:t>
            </a:r>
            <a:r>
              <a:rPr lang="ru-RU" altLang="ru-RU" sz="1200" kern="0" dirty="0" smtClean="0">
                <a:latin typeface="Century Gothic" panose="020B0502020202020204" pitchFamily="34" charset="0"/>
              </a:rPr>
              <a:t> 60 000 </a:t>
            </a:r>
            <a:r>
              <a:rPr lang="en-US" altLang="ru-RU" sz="1200" kern="0" dirty="0" smtClean="0">
                <a:latin typeface="Century Gothic" panose="020B0502020202020204" pitchFamily="34" charset="0"/>
              </a:rPr>
              <a:t>RUB</a:t>
            </a:r>
            <a:endParaRPr lang="ru-RU" altLang="ru-RU" sz="1000" b="1" kern="0" dirty="0" smtClean="0">
              <a:latin typeface="Century Gothic" panose="020B0502020202020204" pitchFamily="34" charset="0"/>
            </a:endParaRPr>
          </a:p>
          <a:p>
            <a:pPr marL="0" indent="0">
              <a:spcBef>
                <a:spcPts val="600"/>
              </a:spcBef>
              <a:buFont typeface="Wingdings" pitchFamily="2" charset="2"/>
              <a:buNone/>
              <a:defRPr/>
            </a:pPr>
            <a:endParaRPr lang="ru-RU" altLang="ru-RU" sz="1000" b="1" kern="0" dirty="0" smtClean="0">
              <a:latin typeface="Century Gothic" panose="020B0502020202020204" pitchFamily="34" charset="0"/>
            </a:endParaRPr>
          </a:p>
        </p:txBody>
      </p:sp>
      <p:sp>
        <p:nvSpPr>
          <p:cNvPr id="28" name="Объект 2"/>
          <p:cNvSpPr txBox="1">
            <a:spLocks/>
          </p:cNvSpPr>
          <p:nvPr/>
        </p:nvSpPr>
        <p:spPr bwMode="auto">
          <a:xfrm>
            <a:off x="4643438" y="3984625"/>
            <a:ext cx="4194175" cy="2389188"/>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Font typeface="Wingdings" pitchFamily="2" charset="2"/>
              <a:buNone/>
              <a:defRPr/>
            </a:pPr>
            <a:r>
              <a:rPr lang="en-US" altLang="ru-RU" sz="1200" b="1" kern="0" dirty="0" smtClean="0">
                <a:latin typeface="Century Gothic" panose="020B0502020202020204" pitchFamily="34" charset="0"/>
              </a:rPr>
              <a:t>CAPEX</a:t>
            </a:r>
            <a:r>
              <a:rPr lang="ru-RU" altLang="ru-RU" sz="1200" b="1" kern="0" dirty="0" smtClean="0">
                <a:latin typeface="Century Gothic" panose="020B0502020202020204" pitchFamily="34" charset="0"/>
              </a:rPr>
              <a:t>:</a:t>
            </a:r>
            <a:r>
              <a:rPr lang="en-US" altLang="ru-RU" sz="1200" b="1" kern="0" dirty="0" smtClean="0">
                <a:latin typeface="Century Gothic" panose="020B0502020202020204" pitchFamily="34" charset="0"/>
              </a:rPr>
              <a:t> </a:t>
            </a:r>
            <a:r>
              <a:rPr lang="en-US" altLang="ru-RU" sz="1200" kern="0" dirty="0" smtClean="0">
                <a:latin typeface="Century Gothic" panose="020B0502020202020204" pitchFamily="34" charset="0"/>
              </a:rPr>
              <a:t>1</a:t>
            </a:r>
            <a:r>
              <a:rPr lang="ru-RU" altLang="ru-RU" sz="1200" kern="0" dirty="0" smtClean="0">
                <a:latin typeface="Century Gothic" panose="020B0502020202020204" pitchFamily="34" charset="0"/>
              </a:rPr>
              <a:t>26</a:t>
            </a:r>
            <a:r>
              <a:rPr lang="en-US" altLang="ru-RU" sz="1200" kern="0" dirty="0" smtClean="0">
                <a:latin typeface="Century Gothic" panose="020B0502020202020204" pitchFamily="34" charset="0"/>
              </a:rPr>
              <a:t> </a:t>
            </a:r>
            <a:r>
              <a:rPr lang="en-US" altLang="ru-RU" sz="1200" kern="0" dirty="0" err="1" smtClean="0">
                <a:latin typeface="Century Gothic" panose="020B0502020202020204" pitchFamily="34" charset="0"/>
              </a:rPr>
              <a:t>mln</a:t>
            </a:r>
            <a:r>
              <a:rPr lang="en-US" altLang="ru-RU" sz="1200" kern="0" dirty="0" smtClean="0">
                <a:latin typeface="Century Gothic" panose="020B0502020202020204" pitchFamily="34" charset="0"/>
              </a:rPr>
              <a:t> RUB</a:t>
            </a:r>
            <a:endParaRPr lang="ru-RU" altLang="ru-RU" sz="1200" kern="0" dirty="0" smtClean="0">
              <a:latin typeface="Century Gothic" panose="020B0502020202020204" pitchFamily="34" charset="0"/>
            </a:endParaRPr>
          </a:p>
          <a:p>
            <a:pPr marL="0" indent="0">
              <a:spcBef>
                <a:spcPts val="600"/>
              </a:spcBef>
              <a:buFont typeface="Wingdings" pitchFamily="2" charset="2"/>
              <a:buNone/>
              <a:defRPr/>
            </a:pPr>
            <a:r>
              <a:rPr lang="en-US" altLang="ru-RU" sz="1200" b="1" kern="0" dirty="0" smtClean="0">
                <a:latin typeface="Century Gothic" panose="020B0502020202020204" pitchFamily="34" charset="0"/>
              </a:rPr>
              <a:t>OPEX: </a:t>
            </a:r>
            <a:r>
              <a:rPr lang="en-US" altLang="ru-RU" sz="1200" kern="0" dirty="0" smtClean="0">
                <a:latin typeface="Century Gothic" panose="020B0502020202020204" pitchFamily="34" charset="0"/>
              </a:rPr>
              <a:t>1</a:t>
            </a:r>
            <a:r>
              <a:rPr lang="ru-RU" altLang="ru-RU" sz="1200" kern="0" dirty="0">
                <a:latin typeface="Century Gothic" panose="020B0502020202020204" pitchFamily="34" charset="0"/>
              </a:rPr>
              <a:t>7</a:t>
            </a:r>
            <a:r>
              <a:rPr lang="en-US" altLang="ru-RU" sz="1200" kern="0" dirty="0" smtClean="0">
                <a:latin typeface="Century Gothic" panose="020B0502020202020204" pitchFamily="34" charset="0"/>
              </a:rPr>
              <a:t> </a:t>
            </a:r>
            <a:r>
              <a:rPr lang="ru-RU" altLang="ru-RU" sz="1200" kern="0" dirty="0" smtClean="0">
                <a:latin typeface="Century Gothic" panose="020B0502020202020204" pitchFamily="34" charset="0"/>
              </a:rPr>
              <a:t>846 </a:t>
            </a:r>
            <a:r>
              <a:rPr lang="en-US" altLang="ru-RU" sz="1200" kern="0" dirty="0" smtClean="0">
                <a:latin typeface="Century Gothic" panose="020B0502020202020204" pitchFamily="34" charset="0"/>
              </a:rPr>
              <a:t>RUB</a:t>
            </a:r>
            <a:r>
              <a:rPr lang="ru-RU" altLang="ru-RU" sz="1200" kern="0" dirty="0" smtClean="0">
                <a:latin typeface="Century Gothic" panose="020B0502020202020204" pitchFamily="34" charset="0"/>
              </a:rPr>
              <a:t> </a:t>
            </a:r>
            <a:r>
              <a:rPr lang="en-US" altLang="ru-RU" sz="1200" kern="0" dirty="0" smtClean="0">
                <a:latin typeface="Century Gothic" panose="020B0502020202020204" pitchFamily="34" charset="0"/>
              </a:rPr>
              <a:t>per ton produced</a:t>
            </a:r>
            <a:endParaRPr lang="ru-RU" altLang="ru-RU" sz="1200" kern="0" dirty="0" smtClean="0">
              <a:latin typeface="Century Gothic" panose="020B0502020202020204" pitchFamily="34" charset="0"/>
            </a:endParaRPr>
          </a:p>
          <a:p>
            <a:pPr marL="0" indent="0">
              <a:spcBef>
                <a:spcPts val="600"/>
              </a:spcBef>
              <a:buFont typeface="Wingdings" pitchFamily="2" charset="2"/>
              <a:buNone/>
              <a:defRPr/>
            </a:pPr>
            <a:r>
              <a:rPr lang="en-US" altLang="ru-RU" sz="1200" b="1" kern="0" dirty="0" smtClean="0">
                <a:solidFill>
                  <a:schemeClr val="tx2">
                    <a:lumMod val="50000"/>
                  </a:schemeClr>
                </a:solidFill>
                <a:latin typeface="Century Gothic" panose="020B0502020202020204" pitchFamily="34" charset="0"/>
              </a:rPr>
              <a:t>Inception date</a:t>
            </a:r>
            <a:r>
              <a:rPr lang="ru-RU" altLang="ru-RU" sz="1200" b="1" kern="0" dirty="0" smtClean="0">
                <a:latin typeface="Century Gothic" panose="020B0502020202020204" pitchFamily="34" charset="0"/>
              </a:rPr>
              <a:t>: </a:t>
            </a:r>
            <a:r>
              <a:rPr lang="en-US" altLang="ru-RU" sz="1200" kern="0" dirty="0" smtClean="0">
                <a:latin typeface="Century Gothic" panose="020B0502020202020204" pitchFamily="34" charset="0"/>
              </a:rPr>
              <a:t>July </a:t>
            </a:r>
            <a:r>
              <a:rPr lang="ru-RU" altLang="ru-RU" sz="1200" kern="0" dirty="0" smtClean="0">
                <a:latin typeface="Century Gothic" panose="020B0502020202020204" pitchFamily="34" charset="0"/>
              </a:rPr>
              <a:t>2014</a:t>
            </a:r>
          </a:p>
          <a:p>
            <a:pPr marL="0" indent="0">
              <a:spcBef>
                <a:spcPts val="600"/>
              </a:spcBef>
              <a:buFont typeface="Wingdings" pitchFamily="2" charset="2"/>
              <a:buNone/>
              <a:defRPr/>
            </a:pPr>
            <a:r>
              <a:rPr lang="en-US" altLang="ru-RU" sz="1200" b="1" kern="0" dirty="0" smtClean="0">
                <a:solidFill>
                  <a:schemeClr val="tx2">
                    <a:lumMod val="50000"/>
                  </a:schemeClr>
                </a:solidFill>
                <a:latin typeface="Century Gothic" panose="020B0502020202020204" pitchFamily="34" charset="0"/>
              </a:rPr>
              <a:t>Estimated period</a:t>
            </a:r>
            <a:r>
              <a:rPr lang="ru-RU" altLang="ru-RU" sz="1200" b="1" kern="0" dirty="0" smtClean="0">
                <a:solidFill>
                  <a:schemeClr val="tx2">
                    <a:lumMod val="50000"/>
                  </a:schemeClr>
                </a:solidFill>
                <a:latin typeface="Century Gothic" panose="020B0502020202020204" pitchFamily="34" charset="0"/>
              </a:rPr>
              <a:t>: </a:t>
            </a:r>
            <a:r>
              <a:rPr lang="en-US" altLang="ru-RU" sz="1200" kern="0" dirty="0" smtClean="0">
                <a:solidFill>
                  <a:srgbClr val="000000"/>
                </a:solidFill>
                <a:latin typeface="Century Gothic" panose="020B0502020202020204" pitchFamily="34" charset="0"/>
              </a:rPr>
              <a:t>up to </a:t>
            </a:r>
            <a:r>
              <a:rPr lang="ru-RU" altLang="ru-RU" sz="1200" kern="0" dirty="0" smtClean="0">
                <a:solidFill>
                  <a:srgbClr val="000000"/>
                </a:solidFill>
                <a:latin typeface="Century Gothic" panose="020B0502020202020204" pitchFamily="34" charset="0"/>
              </a:rPr>
              <a:t>202</a:t>
            </a:r>
            <a:r>
              <a:rPr lang="en-US" altLang="ru-RU" sz="1200" kern="0" dirty="0" smtClean="0">
                <a:latin typeface="Century Gothic" panose="020B0502020202020204" pitchFamily="34" charset="0"/>
              </a:rPr>
              <a:t>1</a:t>
            </a:r>
            <a:endParaRPr lang="ru-RU" altLang="ru-RU" sz="1200" kern="0" dirty="0" smtClean="0">
              <a:latin typeface="Century Gothic" panose="020B0502020202020204" pitchFamily="34" charset="0"/>
            </a:endParaRPr>
          </a:p>
          <a:p>
            <a:pPr marL="0" indent="0">
              <a:spcBef>
                <a:spcPts val="600"/>
              </a:spcBef>
              <a:buFont typeface="Wingdings" pitchFamily="2" charset="2"/>
              <a:buNone/>
              <a:defRPr/>
            </a:pPr>
            <a:endParaRPr lang="ru-RU" altLang="ru-RU" sz="1200" b="1" kern="0" dirty="0" smtClean="0">
              <a:latin typeface="Century Gothic" panose="020B0502020202020204" pitchFamily="34" charset="0"/>
            </a:endParaRPr>
          </a:p>
          <a:p>
            <a:pPr marL="0" indent="0">
              <a:spcBef>
                <a:spcPts val="600"/>
              </a:spcBef>
              <a:buFont typeface="Wingdings" pitchFamily="2" charset="2"/>
              <a:buNone/>
              <a:defRPr/>
            </a:pPr>
            <a:r>
              <a:rPr lang="en-US" altLang="ru-RU" sz="1200" b="1" kern="0" dirty="0" smtClean="0">
                <a:solidFill>
                  <a:schemeClr val="tx2">
                    <a:lumMod val="50000"/>
                  </a:schemeClr>
                </a:solidFill>
                <a:latin typeface="Century Gothic" panose="020B0502020202020204" pitchFamily="34" charset="0"/>
              </a:rPr>
              <a:t>Performance indicators</a:t>
            </a:r>
            <a:r>
              <a:rPr lang="ru-RU" altLang="ru-RU" sz="1200" b="1" kern="0" dirty="0" smtClean="0">
                <a:latin typeface="Century Gothic" panose="020B0502020202020204" pitchFamily="34" charset="0"/>
              </a:rPr>
              <a:t>: </a:t>
            </a:r>
          </a:p>
          <a:p>
            <a:pPr marL="0" indent="0">
              <a:spcBef>
                <a:spcPts val="600"/>
              </a:spcBef>
              <a:buFont typeface="Wingdings" pitchFamily="2" charset="2"/>
              <a:buNone/>
              <a:defRPr/>
            </a:pPr>
            <a:r>
              <a:rPr lang="en-US" altLang="ru-RU" sz="1200" kern="0" dirty="0" smtClean="0">
                <a:solidFill>
                  <a:srgbClr val="000000"/>
                </a:solidFill>
                <a:latin typeface="Century Gothic" panose="020B0502020202020204" pitchFamily="34" charset="0"/>
              </a:rPr>
              <a:t>Internal rate of return</a:t>
            </a:r>
            <a:r>
              <a:rPr lang="ru-RU" altLang="ru-RU" sz="1200" kern="0" dirty="0" smtClean="0">
                <a:latin typeface="Century Gothic" panose="020B0502020202020204" pitchFamily="34" charset="0"/>
              </a:rPr>
              <a:t> </a:t>
            </a:r>
            <a:r>
              <a:rPr lang="ru-RU" altLang="ru-RU" sz="1200" b="1" kern="0" dirty="0" smtClean="0">
                <a:latin typeface="Century Gothic" panose="020B0502020202020204" pitchFamily="34" charset="0"/>
              </a:rPr>
              <a:t>(</a:t>
            </a:r>
            <a:r>
              <a:rPr lang="en-US" altLang="ru-RU" sz="1200" b="1" kern="0" dirty="0" smtClean="0">
                <a:latin typeface="Century Gothic" panose="020B0502020202020204" pitchFamily="34" charset="0"/>
              </a:rPr>
              <a:t>IRR</a:t>
            </a:r>
            <a:r>
              <a:rPr lang="ru-RU" altLang="ru-RU" sz="1200" b="1" kern="0" dirty="0" smtClean="0">
                <a:latin typeface="Century Gothic" panose="020B0502020202020204" pitchFamily="34" charset="0"/>
              </a:rPr>
              <a:t>)</a:t>
            </a:r>
            <a:r>
              <a:rPr lang="en-US" altLang="ru-RU" sz="1200" b="1" kern="0" dirty="0" smtClean="0">
                <a:latin typeface="Century Gothic" panose="020B0502020202020204" pitchFamily="34" charset="0"/>
              </a:rPr>
              <a:t>: </a:t>
            </a:r>
            <a:r>
              <a:rPr lang="ru-RU" altLang="ru-RU" sz="1200" b="1" kern="0" dirty="0" smtClean="0">
                <a:latin typeface="Century Gothic" panose="020B0502020202020204" pitchFamily="34" charset="0"/>
              </a:rPr>
              <a:t>32</a:t>
            </a:r>
            <a:r>
              <a:rPr lang="en-US" altLang="ru-RU" sz="1200" b="1" kern="0" dirty="0" smtClean="0">
                <a:latin typeface="Century Gothic" panose="020B0502020202020204" pitchFamily="34" charset="0"/>
              </a:rPr>
              <a:t>.</a:t>
            </a:r>
            <a:r>
              <a:rPr lang="ru-RU" altLang="ru-RU" sz="1200" b="1" kern="0" dirty="0" smtClean="0">
                <a:latin typeface="Century Gothic" panose="020B0502020202020204" pitchFamily="34" charset="0"/>
              </a:rPr>
              <a:t>8</a:t>
            </a:r>
            <a:r>
              <a:rPr lang="en-US" altLang="ru-RU" sz="1200" b="1" kern="0" dirty="0" smtClean="0">
                <a:latin typeface="Century Gothic" panose="020B0502020202020204" pitchFamily="34" charset="0"/>
              </a:rPr>
              <a:t>%</a:t>
            </a:r>
          </a:p>
          <a:p>
            <a:pPr marL="0" indent="0">
              <a:spcBef>
                <a:spcPts val="600"/>
              </a:spcBef>
              <a:buFont typeface="Wingdings" pitchFamily="2" charset="2"/>
              <a:buNone/>
              <a:defRPr/>
            </a:pPr>
            <a:r>
              <a:rPr lang="en-US" altLang="ru-RU" sz="1200" kern="0" dirty="0" smtClean="0">
                <a:solidFill>
                  <a:srgbClr val="000000"/>
                </a:solidFill>
                <a:latin typeface="Century Gothic" panose="020B0502020202020204" pitchFamily="34" charset="0"/>
              </a:rPr>
              <a:t>Net present value</a:t>
            </a:r>
            <a:r>
              <a:rPr lang="en-US" altLang="ru-RU" sz="1200" kern="0" dirty="0" smtClean="0">
                <a:latin typeface="Century Gothic" panose="020B0502020202020204" pitchFamily="34" charset="0"/>
              </a:rPr>
              <a:t> </a:t>
            </a:r>
            <a:r>
              <a:rPr lang="ru-RU" altLang="ru-RU" sz="1200" b="1" kern="0" dirty="0" smtClean="0">
                <a:latin typeface="Century Gothic" panose="020B0502020202020204" pitchFamily="34" charset="0"/>
              </a:rPr>
              <a:t>(</a:t>
            </a:r>
            <a:r>
              <a:rPr lang="en-US" altLang="ru-RU" sz="1200" b="1" kern="0" dirty="0" smtClean="0">
                <a:latin typeface="Century Gothic" panose="020B0502020202020204" pitchFamily="34" charset="0"/>
              </a:rPr>
              <a:t>NPV): </a:t>
            </a:r>
            <a:r>
              <a:rPr lang="ru-RU" altLang="ru-RU" sz="1200" b="1" kern="0" dirty="0" smtClean="0">
                <a:latin typeface="Century Gothic" panose="020B0502020202020204" pitchFamily="34" charset="0"/>
              </a:rPr>
              <a:t>435 </a:t>
            </a:r>
            <a:r>
              <a:rPr lang="en-US" altLang="ru-RU" sz="1200" b="1" kern="0" dirty="0" err="1" smtClean="0">
                <a:latin typeface="Century Gothic" panose="020B0502020202020204" pitchFamily="34" charset="0"/>
              </a:rPr>
              <a:t>mln</a:t>
            </a:r>
            <a:r>
              <a:rPr lang="en-US" altLang="ru-RU" sz="1200" b="1" kern="0" dirty="0" smtClean="0">
                <a:latin typeface="Century Gothic" panose="020B0502020202020204" pitchFamily="34" charset="0"/>
              </a:rPr>
              <a:t> RUB</a:t>
            </a:r>
            <a:endParaRPr lang="ru-RU" altLang="ru-RU" sz="1200" b="1" kern="0" dirty="0" smtClean="0">
              <a:latin typeface="Century Gothic" panose="020B0502020202020204" pitchFamily="34" charset="0"/>
            </a:endParaRPr>
          </a:p>
          <a:p>
            <a:pPr marL="0" indent="0">
              <a:spcBef>
                <a:spcPts val="600"/>
              </a:spcBef>
              <a:buFont typeface="Wingdings" pitchFamily="2" charset="2"/>
              <a:buNone/>
              <a:defRPr/>
            </a:pPr>
            <a:r>
              <a:rPr lang="en-US" altLang="ru-RU" sz="1200" kern="0" dirty="0" smtClean="0">
                <a:latin typeface="Century Gothic" panose="020B0502020202020204" pitchFamily="34" charset="0"/>
              </a:rPr>
              <a:t>Profitability index</a:t>
            </a:r>
            <a:r>
              <a:rPr lang="ru-RU" altLang="ru-RU" sz="1200" kern="0" dirty="0" smtClean="0">
                <a:latin typeface="Century Gothic" panose="020B0502020202020204" pitchFamily="34" charset="0"/>
              </a:rPr>
              <a:t> </a:t>
            </a:r>
            <a:r>
              <a:rPr lang="ru-RU" altLang="ru-RU" sz="1200" b="1" kern="0" dirty="0" smtClean="0">
                <a:latin typeface="Century Gothic" panose="020B0502020202020204" pitchFamily="34" charset="0"/>
              </a:rPr>
              <a:t>(</a:t>
            </a:r>
            <a:r>
              <a:rPr lang="en-US" altLang="ru-RU" sz="1200" b="1" kern="0" dirty="0" smtClean="0">
                <a:latin typeface="Century Gothic" panose="020B0502020202020204" pitchFamily="34" charset="0"/>
              </a:rPr>
              <a:t>PI</a:t>
            </a:r>
            <a:r>
              <a:rPr lang="ru-RU" altLang="ru-RU" sz="1200" b="1" kern="0" dirty="0" smtClean="0">
                <a:latin typeface="Century Gothic" panose="020B0502020202020204" pitchFamily="34" charset="0"/>
              </a:rPr>
              <a:t>)</a:t>
            </a:r>
            <a:r>
              <a:rPr lang="en-US" altLang="ru-RU" sz="1200" b="1" kern="0" dirty="0" smtClean="0">
                <a:latin typeface="Century Gothic" panose="020B0502020202020204" pitchFamily="34" charset="0"/>
              </a:rPr>
              <a:t>: </a:t>
            </a:r>
            <a:r>
              <a:rPr lang="ru-RU" altLang="ru-RU" sz="1200" b="1" kern="0" dirty="0" smtClean="0">
                <a:latin typeface="Century Gothic" panose="020B0502020202020204" pitchFamily="34" charset="0"/>
              </a:rPr>
              <a:t>4</a:t>
            </a:r>
            <a:r>
              <a:rPr lang="en-US" altLang="ru-RU" sz="1200" b="1" kern="0" dirty="0" smtClean="0">
                <a:latin typeface="Century Gothic" panose="020B0502020202020204" pitchFamily="34" charset="0"/>
              </a:rPr>
              <a:t>.</a:t>
            </a:r>
            <a:r>
              <a:rPr lang="ru-RU" altLang="ru-RU" sz="1200" b="1" kern="0" dirty="0" smtClean="0">
                <a:latin typeface="Century Gothic" panose="020B0502020202020204" pitchFamily="34" charset="0"/>
              </a:rPr>
              <a:t>8</a:t>
            </a:r>
          </a:p>
          <a:p>
            <a:pPr marL="0" indent="0">
              <a:spcBef>
                <a:spcPts val="600"/>
              </a:spcBef>
              <a:buFont typeface="Wingdings" pitchFamily="2" charset="2"/>
              <a:buNone/>
              <a:defRPr/>
            </a:pPr>
            <a:endParaRPr lang="ru-RU" altLang="ru-RU" sz="1000" b="1" kern="0" dirty="0" smtClean="0">
              <a:latin typeface="Century Gothic" panose="020B0502020202020204" pitchFamily="34" charset="0"/>
            </a:endParaRPr>
          </a:p>
          <a:p>
            <a:pPr marL="0" indent="0">
              <a:spcBef>
                <a:spcPts val="600"/>
              </a:spcBef>
              <a:buFont typeface="Wingdings" pitchFamily="2" charset="2"/>
              <a:buNone/>
              <a:defRPr/>
            </a:pPr>
            <a:endParaRPr lang="ru-RU" altLang="ru-RU" sz="1000" b="1" kern="0" dirty="0" smtClean="0">
              <a:latin typeface="Century Gothic" panose="020B0502020202020204" pitchFamily="34" charset="0"/>
            </a:endParaRPr>
          </a:p>
        </p:txBody>
      </p:sp>
      <p:sp>
        <p:nvSpPr>
          <p:cNvPr id="29" name="Пятиугольник 28"/>
          <p:cNvSpPr/>
          <p:nvPr/>
        </p:nvSpPr>
        <p:spPr>
          <a:xfrm>
            <a:off x="179388" y="1052513"/>
            <a:ext cx="720725"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altLang="ru-RU" sz="1200" dirty="0">
              <a:solidFill>
                <a:schemeClr val="tx2">
                  <a:lumMod val="50000"/>
                </a:schemeClr>
              </a:solidFill>
            </a:endParaRPr>
          </a:p>
        </p:txBody>
      </p:sp>
      <p:sp>
        <p:nvSpPr>
          <p:cNvPr id="31" name="Прямоугольник 30"/>
          <p:cNvSpPr/>
          <p:nvPr/>
        </p:nvSpPr>
        <p:spPr>
          <a:xfrm rot="16200000">
            <a:off x="-65881" y="1891506"/>
            <a:ext cx="1074738" cy="523875"/>
          </a:xfrm>
          <a:prstGeom prst="rect">
            <a:avLst/>
          </a:prstGeom>
        </p:spPr>
        <p:txBody>
          <a:bodyPr wrap="none">
            <a:spAutoFit/>
          </a:bodyPr>
          <a:lstStyle/>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Market</a:t>
            </a:r>
            <a:endParaRPr lang="ru-RU" altLang="ru-RU" sz="1400" dirty="0">
              <a:solidFill>
                <a:schemeClr val="tx2">
                  <a:lumMod val="50000"/>
                </a:schemeClr>
              </a:solidFill>
              <a:latin typeface="Century Gothic" panose="020B0502020202020204" pitchFamily="34" charset="0"/>
              <a:cs typeface="+mn-cs"/>
            </a:endParaRPr>
          </a:p>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conditions</a:t>
            </a:r>
            <a:endParaRPr lang="ru-RU" altLang="ru-RU" sz="1400" dirty="0">
              <a:solidFill>
                <a:schemeClr val="tx2">
                  <a:lumMod val="50000"/>
                </a:schemeClr>
              </a:solidFill>
              <a:latin typeface="Century Gothic" panose="020B0502020202020204" pitchFamily="34" charset="0"/>
              <a:cs typeface="+mn-cs"/>
            </a:endParaRPr>
          </a:p>
        </p:txBody>
      </p:sp>
      <p:sp>
        <p:nvSpPr>
          <p:cNvPr id="32" name="Пятиугольник 31"/>
          <p:cNvSpPr/>
          <p:nvPr/>
        </p:nvSpPr>
        <p:spPr>
          <a:xfrm>
            <a:off x="188913" y="3789363"/>
            <a:ext cx="782637"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5400" name="Прямоугольник 32"/>
          <p:cNvSpPr>
            <a:spLocks noChangeArrowheads="1"/>
          </p:cNvSpPr>
          <p:nvPr/>
        </p:nvSpPr>
        <p:spPr bwMode="auto">
          <a:xfrm rot="-5400000">
            <a:off x="-66675" y="4643438"/>
            <a:ext cx="1076325" cy="523875"/>
          </a:xfrm>
          <a:prstGeom prst="rect">
            <a:avLst/>
          </a:prstGeom>
          <a:noFill/>
          <a:ln w="9525">
            <a:noFill/>
            <a:miter lim="800000"/>
            <a:headEnd/>
            <a:tailEnd/>
          </a:ln>
        </p:spPr>
        <p:txBody>
          <a:bodyPr wrap="none">
            <a:spAutoFit/>
          </a:bodyPr>
          <a:lstStyle/>
          <a:p>
            <a:pPr algn="ctr"/>
            <a:r>
              <a:rPr lang="en-US" sz="1400">
                <a:latin typeface="Century Gothic" pitchFamily="34" charset="0"/>
              </a:rPr>
              <a:t>Economic</a:t>
            </a:r>
            <a:endParaRPr lang="ru-RU" sz="1400">
              <a:latin typeface="Century Gothic" pitchFamily="34" charset="0"/>
            </a:endParaRPr>
          </a:p>
          <a:p>
            <a:pPr algn="ctr"/>
            <a:r>
              <a:rPr lang="en-US" sz="1400">
                <a:latin typeface="Century Gothic" pitchFamily="34" charset="0"/>
              </a:rPr>
              <a:t>conditions</a:t>
            </a:r>
            <a:endParaRPr lang="ru-RU" sz="1400">
              <a:latin typeface="Century Gothic" pitchFamily="34" charset="0"/>
            </a:endParaRPr>
          </a:p>
        </p:txBody>
      </p:sp>
      <p:sp>
        <p:nvSpPr>
          <p:cNvPr id="30" name="TextBox 29"/>
          <p:cNvSpPr txBox="1"/>
          <p:nvPr/>
        </p:nvSpPr>
        <p:spPr>
          <a:xfrm>
            <a:off x="95250" y="6381750"/>
            <a:ext cx="9048750" cy="576263"/>
          </a:xfrm>
          <a:prstGeom prst="rect">
            <a:avLst/>
          </a:prstGeom>
          <a:noFill/>
        </p:spPr>
        <p:txBody>
          <a:bodyPr>
            <a:spAutoFit/>
          </a:bodyPr>
          <a:lstStyle/>
          <a:p>
            <a:pPr algn="just" fontAlgn="auto">
              <a:spcBef>
                <a:spcPts val="0"/>
              </a:spcBef>
              <a:spcAft>
                <a:spcPts val="0"/>
              </a:spcAft>
              <a:defRPr/>
            </a:pPr>
            <a:r>
              <a:rPr lang="ru-RU" sz="1050" dirty="0">
                <a:solidFill>
                  <a:schemeClr val="accent1">
                    <a:lumMod val="75000"/>
                  </a:schemeClr>
                </a:solidFill>
                <a:latin typeface="Century Gothic" panose="020B0502020202020204" pitchFamily="34" charset="0"/>
                <a:cs typeface="+mn-cs"/>
              </a:rPr>
              <a:t>*</a:t>
            </a:r>
            <a:r>
              <a:rPr lang="en-US" sz="1050" dirty="0">
                <a:solidFill>
                  <a:schemeClr val="accent1">
                    <a:lumMod val="75000"/>
                  </a:schemeClr>
                </a:solidFill>
                <a:latin typeface="Century Gothic" panose="020B0502020202020204" pitchFamily="34" charset="0"/>
                <a:cs typeface="+mn-cs"/>
              </a:rPr>
              <a:t>We can offer different sites for the project either municipal or privately-owned</a:t>
            </a:r>
            <a:r>
              <a:rPr lang="ru-RU" sz="1050" dirty="0">
                <a:solidFill>
                  <a:schemeClr val="accent1">
                    <a:lumMod val="75000"/>
                  </a:schemeClr>
                </a:solidFill>
                <a:latin typeface="Century Gothic" panose="020B0502020202020204" pitchFamily="34" charset="0"/>
                <a:cs typeface="+mn-cs"/>
              </a:rPr>
              <a:t>; </a:t>
            </a:r>
          </a:p>
          <a:p>
            <a:pPr algn="just" fontAlgn="auto">
              <a:spcBef>
                <a:spcPts val="0"/>
              </a:spcBef>
              <a:spcAft>
                <a:spcPts val="0"/>
              </a:spcAft>
              <a:defRPr/>
            </a:pPr>
            <a:r>
              <a:rPr lang="ru-RU" sz="1050" dirty="0">
                <a:solidFill>
                  <a:schemeClr val="accent1">
                    <a:lumMod val="75000"/>
                  </a:schemeClr>
                </a:solidFill>
                <a:latin typeface="Century Gothic" panose="020B0502020202020204" pitchFamily="34" charset="0"/>
                <a:cs typeface="+mn-cs"/>
              </a:rPr>
              <a:t>*</a:t>
            </a:r>
            <a:r>
              <a:rPr lang="en-US" sz="1050" dirty="0">
                <a:solidFill>
                  <a:schemeClr val="accent1">
                    <a:lumMod val="75000"/>
                  </a:schemeClr>
                </a:solidFill>
                <a:latin typeface="Century Gothic" panose="020B0502020202020204" pitchFamily="34" charset="0"/>
                <a:cs typeface="+mn-cs"/>
              </a:rPr>
              <a:t>Since 2015 investment projects exceeding</a:t>
            </a:r>
            <a:r>
              <a:rPr lang="ru-RU" sz="1050" dirty="0">
                <a:solidFill>
                  <a:schemeClr val="accent1">
                    <a:lumMod val="75000"/>
                  </a:schemeClr>
                </a:solidFill>
                <a:latin typeface="Century Gothic" panose="020B0502020202020204" pitchFamily="34" charset="0"/>
                <a:cs typeface="+mn-cs"/>
              </a:rPr>
              <a:t> 300 </a:t>
            </a:r>
            <a:r>
              <a:rPr lang="en-US" sz="1050" dirty="0" err="1">
                <a:solidFill>
                  <a:schemeClr val="accent1">
                    <a:lumMod val="75000"/>
                  </a:schemeClr>
                </a:solidFill>
                <a:latin typeface="Century Gothic" panose="020B0502020202020204" pitchFamily="34" charset="0"/>
                <a:cs typeface="+mn-cs"/>
              </a:rPr>
              <a:t>mln</a:t>
            </a:r>
            <a:r>
              <a:rPr lang="en-US" sz="1050" dirty="0">
                <a:solidFill>
                  <a:schemeClr val="accent1">
                    <a:lumMod val="75000"/>
                  </a:schemeClr>
                </a:solidFill>
                <a:latin typeface="Century Gothic" panose="020B0502020202020204" pitchFamily="34" charset="0"/>
                <a:cs typeface="+mn-cs"/>
              </a:rPr>
              <a:t> RUB will be exempt from property tax and will be entitled to profit tax reduction</a:t>
            </a:r>
            <a:r>
              <a:rPr lang="ru-RU" sz="1050" dirty="0">
                <a:solidFill>
                  <a:schemeClr val="accent1">
                    <a:lumMod val="75000"/>
                  </a:schemeClr>
                </a:solidFill>
                <a:latin typeface="Century Gothic" panose="020B0502020202020204" pitchFamily="34" charset="0"/>
                <a:cs typeface="+mn-cs"/>
              </a:rPr>
              <a:t>.</a:t>
            </a:r>
            <a:endParaRPr lang="ru-RU" sz="1050" dirty="0">
              <a:solidFill>
                <a:schemeClr val="accent1">
                  <a:lumMod val="75000"/>
                </a:schemeClr>
              </a:solidFill>
              <a:latin typeface="Century Gothic" panose="020B0502020202020204" pitchFamily="34" charset="0"/>
              <a:cs typeface="+mn-cs"/>
            </a:endParaRPr>
          </a:p>
          <a:p>
            <a:pPr fontAlgn="auto">
              <a:spcBef>
                <a:spcPts val="0"/>
              </a:spcBef>
              <a:spcAft>
                <a:spcPts val="0"/>
              </a:spcAft>
              <a:defRPr/>
            </a:pPr>
            <a:endParaRPr lang="ru-RU" sz="1050" dirty="0">
              <a:solidFill>
                <a:srgbClr val="C00000"/>
              </a:solidFill>
              <a:latin typeface="Century Gothic" panose="020B0502020202020204" pitchFamily="34" charset="0"/>
              <a:cs typeface="+mn-cs"/>
            </a:endParaRPr>
          </a:p>
        </p:txBody>
      </p:sp>
      <p:sp>
        <p:nvSpPr>
          <p:cNvPr id="15402" name="TextBox 36"/>
          <p:cNvSpPr txBox="1">
            <a:spLocks noChangeArrowheads="1"/>
          </p:cNvSpPr>
          <p:nvPr/>
        </p:nvSpPr>
        <p:spPr bwMode="auto">
          <a:xfrm>
            <a:off x="1100138" y="-9525"/>
            <a:ext cx="7991475" cy="369888"/>
          </a:xfrm>
          <a:prstGeom prst="rect">
            <a:avLst/>
          </a:prstGeom>
          <a:noFill/>
          <a:ln w="9525">
            <a:noFill/>
            <a:miter lim="800000"/>
            <a:headEnd/>
            <a:tailEnd/>
          </a:ln>
        </p:spPr>
        <p:txBody>
          <a:bodyPr>
            <a:spAutoFit/>
          </a:bodyPr>
          <a:lstStyle/>
          <a:p>
            <a:r>
              <a:rPr lang="en-US">
                <a:solidFill>
                  <a:schemeClr val="bg1"/>
                </a:solidFill>
                <a:latin typeface="Century Gothic" pitchFamily="34" charset="0"/>
              </a:rPr>
              <a:t>Business case by SIBUR</a:t>
            </a:r>
            <a:endParaRPr lang="ru-RU">
              <a:solidFill>
                <a:schemeClr val="bg1"/>
              </a:solidFill>
              <a:latin typeface="Century Gothic"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92" name="Object 8"/>
          <p:cNvGraphicFramePr>
            <a:graphicFrameLocks noChangeAspect="1"/>
          </p:cNvGraphicFramePr>
          <p:nvPr>
            <p:custDataLst>
              <p:tags r:id="rId2"/>
            </p:custDataLst>
          </p:nvPr>
        </p:nvGraphicFramePr>
        <p:xfrm>
          <a:off x="0" y="0"/>
          <a:ext cx="158750" cy="158750"/>
        </p:xfrm>
        <a:graphic>
          <a:graphicData uri="http://schemas.openxmlformats.org/presentationml/2006/ole">
            <p:oleObj spid="_x0000_s16392" name="think-cell Slide" r:id="rId8" imgW="360" imgH="360" progId="">
              <p:embed/>
            </p:oleObj>
          </a:graphicData>
        </a:graphic>
      </p:graphicFrame>
      <p:sp>
        <p:nvSpPr>
          <p:cNvPr id="16393" name="Прямоугольник 1" hidden="1"/>
          <p:cNvSpPr>
            <a:spLocks noChangeArrowheads="1"/>
          </p:cNvSpPr>
          <p:nvPr>
            <p:custDataLst>
              <p:tags r:id="rId3"/>
            </p:custDataLst>
          </p:nvPr>
        </p:nvSpPr>
        <p:spPr bwMode="auto">
          <a:xfrm>
            <a:off x="0" y="0"/>
            <a:ext cx="158750" cy="158750"/>
          </a:xfrm>
          <a:prstGeom prst="rect">
            <a:avLst/>
          </a:prstGeom>
          <a:solidFill>
            <a:schemeClr val="accent1"/>
          </a:solidFill>
          <a:ln w="9525" algn="ctr">
            <a:solidFill>
              <a:schemeClr val="tx1"/>
            </a:solidFill>
            <a:round/>
            <a:headEnd/>
            <a:tailEnd/>
          </a:ln>
        </p:spPr>
        <p:txBody>
          <a:bodyPr wrap="none" lIns="0" tIns="0" rIns="0" bIns="0"/>
          <a:lstStyle/>
          <a:p>
            <a:endParaRPr lang="en-US" sz="1000">
              <a:sym typeface="Arial" charset="0"/>
            </a:endParaRPr>
          </a:p>
        </p:txBody>
      </p:sp>
      <p:sp>
        <p:nvSpPr>
          <p:cNvPr id="16394" name="Прямоугольник 31" hidden="1"/>
          <p:cNvSpPr>
            <a:spLocks noGrp="1" noChangeArrowheads="1"/>
          </p:cNvSpPr>
          <p:nvPr>
            <p:ph type="body" idx="4294967295"/>
          </p:nvPr>
        </p:nvSpPr>
        <p:spPr>
          <a:xfrm>
            <a:off x="0" y="0"/>
            <a:ext cx="158750" cy="158750"/>
          </a:xfrm>
          <a:solidFill>
            <a:schemeClr val="accent1"/>
          </a:solidFill>
          <a:ln algn="ctr">
            <a:solidFill>
              <a:schemeClr val="tx1"/>
            </a:solidFill>
            <a:round/>
          </a:ln>
        </p:spPr>
        <p:txBody>
          <a:bodyPr wrap="none" lIns="0" tIns="0" rIns="0" bIns="0"/>
          <a:lstStyle/>
          <a:p>
            <a:pPr marL="0" indent="0">
              <a:spcBef>
                <a:spcPct val="0"/>
              </a:spcBef>
              <a:buClrTx/>
              <a:buFontTx/>
              <a:buNone/>
            </a:pPr>
            <a:endParaRPr lang="ru-RU" altLang="ru-RU" sz="1000" smtClean="0">
              <a:sym typeface="Arial" charset="0"/>
            </a:endParaRPr>
          </a:p>
        </p:txBody>
      </p:sp>
      <p:cxnSp>
        <p:nvCxnSpPr>
          <p:cNvPr id="16395" name="Horizontal Line"/>
          <p:cNvCxnSpPr>
            <a:cxnSpLocks noChangeShapeType="1"/>
          </p:cNvCxnSpPr>
          <p:nvPr/>
        </p:nvCxnSpPr>
        <p:spPr bwMode="auto">
          <a:xfrm>
            <a:off x="1570038" y="1268413"/>
            <a:ext cx="7000875" cy="0"/>
          </a:xfrm>
          <a:prstGeom prst="line">
            <a:avLst/>
          </a:prstGeom>
          <a:noFill/>
          <a:ln w="22225" algn="ctr">
            <a:solidFill>
              <a:schemeClr val="accent1"/>
            </a:solidFill>
            <a:round/>
            <a:headEnd/>
            <a:tailEnd/>
          </a:ln>
        </p:spPr>
      </p:cxnSp>
      <p:sp>
        <p:nvSpPr>
          <p:cNvPr id="16396" name="ListLeanHorizontalTextTopic0"/>
          <p:cNvSpPr>
            <a:spLocks noGrp="1" noChangeArrowheads="1"/>
          </p:cNvSpPr>
          <p:nvPr>
            <p:ph type="body" idx="4294967295"/>
          </p:nvPr>
        </p:nvSpPr>
        <p:spPr>
          <a:xfrm>
            <a:off x="3249613" y="1079500"/>
            <a:ext cx="3362325" cy="158750"/>
          </a:xfrm>
        </p:spPr>
        <p:txBody>
          <a:bodyPr lIns="0" tIns="0" rIns="0" bIns="0">
            <a:spAutoFit/>
          </a:bodyPr>
          <a:lstStyle/>
          <a:p>
            <a:pPr marL="0" indent="0">
              <a:lnSpc>
                <a:spcPct val="93000"/>
              </a:lnSpc>
              <a:spcBef>
                <a:spcPct val="0"/>
              </a:spcBef>
              <a:buClr>
                <a:schemeClr val="tx1"/>
              </a:buClr>
              <a:buFont typeface="Arial" charset="0"/>
              <a:buNone/>
            </a:pPr>
            <a:r>
              <a:rPr lang="en-US" altLang="ru-RU" sz="1100" b="1" smtClean="0">
                <a:solidFill>
                  <a:srgbClr val="006060"/>
                </a:solidFill>
                <a:latin typeface="Century Gothic" pitchFamily="34" charset="0"/>
                <a:cs typeface="Arial" charset="0"/>
              </a:rPr>
              <a:t>Expanded polysterene consumption structure</a:t>
            </a:r>
            <a:endParaRPr lang="de-DE" altLang="ru-RU" sz="1100" b="1" smtClean="0">
              <a:solidFill>
                <a:srgbClr val="006060"/>
              </a:solidFill>
              <a:latin typeface="Century Gothic" pitchFamily="34" charset="0"/>
              <a:cs typeface="Arial" charset="0"/>
            </a:endParaRPr>
          </a:p>
        </p:txBody>
      </p:sp>
      <p:sp>
        <p:nvSpPr>
          <p:cNvPr id="16397" name="Объект 2"/>
          <p:cNvSpPr>
            <a:spLocks noGrp="1"/>
          </p:cNvSpPr>
          <p:nvPr>
            <p:ph type="body" idx="4294967295"/>
          </p:nvPr>
        </p:nvSpPr>
        <p:spPr>
          <a:xfrm>
            <a:off x="3916363" y="1341438"/>
            <a:ext cx="4879975" cy="2143125"/>
          </a:xfrm>
        </p:spPr>
        <p:txBody>
          <a:bodyPr/>
          <a:lstStyle/>
          <a:p>
            <a:pPr marL="171450" indent="-171450">
              <a:spcBef>
                <a:spcPts val="300"/>
              </a:spcBef>
            </a:pPr>
            <a:r>
              <a:rPr lang="en-US" altLang="ru-RU" sz="1100" smtClean="0">
                <a:latin typeface="Century Gothic" pitchFamily="34" charset="0"/>
              </a:rPr>
              <a:t>Energy efficiency in Russia tends to increase</a:t>
            </a:r>
            <a:r>
              <a:rPr lang="ru-RU" altLang="ru-RU" sz="1100" smtClean="0">
                <a:latin typeface="Century Gothic" pitchFamily="34" charset="0"/>
              </a:rPr>
              <a:t>, </a:t>
            </a:r>
            <a:r>
              <a:rPr lang="en-US" altLang="ru-RU" sz="1100" smtClean="0">
                <a:latin typeface="Century Gothic" pitchFamily="34" charset="0"/>
              </a:rPr>
              <a:t>related rules and regulations have been approved</a:t>
            </a:r>
            <a:r>
              <a:rPr lang="ru-RU" altLang="ru-RU" sz="1100" smtClean="0">
                <a:latin typeface="Century Gothic" pitchFamily="34" charset="0"/>
              </a:rPr>
              <a:t>, </a:t>
            </a:r>
            <a:r>
              <a:rPr lang="en-US" altLang="ru-RU" sz="1100" smtClean="0">
                <a:latin typeface="Century Gothic" pitchFamily="34" charset="0"/>
              </a:rPr>
              <a:t>costs of energy supply grow. All this increases heat insulating materials consumption</a:t>
            </a:r>
            <a:r>
              <a:rPr lang="ru-RU" altLang="ru-RU" sz="1100" smtClean="0">
                <a:latin typeface="Century Gothic" pitchFamily="34" charset="0"/>
              </a:rPr>
              <a:t>. </a:t>
            </a:r>
            <a:r>
              <a:rPr lang="en-US" altLang="ru-RU" sz="1100" smtClean="0">
                <a:latin typeface="Century Gothic" pitchFamily="34" charset="0"/>
              </a:rPr>
              <a:t>Amendments to Federal law</a:t>
            </a:r>
            <a:r>
              <a:rPr lang="ru-RU" altLang="ru-RU" sz="1100" smtClean="0">
                <a:latin typeface="Century Gothic" pitchFamily="34" charset="0"/>
              </a:rPr>
              <a:t> №188-ФЗ </a:t>
            </a:r>
            <a:r>
              <a:rPr lang="en-US" altLang="ru-RU" sz="1100" smtClean="0">
                <a:latin typeface="Century Gothic" pitchFamily="34" charset="0"/>
              </a:rPr>
              <a:t>“Housing Code of the Russian Federation”</a:t>
            </a:r>
            <a:r>
              <a:rPr lang="ru-RU" altLang="ru-RU" sz="1100" smtClean="0">
                <a:latin typeface="Century Gothic" pitchFamily="34" charset="0"/>
              </a:rPr>
              <a:t> (</a:t>
            </a:r>
            <a:r>
              <a:rPr lang="en-US" altLang="ru-RU" sz="1100" smtClean="0">
                <a:latin typeface="Century Gothic" pitchFamily="34" charset="0"/>
              </a:rPr>
              <a:t>in</a:t>
            </a:r>
            <a:r>
              <a:rPr lang="ru-RU" altLang="ru-RU" sz="1100" smtClean="0">
                <a:latin typeface="Century Gothic" pitchFamily="34" charset="0"/>
              </a:rPr>
              <a:t> 2013) </a:t>
            </a:r>
            <a:r>
              <a:rPr lang="en-US" altLang="ru-RU" sz="1100" smtClean="0">
                <a:latin typeface="Century Gothic" pitchFamily="34" charset="0"/>
              </a:rPr>
              <a:t>on creating overhaul fund can stimulate additional demand for heat insulating materials</a:t>
            </a:r>
            <a:r>
              <a:rPr lang="ru-RU" altLang="ru-RU" sz="1100" smtClean="0">
                <a:latin typeface="Century Gothic" pitchFamily="34" charset="0"/>
              </a:rPr>
              <a:t>. </a:t>
            </a:r>
          </a:p>
          <a:p>
            <a:pPr marL="171450" indent="-171450">
              <a:spcBef>
                <a:spcPts val="300"/>
              </a:spcBef>
            </a:pPr>
            <a:r>
              <a:rPr lang="en-US" altLang="ru-RU" sz="1100" smtClean="0">
                <a:latin typeface="Century Gothic" pitchFamily="34" charset="0"/>
              </a:rPr>
              <a:t>Annual growth rate of heat insulating materials market is </a:t>
            </a:r>
            <a:r>
              <a:rPr lang="ru-RU" altLang="ru-RU" sz="1100" smtClean="0">
                <a:latin typeface="Century Gothic" pitchFamily="34" charset="0"/>
              </a:rPr>
              <a:t> </a:t>
            </a:r>
            <a:r>
              <a:rPr lang="ru-RU" altLang="ru-RU" sz="1100" b="1" smtClean="0">
                <a:latin typeface="Century Gothic" pitchFamily="34" charset="0"/>
              </a:rPr>
              <a:t>8-10% </a:t>
            </a:r>
            <a:r>
              <a:rPr lang="en-US" altLang="ru-RU" sz="1100" smtClean="0">
                <a:latin typeface="Century Gothic" pitchFamily="34" charset="0"/>
              </a:rPr>
              <a:t>per year</a:t>
            </a:r>
            <a:r>
              <a:rPr lang="ru-RU" altLang="ru-RU" sz="1100" b="1" smtClean="0">
                <a:latin typeface="Century Gothic" pitchFamily="34" charset="0"/>
              </a:rPr>
              <a:t>.  </a:t>
            </a:r>
            <a:endParaRPr lang="ru-RU" altLang="ru-RU" sz="1100" smtClean="0">
              <a:latin typeface="Century Gothic" pitchFamily="34" charset="0"/>
            </a:endParaRPr>
          </a:p>
          <a:p>
            <a:pPr marL="171450" indent="-171450">
              <a:spcBef>
                <a:spcPts val="300"/>
              </a:spcBef>
            </a:pPr>
            <a:r>
              <a:rPr lang="en-US" altLang="ru-RU" sz="1100" smtClean="0">
                <a:latin typeface="Century Gothic" pitchFamily="34" charset="0"/>
              </a:rPr>
              <a:t>High quality polysterene production - Alfapor</a:t>
            </a:r>
            <a:r>
              <a:rPr lang="ru-RU" altLang="ru-RU" sz="1100" smtClean="0">
                <a:latin typeface="Century Gothic" pitchFamily="34" charset="0"/>
              </a:rPr>
              <a:t> (</a:t>
            </a:r>
            <a:r>
              <a:rPr lang="en-US" altLang="ru-RU" sz="1100" smtClean="0">
                <a:latin typeface="Century Gothic" pitchFamily="34" charset="0"/>
              </a:rPr>
              <a:t>Perm</a:t>
            </a:r>
            <a:r>
              <a:rPr lang="ru-RU" altLang="ru-RU" sz="1100" smtClean="0">
                <a:latin typeface="Century Gothic" pitchFamily="34" charset="0"/>
              </a:rPr>
              <a:t>).</a:t>
            </a:r>
          </a:p>
          <a:p>
            <a:pPr marL="171450" indent="-171450">
              <a:spcBef>
                <a:spcPts val="300"/>
              </a:spcBef>
            </a:pPr>
            <a:r>
              <a:rPr lang="fr-FR" altLang="ru-RU" sz="1100" smtClean="0">
                <a:latin typeface="Century Gothic" pitchFamily="34" charset="0"/>
              </a:rPr>
              <a:t>Expanded polysterene sheet transportation for short distances requires </a:t>
            </a:r>
            <a:r>
              <a:rPr lang="en-US" altLang="ru-RU" sz="1100" smtClean="0">
                <a:latin typeface="Century Gothic" pitchFamily="34" charset="0"/>
              </a:rPr>
              <a:t>processing plants in every region.</a:t>
            </a:r>
            <a:endParaRPr lang="ru-RU" altLang="ru-RU" sz="1100" smtClean="0">
              <a:latin typeface="Century Gothic" pitchFamily="34" charset="0"/>
            </a:endParaRPr>
          </a:p>
        </p:txBody>
      </p:sp>
      <p:sp>
        <p:nvSpPr>
          <p:cNvPr id="16398" name="Текст 40"/>
          <p:cNvSpPr>
            <a:spLocks noGrp="1"/>
          </p:cNvSpPr>
          <p:nvPr>
            <p:custDataLst>
              <p:tags r:id="rId4"/>
            </p:custDataLst>
          </p:nvPr>
        </p:nvSpPr>
        <p:spPr bwMode="gray">
          <a:xfrm>
            <a:off x="1454150" y="1758950"/>
            <a:ext cx="287338" cy="152400"/>
          </a:xfrm>
          <a:prstGeom prst="rect">
            <a:avLst/>
          </a:prstGeom>
          <a:noFill/>
          <a:ln w="9525">
            <a:noFill/>
            <a:miter lim="800000"/>
            <a:headEnd/>
            <a:tailEnd/>
          </a:ln>
        </p:spPr>
        <p:txBody>
          <a:bodyPr wrap="none" lIns="17463" tIns="0" rIns="17463" bIns="0" anchor="ctr"/>
          <a:lstStyle/>
          <a:p>
            <a:pPr algn="ctr" eaLnBrk="0" hangingPunct="0">
              <a:buClr>
                <a:schemeClr val="tx2"/>
              </a:buClr>
              <a:buFont typeface="Wingdings" pitchFamily="2" charset="2"/>
              <a:buNone/>
            </a:pPr>
            <a:endParaRPr lang="en-US" sz="1000">
              <a:sym typeface="Arial" charset="0"/>
            </a:endParaRPr>
          </a:p>
        </p:txBody>
      </p:sp>
      <p:sp>
        <p:nvSpPr>
          <p:cNvPr id="16399" name="TextBox 3"/>
          <p:cNvSpPr txBox="1">
            <a:spLocks noChangeArrowheads="1"/>
          </p:cNvSpPr>
          <p:nvPr/>
        </p:nvSpPr>
        <p:spPr bwMode="auto">
          <a:xfrm>
            <a:off x="3925888" y="3484563"/>
            <a:ext cx="4935537" cy="461962"/>
          </a:xfrm>
          <a:prstGeom prst="rect">
            <a:avLst/>
          </a:prstGeom>
          <a:noFill/>
          <a:ln w="9525">
            <a:noFill/>
            <a:miter lim="800000"/>
            <a:headEnd/>
            <a:tailEnd/>
          </a:ln>
        </p:spPr>
        <p:txBody>
          <a:bodyPr>
            <a:spAutoFit/>
          </a:bodyPr>
          <a:lstStyle/>
          <a:p>
            <a:r>
              <a:rPr lang="en-US" sz="1200" b="1">
                <a:latin typeface="Century Gothic" pitchFamily="34" charset="0"/>
              </a:rPr>
              <a:t>In general</a:t>
            </a:r>
            <a:r>
              <a:rPr lang="ru-RU" sz="1200" b="1">
                <a:latin typeface="Century Gothic" pitchFamily="34" charset="0"/>
              </a:rPr>
              <a:t> </a:t>
            </a:r>
            <a:r>
              <a:rPr lang="en-US" sz="1200" b="1">
                <a:latin typeface="Century Gothic" pitchFamily="34" charset="0"/>
              </a:rPr>
              <a:t>E</a:t>
            </a:r>
            <a:r>
              <a:rPr lang="fr-FR" sz="1200" b="1">
                <a:latin typeface="Century Gothic" pitchFamily="34" charset="0"/>
              </a:rPr>
              <a:t>xpanded polysterene sheet production</a:t>
            </a:r>
            <a:r>
              <a:rPr lang="ru-RU" sz="1200" b="1">
                <a:latin typeface="Century Gothic" pitchFamily="34" charset="0"/>
              </a:rPr>
              <a:t> </a:t>
            </a:r>
            <a:r>
              <a:rPr lang="en-US" sz="1200" b="1">
                <a:latin typeface="Century Gothic" pitchFamily="34" charset="0"/>
              </a:rPr>
              <a:t>is highly marginal</a:t>
            </a:r>
            <a:endParaRPr lang="ru-RU" sz="1200" b="1">
              <a:latin typeface="Century Gothic" pitchFamily="34" charset="0"/>
            </a:endParaRPr>
          </a:p>
        </p:txBody>
      </p:sp>
      <p:sp>
        <p:nvSpPr>
          <p:cNvPr id="65" name="Прямоугольник 64"/>
          <p:cNvSpPr/>
          <p:nvPr/>
        </p:nvSpPr>
        <p:spPr>
          <a:xfrm>
            <a:off x="158750" y="285750"/>
            <a:ext cx="8966200" cy="615950"/>
          </a:xfrm>
          <a:prstGeom prst="rect">
            <a:avLst/>
          </a:prstGeom>
        </p:spPr>
        <p:txBody>
          <a:bodyPr>
            <a:spAutoFit/>
          </a:bodyPr>
          <a:lstStyle/>
          <a:p>
            <a:pPr defTabSz="955675" fontAlgn="auto">
              <a:spcBef>
                <a:spcPts val="0"/>
              </a:spcBef>
              <a:spcAft>
                <a:spcPts val="0"/>
              </a:spcAft>
              <a:defRPr/>
            </a:pPr>
            <a:r>
              <a:rPr lang="ru-RU" dirty="0">
                <a:solidFill>
                  <a:srgbClr val="008C7F"/>
                </a:solidFill>
                <a:latin typeface="Century Gothic" panose="020B0502020202020204" pitchFamily="34" charset="0"/>
                <a:cs typeface="+mn-cs"/>
              </a:rPr>
              <a:t> </a:t>
            </a:r>
            <a:r>
              <a:rPr lang="en-US" sz="1600" b="1" dirty="0">
                <a:latin typeface="Century Gothic" panose="020B0502020202020204" pitchFamily="34" charset="0"/>
                <a:cs typeface="+mn-cs"/>
              </a:rPr>
              <a:t>Polymers processing investment</a:t>
            </a:r>
            <a:r>
              <a:rPr lang="ru-RU" sz="1600" b="1" dirty="0">
                <a:latin typeface="Century Gothic" panose="020B0502020202020204" pitchFamily="34" charset="0"/>
                <a:cs typeface="+mn-cs"/>
              </a:rPr>
              <a:t>. </a:t>
            </a:r>
            <a:r>
              <a:rPr lang="en-US" sz="1600" b="1" dirty="0">
                <a:latin typeface="Century Gothic" panose="020B0502020202020204" pitchFamily="34" charset="0"/>
                <a:cs typeface="+mn-cs"/>
              </a:rPr>
              <a:t>E</a:t>
            </a:r>
            <a:r>
              <a:rPr lang="fr-FR" sz="1600" b="1" dirty="0">
                <a:latin typeface="Century Gothic" panose="020B0502020202020204" pitchFamily="34" charset="0"/>
                <a:cs typeface="+mn-cs"/>
              </a:rPr>
              <a:t>xpanded polysterene sheet production</a:t>
            </a:r>
            <a:r>
              <a:rPr lang="ru-RU" sz="1600" b="1" dirty="0">
                <a:latin typeface="Century Gothic" panose="020B0502020202020204" pitchFamily="34" charset="0"/>
                <a:cs typeface="+mn-cs"/>
              </a:rPr>
              <a:t> – </a:t>
            </a:r>
            <a:r>
              <a:rPr lang="en-US" sz="1600" b="1" dirty="0">
                <a:latin typeface="Century Gothic" panose="020B0502020202020204" pitchFamily="34" charset="0"/>
                <a:cs typeface="+mn-cs"/>
              </a:rPr>
              <a:t>one of the most effective heat insulating materials</a:t>
            </a:r>
            <a:r>
              <a:rPr lang="ru-RU" sz="1600" b="1" dirty="0">
                <a:solidFill>
                  <a:schemeClr val="tx2">
                    <a:lumMod val="50000"/>
                  </a:schemeClr>
                </a:solidFill>
                <a:latin typeface="Century Gothic" panose="020B0502020202020204" pitchFamily="34" charset="0"/>
                <a:cs typeface="+mn-cs"/>
              </a:rPr>
              <a:t>*</a:t>
            </a:r>
            <a:r>
              <a:rPr lang="ru-RU" sz="1600" b="1" dirty="0">
                <a:latin typeface="Century Gothic" panose="020B0502020202020204" pitchFamily="34" charset="0"/>
                <a:cs typeface="+mn-cs"/>
              </a:rPr>
              <a:t>  </a:t>
            </a:r>
            <a:endParaRPr lang="ru-RU" sz="1600" b="1" dirty="0">
              <a:latin typeface="Century Gothic" panose="020B0502020202020204" pitchFamily="34" charset="0"/>
              <a:cs typeface="+mn-cs"/>
            </a:endParaRPr>
          </a:p>
        </p:txBody>
      </p:sp>
      <p:sp>
        <p:nvSpPr>
          <p:cNvPr id="16401" name="Прямоугольник 95"/>
          <p:cNvSpPr>
            <a:spLocks noChangeArrowheads="1"/>
          </p:cNvSpPr>
          <p:nvPr>
            <p:custDataLst>
              <p:tags r:id="rId5"/>
            </p:custDataLst>
          </p:nvPr>
        </p:nvSpPr>
        <p:spPr bwMode="gray">
          <a:xfrm>
            <a:off x="2370138" y="1976438"/>
            <a:ext cx="285750" cy="152400"/>
          </a:xfrm>
          <a:prstGeom prst="rect">
            <a:avLst/>
          </a:prstGeom>
          <a:noFill/>
          <a:ln w="9525">
            <a:noFill/>
            <a:miter lim="800000"/>
            <a:headEnd/>
            <a:tailEnd/>
          </a:ln>
        </p:spPr>
        <p:txBody>
          <a:bodyPr wrap="none" lIns="17463" tIns="0" rIns="17463" bIns="0" anchor="ctr"/>
          <a:lstStyle/>
          <a:p>
            <a:pPr algn="ctr"/>
            <a:r>
              <a:rPr lang="ru-RU" sz="1000">
                <a:solidFill>
                  <a:schemeClr val="bg1"/>
                </a:solidFill>
              </a:rPr>
              <a:t>72%</a:t>
            </a:r>
            <a:endParaRPr lang="ru-RU" sz="1000">
              <a:solidFill>
                <a:schemeClr val="bg1"/>
              </a:solidFill>
              <a:sym typeface="Arial" charset="0"/>
            </a:endParaRPr>
          </a:p>
        </p:txBody>
      </p:sp>
      <p:sp>
        <p:nvSpPr>
          <p:cNvPr id="16402" name="Прямоугольник 103"/>
          <p:cNvSpPr>
            <a:spLocks noChangeArrowheads="1"/>
          </p:cNvSpPr>
          <p:nvPr>
            <p:custDataLst>
              <p:tags r:id="rId6"/>
            </p:custDataLst>
          </p:nvPr>
        </p:nvSpPr>
        <p:spPr bwMode="auto">
          <a:xfrm>
            <a:off x="1504950" y="5849938"/>
            <a:ext cx="2878138" cy="136525"/>
          </a:xfrm>
          <a:prstGeom prst="rect">
            <a:avLst/>
          </a:prstGeom>
          <a:noFill/>
          <a:ln w="9525">
            <a:noFill/>
            <a:miter lim="800000"/>
            <a:headEnd/>
            <a:tailEnd/>
          </a:ln>
        </p:spPr>
        <p:txBody>
          <a:bodyPr wrap="none" lIns="0" tIns="0" rIns="0" bIns="0" anchor="ctr"/>
          <a:lstStyle/>
          <a:p>
            <a:endParaRPr lang="en-US" sz="900">
              <a:sym typeface="Arial" charset="0"/>
            </a:endParaRPr>
          </a:p>
        </p:txBody>
      </p:sp>
      <p:cxnSp>
        <p:nvCxnSpPr>
          <p:cNvPr id="16403" name="Horizontal Line"/>
          <p:cNvCxnSpPr>
            <a:cxnSpLocks noChangeShapeType="1"/>
          </p:cNvCxnSpPr>
          <p:nvPr/>
        </p:nvCxnSpPr>
        <p:spPr bwMode="auto">
          <a:xfrm>
            <a:off x="1211263" y="3976688"/>
            <a:ext cx="7440612" cy="0"/>
          </a:xfrm>
          <a:prstGeom prst="line">
            <a:avLst/>
          </a:prstGeom>
          <a:noFill/>
          <a:ln w="22225" algn="ctr">
            <a:solidFill>
              <a:schemeClr val="accent1"/>
            </a:solidFill>
            <a:round/>
            <a:headEnd/>
            <a:tailEnd/>
          </a:ln>
        </p:spPr>
      </p:cxnSp>
      <p:sp>
        <p:nvSpPr>
          <p:cNvPr id="25" name="ListLeanHorizontalTextTopic0"/>
          <p:cNvSpPr txBox="1">
            <a:spLocks noChangeArrowheads="1"/>
          </p:cNvSpPr>
          <p:nvPr/>
        </p:nvSpPr>
        <p:spPr bwMode="auto">
          <a:xfrm>
            <a:off x="1187450" y="3789363"/>
            <a:ext cx="3362325" cy="157162"/>
          </a:xfrm>
          <a:prstGeom prst="rect">
            <a:avLst/>
          </a:prstGeom>
          <a:noFill/>
          <a:ln>
            <a:noFill/>
          </a:ln>
          <a:extLst>
            <a:ext uri="{909E8E84-426E-40DD-AFC4-6F175D3DCCD1}"/>
            <a:ext uri="{91240B29-F687-4F45-9708-019B960494DF}"/>
          </a:extLst>
        </p:spPr>
        <p:txBody>
          <a:bodyPr lIns="0" tIns="0" rIns="0" bIns="0">
            <a:spAutoFit/>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eaLnBrk="1" hangingPunct="1">
              <a:lnSpc>
                <a:spcPct val="93000"/>
              </a:lnSpc>
              <a:spcBef>
                <a:spcPct val="0"/>
              </a:spcBef>
              <a:buClr>
                <a:schemeClr val="tx1"/>
              </a:buClr>
              <a:buFontTx/>
              <a:buNone/>
              <a:defRPr/>
            </a:pPr>
            <a:r>
              <a:rPr lang="en-US" altLang="ru-RU" sz="1100" b="1" kern="0" dirty="0" smtClean="0">
                <a:solidFill>
                  <a:srgbClr val="006060"/>
                </a:solidFill>
                <a:latin typeface="Century Gothic" panose="020B0502020202020204" pitchFamily="34" charset="0"/>
                <a:cs typeface="Arial" charset="0"/>
              </a:rPr>
              <a:t>Return on investment </a:t>
            </a:r>
            <a:r>
              <a:rPr lang="ru-RU" altLang="ru-RU" sz="1100" b="1" kern="0" dirty="0" smtClean="0">
                <a:solidFill>
                  <a:srgbClr val="006060"/>
                </a:solidFill>
                <a:latin typeface="Century Gothic" panose="020B0502020202020204" pitchFamily="34" charset="0"/>
                <a:cs typeface="Arial" charset="0"/>
              </a:rPr>
              <a:t>*</a:t>
            </a:r>
            <a:endParaRPr lang="de-DE" altLang="ru-RU" sz="1100" b="1" kern="0" dirty="0" smtClean="0">
              <a:solidFill>
                <a:srgbClr val="006060"/>
              </a:solidFill>
              <a:latin typeface="Century Gothic" panose="020B0502020202020204" pitchFamily="34" charset="0"/>
              <a:cs typeface="Arial" charset="0"/>
            </a:endParaRPr>
          </a:p>
        </p:txBody>
      </p:sp>
      <p:sp>
        <p:nvSpPr>
          <p:cNvPr id="26" name="Объект 2"/>
          <p:cNvSpPr txBox="1">
            <a:spLocks/>
          </p:cNvSpPr>
          <p:nvPr/>
        </p:nvSpPr>
        <p:spPr bwMode="auto">
          <a:xfrm>
            <a:off x="1211263" y="3946525"/>
            <a:ext cx="3840162" cy="2598738"/>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Font typeface="Wingdings" pitchFamily="2" charset="2"/>
              <a:buNone/>
              <a:defRPr/>
            </a:pPr>
            <a:r>
              <a:rPr lang="en-US" altLang="ru-RU" sz="1000" b="1" u="sng" kern="0" dirty="0" smtClean="0">
                <a:solidFill>
                  <a:schemeClr val="tx2">
                    <a:lumMod val="50000"/>
                  </a:schemeClr>
                </a:solidFill>
                <a:latin typeface="Century Gothic" panose="020B0502020202020204" pitchFamily="34" charset="0"/>
              </a:rPr>
              <a:t>Initial data</a:t>
            </a:r>
            <a:r>
              <a:rPr lang="ru-RU" altLang="ru-RU" sz="1000" b="1" u="sng" kern="0" dirty="0" smtClean="0">
                <a:latin typeface="Century Gothic" panose="020B0502020202020204" pitchFamily="34" charset="0"/>
              </a:rPr>
              <a:t>:</a:t>
            </a:r>
          </a:p>
          <a:p>
            <a:pPr marL="0" indent="0">
              <a:spcBef>
                <a:spcPts val="600"/>
              </a:spcBef>
              <a:buFont typeface="Wingdings" pitchFamily="2" charset="2"/>
              <a:buNone/>
              <a:defRPr/>
            </a:pPr>
            <a:r>
              <a:rPr lang="en-US" altLang="ru-RU" sz="1000" b="1" kern="0" dirty="0" smtClean="0">
                <a:latin typeface="Century Gothic" panose="020B0502020202020204" pitchFamily="34" charset="0"/>
              </a:rPr>
              <a:t>Processing capacity</a:t>
            </a:r>
            <a:r>
              <a:rPr lang="ru-RU" altLang="ru-RU" sz="1000" b="1" kern="0" dirty="0" smtClean="0">
                <a:latin typeface="Century Gothic" panose="020B0502020202020204" pitchFamily="34" charset="0"/>
              </a:rPr>
              <a:t>:</a:t>
            </a:r>
          </a:p>
          <a:p>
            <a:pPr>
              <a:spcBef>
                <a:spcPts val="600"/>
              </a:spcBef>
              <a:defRPr/>
            </a:pPr>
            <a:r>
              <a:rPr lang="en-US" altLang="ru-RU" sz="1000" kern="0" dirty="0" smtClean="0">
                <a:latin typeface="Century Gothic" panose="020B0502020202020204" pitchFamily="34" charset="0"/>
              </a:rPr>
              <a:t>Up to </a:t>
            </a:r>
            <a:r>
              <a:rPr lang="ru-RU" altLang="ru-RU" sz="1000" kern="0" dirty="0" smtClean="0">
                <a:latin typeface="Century Gothic" panose="020B0502020202020204" pitchFamily="34" charset="0"/>
              </a:rPr>
              <a:t>5000 </a:t>
            </a:r>
            <a:r>
              <a:rPr lang="en-US" altLang="ru-RU" sz="1000" kern="0" dirty="0" smtClean="0">
                <a:latin typeface="Century Gothic" panose="020B0502020202020204" pitchFamily="34" charset="0"/>
              </a:rPr>
              <a:t>ton EPS per year</a:t>
            </a:r>
            <a:r>
              <a:rPr lang="ru-RU" altLang="ru-RU" sz="1000" kern="0" dirty="0" smtClean="0">
                <a:latin typeface="Century Gothic" panose="020B0502020202020204" pitchFamily="34" charset="0"/>
              </a:rPr>
              <a:t> </a:t>
            </a:r>
          </a:p>
          <a:p>
            <a:pPr marL="0" indent="0">
              <a:spcBef>
                <a:spcPts val="600"/>
              </a:spcBef>
              <a:buFont typeface="Wingdings" pitchFamily="2" charset="2"/>
              <a:buNone/>
              <a:defRPr/>
            </a:pPr>
            <a:r>
              <a:rPr lang="en-US" altLang="ru-RU" sz="1000" b="1" kern="0" dirty="0" smtClean="0">
                <a:latin typeface="Century Gothic" panose="020B0502020202020204" pitchFamily="34" charset="0"/>
              </a:rPr>
              <a:t>Equipment required</a:t>
            </a:r>
            <a:r>
              <a:rPr lang="ru-RU" altLang="ru-RU" sz="1000" b="1" kern="0" dirty="0" smtClean="0">
                <a:latin typeface="Century Gothic" panose="020B0502020202020204" pitchFamily="34" charset="0"/>
              </a:rPr>
              <a:t>:</a:t>
            </a:r>
          </a:p>
          <a:p>
            <a:pPr marL="0" indent="0">
              <a:spcBef>
                <a:spcPts val="600"/>
              </a:spcBef>
              <a:buFont typeface="Wingdings" pitchFamily="2" charset="2"/>
              <a:buNone/>
              <a:defRPr/>
            </a:pPr>
            <a:r>
              <a:rPr lang="en-US" altLang="ru-RU" sz="1000" kern="0" dirty="0" smtClean="0">
                <a:latin typeface="Century Gothic" panose="020B0502020202020204" pitchFamily="34" charset="0"/>
              </a:rPr>
              <a:t>Automated line, capacity up to</a:t>
            </a:r>
            <a:r>
              <a:rPr lang="ru-RU" altLang="ru-RU" sz="1000" kern="0" dirty="0" smtClean="0">
                <a:latin typeface="Century Gothic" panose="020B0502020202020204" pitchFamily="34" charset="0"/>
              </a:rPr>
              <a:t> 400 </a:t>
            </a:r>
            <a:r>
              <a:rPr lang="en-US" altLang="ru-RU" sz="1000" kern="0" dirty="0" smtClean="0">
                <a:latin typeface="Century Gothic" panose="020B0502020202020204" pitchFamily="34" charset="0"/>
              </a:rPr>
              <a:t>000 m</a:t>
            </a:r>
            <a:r>
              <a:rPr lang="ru-RU" altLang="ru-RU" sz="1000" kern="0" baseline="30000" dirty="0" smtClean="0">
                <a:latin typeface="Century Gothic" panose="020B0502020202020204" pitchFamily="34" charset="0"/>
              </a:rPr>
              <a:t>3</a:t>
            </a:r>
            <a:r>
              <a:rPr lang="ru-RU" altLang="ru-RU" sz="1000" kern="0" dirty="0" smtClean="0">
                <a:latin typeface="Century Gothic" panose="020B0502020202020204" pitchFamily="34" charset="0"/>
              </a:rPr>
              <a:t> </a:t>
            </a:r>
            <a:r>
              <a:rPr lang="en-US" altLang="ru-RU" sz="1000" kern="0" dirty="0" smtClean="0">
                <a:latin typeface="Century Gothic" panose="020B0502020202020204" pitchFamily="34" charset="0"/>
              </a:rPr>
              <a:t>per year </a:t>
            </a:r>
            <a:r>
              <a:rPr lang="ru-RU" altLang="ru-RU" sz="1000" kern="0" dirty="0" smtClean="0">
                <a:latin typeface="Century Gothic" panose="020B0502020202020204" pitchFamily="34" charset="0"/>
              </a:rPr>
              <a:t>(</a:t>
            </a:r>
            <a:r>
              <a:rPr lang="fr-FR" altLang="ru-RU" sz="1000" kern="0" dirty="0" smtClean="0">
                <a:latin typeface="Century Gothic" panose="020B0502020202020204" pitchFamily="34" charset="0"/>
              </a:rPr>
              <a:t>prefoaming device</a:t>
            </a:r>
            <a:r>
              <a:rPr lang="ru-RU" altLang="ru-RU" sz="1000" kern="0" dirty="0" smtClean="0">
                <a:latin typeface="Century Gothic" panose="020B0502020202020204" pitchFamily="34" charset="0"/>
              </a:rPr>
              <a:t>, </a:t>
            </a:r>
            <a:r>
              <a:rPr lang="en-US" altLang="ru-RU" sz="1000" kern="0" dirty="0" smtClean="0">
                <a:latin typeface="Century Gothic" panose="020B0502020202020204" pitchFamily="34" charset="0"/>
              </a:rPr>
              <a:t>oven</a:t>
            </a:r>
            <a:r>
              <a:rPr lang="ru-RU" altLang="ru-RU" sz="1000" kern="0" dirty="0" smtClean="0">
                <a:latin typeface="Century Gothic" panose="020B0502020202020204" pitchFamily="34" charset="0"/>
              </a:rPr>
              <a:t>, </a:t>
            </a:r>
            <a:r>
              <a:rPr lang="en-US" altLang="ru-RU" sz="1000" kern="0" dirty="0" smtClean="0">
                <a:latin typeface="Century Gothic" panose="020B0502020202020204" pitchFamily="34" charset="0"/>
              </a:rPr>
              <a:t>block mould</a:t>
            </a:r>
            <a:r>
              <a:rPr lang="ru-RU" altLang="ru-RU" sz="1000" kern="0" dirty="0" smtClean="0">
                <a:latin typeface="Century Gothic" panose="020B0502020202020204" pitchFamily="34" charset="0"/>
              </a:rPr>
              <a:t>, </a:t>
            </a:r>
            <a:r>
              <a:rPr lang="en-US" altLang="ru-RU" sz="1000" kern="0" dirty="0" smtClean="0">
                <a:latin typeface="Century Gothic" panose="020B0502020202020204" pitchFamily="34" charset="0"/>
              </a:rPr>
              <a:t>air lift</a:t>
            </a:r>
            <a:r>
              <a:rPr lang="ru-RU" altLang="ru-RU" sz="1000" kern="0" dirty="0" smtClean="0">
                <a:latin typeface="Century Gothic" panose="020B0502020202020204" pitchFamily="34" charset="0"/>
              </a:rPr>
              <a:t>)</a:t>
            </a:r>
          </a:p>
          <a:p>
            <a:pPr marL="0" indent="0">
              <a:spcBef>
                <a:spcPts val="600"/>
              </a:spcBef>
              <a:buFont typeface="Wingdings" pitchFamily="2" charset="2"/>
              <a:buNone/>
              <a:defRPr/>
            </a:pPr>
            <a:r>
              <a:rPr lang="en-US" altLang="ru-RU" sz="1000" b="1" kern="0" dirty="0" smtClean="0">
                <a:solidFill>
                  <a:schemeClr val="tx2">
                    <a:lumMod val="50000"/>
                  </a:schemeClr>
                </a:solidFill>
                <a:latin typeface="Century Gothic" panose="020B0502020202020204" pitchFamily="34" charset="0"/>
              </a:rPr>
              <a:t>Staff</a:t>
            </a:r>
            <a:r>
              <a:rPr lang="ru-RU" altLang="ru-RU" sz="1000" b="1" kern="0" dirty="0" smtClean="0">
                <a:latin typeface="Century Gothic" panose="020B0502020202020204" pitchFamily="34" charset="0"/>
              </a:rPr>
              <a:t>: </a:t>
            </a:r>
          </a:p>
          <a:p>
            <a:pPr>
              <a:spcBef>
                <a:spcPts val="600"/>
              </a:spcBef>
              <a:defRPr/>
            </a:pPr>
            <a:r>
              <a:rPr lang="ru-RU" altLang="ru-RU" sz="1000" kern="0" dirty="0">
                <a:latin typeface="Century Gothic" panose="020B0502020202020204" pitchFamily="34" charset="0"/>
              </a:rPr>
              <a:t>4</a:t>
            </a:r>
            <a:r>
              <a:rPr lang="ru-RU" altLang="ru-RU" sz="1000" kern="0" dirty="0" smtClean="0">
                <a:latin typeface="Century Gothic" panose="020B0502020202020204" pitchFamily="34" charset="0"/>
              </a:rPr>
              <a:t> </a:t>
            </a:r>
            <a:r>
              <a:rPr lang="en-US" altLang="ru-RU" sz="1000" kern="0" dirty="0" smtClean="0">
                <a:solidFill>
                  <a:srgbClr val="000000"/>
                </a:solidFill>
                <a:latin typeface="Century Gothic" panose="020B0502020202020204" pitchFamily="34" charset="0"/>
              </a:rPr>
              <a:t>people </a:t>
            </a:r>
            <a:r>
              <a:rPr lang="ru-RU" altLang="ru-RU" sz="1000" kern="0" dirty="0" smtClean="0">
                <a:latin typeface="Century Gothic" panose="020B0502020202020204" pitchFamily="34" charset="0"/>
              </a:rPr>
              <a:t>(</a:t>
            </a:r>
            <a:r>
              <a:rPr lang="en-US" altLang="ru-RU" sz="1000" kern="0" dirty="0" smtClean="0">
                <a:latin typeface="Century Gothic" panose="020B0502020202020204" pitchFamily="34" charset="0"/>
              </a:rPr>
              <a:t>manufacturing only</a:t>
            </a:r>
            <a:r>
              <a:rPr lang="ru-RU" altLang="ru-RU" sz="1000" kern="0" dirty="0" smtClean="0">
                <a:latin typeface="Century Gothic" panose="020B0502020202020204" pitchFamily="34" charset="0"/>
              </a:rPr>
              <a:t>)</a:t>
            </a:r>
          </a:p>
          <a:p>
            <a:pPr>
              <a:spcBef>
                <a:spcPts val="600"/>
              </a:spcBef>
              <a:defRPr/>
            </a:pPr>
            <a:r>
              <a:rPr lang="en-US" altLang="ru-RU" sz="1000" kern="0" dirty="0" smtClean="0">
                <a:solidFill>
                  <a:srgbClr val="000000"/>
                </a:solidFill>
                <a:latin typeface="Century Gothic" panose="020B0502020202020204" pitchFamily="34" charset="0"/>
              </a:rPr>
              <a:t>salary including insurance -</a:t>
            </a:r>
            <a:r>
              <a:rPr lang="ru-RU" altLang="ru-RU" sz="1000" kern="0" dirty="0" smtClean="0">
                <a:latin typeface="Century Gothic" panose="020B0502020202020204" pitchFamily="34" charset="0"/>
              </a:rPr>
              <a:t> 40 000 </a:t>
            </a:r>
            <a:r>
              <a:rPr lang="en-US" altLang="ru-RU" sz="1000" kern="0" dirty="0" smtClean="0">
                <a:latin typeface="Century Gothic" panose="020B0502020202020204" pitchFamily="34" charset="0"/>
              </a:rPr>
              <a:t>RUB per person</a:t>
            </a:r>
            <a:endParaRPr lang="ru-RU" altLang="ru-RU" sz="1000" b="1" kern="0" dirty="0" smtClean="0">
              <a:latin typeface="Century Gothic" panose="020B0502020202020204" pitchFamily="34" charset="0"/>
            </a:endParaRPr>
          </a:p>
        </p:txBody>
      </p:sp>
      <p:sp>
        <p:nvSpPr>
          <p:cNvPr id="28" name="Объект 2"/>
          <p:cNvSpPr txBox="1">
            <a:spLocks/>
          </p:cNvSpPr>
          <p:nvPr/>
        </p:nvSpPr>
        <p:spPr bwMode="auto">
          <a:xfrm>
            <a:off x="5051425" y="4033838"/>
            <a:ext cx="4073525" cy="2611437"/>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Font typeface="Wingdings" pitchFamily="2" charset="2"/>
              <a:buNone/>
              <a:defRPr/>
            </a:pPr>
            <a:r>
              <a:rPr lang="en-US" altLang="ru-RU" sz="1000" b="1" kern="0" dirty="0" smtClean="0">
                <a:latin typeface="Century Gothic" panose="020B0502020202020204" pitchFamily="34" charset="0"/>
              </a:rPr>
              <a:t>CAPEX</a:t>
            </a:r>
            <a:r>
              <a:rPr lang="ru-RU" altLang="ru-RU" sz="1000" b="1" kern="0" dirty="0" smtClean="0">
                <a:latin typeface="Century Gothic" panose="020B0502020202020204" pitchFamily="34" charset="0"/>
              </a:rPr>
              <a:t>:</a:t>
            </a:r>
            <a:r>
              <a:rPr lang="en-US" altLang="ru-RU" sz="1000" b="1" kern="0" dirty="0" smtClean="0">
                <a:latin typeface="Century Gothic" panose="020B0502020202020204" pitchFamily="34" charset="0"/>
              </a:rPr>
              <a:t> </a:t>
            </a:r>
            <a:r>
              <a:rPr lang="ru-RU" altLang="ru-RU" sz="1000" kern="0" dirty="0" smtClean="0">
                <a:latin typeface="Century Gothic" panose="020B0502020202020204" pitchFamily="34" charset="0"/>
              </a:rPr>
              <a:t>116</a:t>
            </a:r>
            <a:r>
              <a:rPr lang="en-US" altLang="ru-RU" sz="1000" kern="0" dirty="0" smtClean="0">
                <a:latin typeface="Century Gothic" panose="020B0502020202020204" pitchFamily="34" charset="0"/>
              </a:rPr>
              <a:t> </a:t>
            </a:r>
            <a:r>
              <a:rPr lang="en-US" altLang="ru-RU" sz="1000" kern="0" dirty="0" err="1" smtClean="0">
                <a:latin typeface="Century Gothic" panose="020B0502020202020204" pitchFamily="34" charset="0"/>
              </a:rPr>
              <a:t>mln</a:t>
            </a:r>
            <a:r>
              <a:rPr lang="en-US" altLang="ru-RU" sz="1000" kern="0" dirty="0" smtClean="0">
                <a:latin typeface="Century Gothic" panose="020B0502020202020204" pitchFamily="34" charset="0"/>
              </a:rPr>
              <a:t> RUB</a:t>
            </a:r>
            <a:endParaRPr lang="ru-RU" altLang="ru-RU" sz="1000" kern="0" dirty="0" smtClean="0">
              <a:latin typeface="Century Gothic" panose="020B0502020202020204" pitchFamily="34" charset="0"/>
            </a:endParaRPr>
          </a:p>
          <a:p>
            <a:pPr marL="0" indent="0">
              <a:spcBef>
                <a:spcPts val="600"/>
              </a:spcBef>
              <a:buFont typeface="Wingdings" pitchFamily="2" charset="2"/>
              <a:buNone/>
              <a:defRPr/>
            </a:pPr>
            <a:r>
              <a:rPr lang="en-US" altLang="ru-RU" sz="1000" b="1" kern="0" dirty="0" smtClean="0">
                <a:latin typeface="Century Gothic" panose="020B0502020202020204" pitchFamily="34" charset="0"/>
              </a:rPr>
              <a:t>OPEX: </a:t>
            </a:r>
            <a:r>
              <a:rPr lang="ru-RU" altLang="ru-RU" sz="1000" kern="0" dirty="0" smtClean="0">
                <a:latin typeface="Century Gothic" panose="020B0502020202020204" pitchFamily="34" charset="0"/>
              </a:rPr>
              <a:t>1070 </a:t>
            </a:r>
            <a:r>
              <a:rPr lang="en-US" altLang="ru-RU" sz="1000" kern="0" dirty="0" smtClean="0">
                <a:latin typeface="Century Gothic" panose="020B0502020202020204" pitchFamily="34" charset="0"/>
              </a:rPr>
              <a:t>RUB per</a:t>
            </a:r>
            <a:r>
              <a:rPr lang="ru-RU" altLang="ru-RU" sz="1000" kern="0" dirty="0" smtClean="0">
                <a:latin typeface="Century Gothic" panose="020B0502020202020204" pitchFamily="34" charset="0"/>
              </a:rPr>
              <a:t> 1 м</a:t>
            </a:r>
            <a:r>
              <a:rPr lang="ru-RU" altLang="ru-RU" sz="1000" kern="0" baseline="30000" dirty="0" smtClean="0">
                <a:latin typeface="Century Gothic" panose="020B0502020202020204" pitchFamily="34" charset="0"/>
              </a:rPr>
              <a:t>3</a:t>
            </a:r>
            <a:r>
              <a:rPr lang="ru-RU" altLang="ru-RU" sz="1000" kern="0" dirty="0" smtClean="0">
                <a:latin typeface="Century Gothic" panose="020B0502020202020204" pitchFamily="34" charset="0"/>
              </a:rPr>
              <a:t> </a:t>
            </a:r>
            <a:r>
              <a:rPr lang="en-US" altLang="ru-RU" sz="1000" kern="0" dirty="0" smtClean="0">
                <a:latin typeface="Century Gothic" panose="020B0502020202020204" pitchFamily="34" charset="0"/>
              </a:rPr>
              <a:t>produced</a:t>
            </a:r>
            <a:endParaRPr lang="ru-RU" altLang="ru-RU" sz="1000" kern="0" dirty="0" smtClean="0">
              <a:latin typeface="Century Gothic" panose="020B0502020202020204" pitchFamily="34" charset="0"/>
            </a:endParaRPr>
          </a:p>
          <a:p>
            <a:pPr marL="0" indent="0">
              <a:spcBef>
                <a:spcPts val="600"/>
              </a:spcBef>
              <a:buFont typeface="Wingdings" pitchFamily="2" charset="2"/>
              <a:buNone/>
              <a:defRPr/>
            </a:pPr>
            <a:r>
              <a:rPr lang="en-US" altLang="ru-RU" sz="1000" b="1" kern="0" dirty="0" smtClean="0">
                <a:solidFill>
                  <a:schemeClr val="tx2">
                    <a:lumMod val="50000"/>
                  </a:schemeClr>
                </a:solidFill>
                <a:latin typeface="Century Gothic" panose="020B0502020202020204" pitchFamily="34" charset="0"/>
              </a:rPr>
              <a:t>Inception date </a:t>
            </a:r>
            <a:r>
              <a:rPr lang="ru-RU" altLang="ru-RU" sz="1000" b="1" kern="0" dirty="0" smtClean="0">
                <a:solidFill>
                  <a:schemeClr val="tx2">
                    <a:lumMod val="50000"/>
                  </a:schemeClr>
                </a:solidFill>
                <a:latin typeface="Century Gothic" panose="020B0502020202020204" pitchFamily="34" charset="0"/>
              </a:rPr>
              <a:t>: </a:t>
            </a:r>
            <a:r>
              <a:rPr lang="en-US" altLang="ru-RU" sz="1000" kern="0" dirty="0" smtClean="0">
                <a:solidFill>
                  <a:srgbClr val="000000"/>
                </a:solidFill>
                <a:latin typeface="Century Gothic" panose="020B0502020202020204" pitchFamily="34" charset="0"/>
              </a:rPr>
              <a:t>January </a:t>
            </a:r>
            <a:r>
              <a:rPr lang="ru-RU" altLang="ru-RU" sz="1000" kern="0" dirty="0" smtClean="0">
                <a:solidFill>
                  <a:srgbClr val="000000"/>
                </a:solidFill>
                <a:latin typeface="Century Gothic" panose="020B0502020202020204" pitchFamily="34" charset="0"/>
              </a:rPr>
              <a:t>2015</a:t>
            </a:r>
            <a:endParaRPr lang="ru-RU" altLang="ru-RU" sz="1000" kern="0" dirty="0" smtClean="0">
              <a:latin typeface="Century Gothic" panose="020B0502020202020204" pitchFamily="34" charset="0"/>
            </a:endParaRPr>
          </a:p>
          <a:p>
            <a:pPr marL="0" indent="0">
              <a:spcBef>
                <a:spcPts val="600"/>
              </a:spcBef>
              <a:buFont typeface="Wingdings" pitchFamily="2" charset="2"/>
              <a:buNone/>
              <a:defRPr/>
            </a:pPr>
            <a:r>
              <a:rPr lang="en-US" altLang="ru-RU" sz="1000" b="1" kern="0" dirty="0" smtClean="0">
                <a:solidFill>
                  <a:schemeClr val="tx2">
                    <a:lumMod val="50000"/>
                  </a:schemeClr>
                </a:solidFill>
                <a:latin typeface="Century Gothic" panose="020B0502020202020204" pitchFamily="34" charset="0"/>
              </a:rPr>
              <a:t>Estimated period</a:t>
            </a:r>
            <a:r>
              <a:rPr lang="ru-RU" altLang="ru-RU" sz="1000" b="1" kern="0" dirty="0" smtClean="0">
                <a:solidFill>
                  <a:schemeClr val="tx2">
                    <a:lumMod val="50000"/>
                  </a:schemeClr>
                </a:solidFill>
                <a:latin typeface="Century Gothic" panose="020B0502020202020204" pitchFamily="34" charset="0"/>
              </a:rPr>
              <a:t>: </a:t>
            </a:r>
            <a:r>
              <a:rPr lang="en-US" altLang="ru-RU" sz="1000" kern="0" dirty="0" smtClean="0">
                <a:solidFill>
                  <a:srgbClr val="000000"/>
                </a:solidFill>
                <a:latin typeface="Century Gothic" panose="020B0502020202020204" pitchFamily="34" charset="0"/>
              </a:rPr>
              <a:t>up to </a:t>
            </a:r>
            <a:r>
              <a:rPr lang="ru-RU" altLang="ru-RU" sz="1000" kern="0" dirty="0" smtClean="0">
                <a:solidFill>
                  <a:srgbClr val="000000"/>
                </a:solidFill>
                <a:latin typeface="Century Gothic" panose="020B0502020202020204" pitchFamily="34" charset="0"/>
              </a:rPr>
              <a:t>202</a:t>
            </a:r>
            <a:r>
              <a:rPr lang="ru-RU" altLang="ru-RU" sz="1000" kern="0" dirty="0" smtClean="0">
                <a:latin typeface="Century Gothic" panose="020B0502020202020204" pitchFamily="34" charset="0"/>
              </a:rPr>
              <a:t>8</a:t>
            </a:r>
          </a:p>
          <a:p>
            <a:pPr marL="0" indent="0">
              <a:spcBef>
                <a:spcPts val="600"/>
              </a:spcBef>
              <a:buFont typeface="Wingdings" pitchFamily="2" charset="2"/>
              <a:buNone/>
              <a:defRPr/>
            </a:pPr>
            <a:endParaRPr lang="ru-RU" altLang="ru-RU" sz="1000" b="1" kern="0" dirty="0" smtClean="0">
              <a:latin typeface="Century Gothic" panose="020B0502020202020204" pitchFamily="34" charset="0"/>
            </a:endParaRPr>
          </a:p>
          <a:p>
            <a:pPr marL="0" indent="0">
              <a:spcBef>
                <a:spcPts val="600"/>
              </a:spcBef>
              <a:buFont typeface="Wingdings" pitchFamily="2" charset="2"/>
              <a:buNone/>
              <a:defRPr/>
            </a:pPr>
            <a:r>
              <a:rPr lang="en-US" altLang="ru-RU" sz="1000" b="1" kern="0" dirty="0" smtClean="0">
                <a:solidFill>
                  <a:schemeClr val="tx2">
                    <a:lumMod val="50000"/>
                  </a:schemeClr>
                </a:solidFill>
                <a:latin typeface="Century Gothic" panose="020B0502020202020204" pitchFamily="34" charset="0"/>
              </a:rPr>
              <a:t>Performance indicators</a:t>
            </a:r>
            <a:r>
              <a:rPr lang="ru-RU" altLang="ru-RU" sz="1000" b="1" kern="0" dirty="0" smtClean="0">
                <a:latin typeface="Century Gothic" panose="020B0502020202020204" pitchFamily="34" charset="0"/>
              </a:rPr>
              <a:t>*: </a:t>
            </a:r>
          </a:p>
          <a:p>
            <a:pPr marL="0" indent="0">
              <a:spcBef>
                <a:spcPts val="600"/>
              </a:spcBef>
              <a:buFont typeface="Wingdings" pitchFamily="2" charset="2"/>
              <a:buNone/>
              <a:defRPr/>
            </a:pPr>
            <a:r>
              <a:rPr lang="en-US" altLang="ru-RU" sz="1000" kern="0" dirty="0" smtClean="0">
                <a:solidFill>
                  <a:srgbClr val="000000"/>
                </a:solidFill>
                <a:latin typeface="Century Gothic" panose="020B0502020202020204" pitchFamily="34" charset="0"/>
              </a:rPr>
              <a:t>Internal rate of return</a:t>
            </a:r>
            <a:r>
              <a:rPr lang="ru-RU" altLang="ru-RU" sz="1000" kern="0" dirty="0" smtClean="0">
                <a:latin typeface="Century Gothic" panose="020B0502020202020204" pitchFamily="34" charset="0"/>
              </a:rPr>
              <a:t> </a:t>
            </a:r>
            <a:r>
              <a:rPr lang="ru-RU" altLang="ru-RU" sz="1000" b="1" kern="0" dirty="0" smtClean="0">
                <a:latin typeface="Century Gothic" panose="020B0502020202020204" pitchFamily="34" charset="0"/>
              </a:rPr>
              <a:t>(</a:t>
            </a:r>
            <a:r>
              <a:rPr lang="en-US" altLang="ru-RU" sz="1000" b="1" kern="0" dirty="0" smtClean="0">
                <a:latin typeface="Century Gothic" panose="020B0502020202020204" pitchFamily="34" charset="0"/>
              </a:rPr>
              <a:t>IRR</a:t>
            </a:r>
            <a:r>
              <a:rPr lang="ru-RU" altLang="ru-RU" sz="1000" b="1" kern="0" dirty="0" smtClean="0">
                <a:latin typeface="Century Gothic" panose="020B0502020202020204" pitchFamily="34" charset="0"/>
              </a:rPr>
              <a:t>)</a:t>
            </a:r>
            <a:r>
              <a:rPr lang="en-US" altLang="ru-RU" sz="1000" b="1" kern="0" dirty="0" smtClean="0">
                <a:latin typeface="Century Gothic" panose="020B0502020202020204" pitchFamily="34" charset="0"/>
              </a:rPr>
              <a:t>: </a:t>
            </a:r>
            <a:r>
              <a:rPr lang="ru-RU" altLang="ru-RU" sz="1000" b="1" kern="0" dirty="0" smtClean="0">
                <a:latin typeface="Century Gothic" panose="020B0502020202020204" pitchFamily="34" charset="0"/>
              </a:rPr>
              <a:t> 41 </a:t>
            </a:r>
            <a:r>
              <a:rPr lang="en-US" altLang="ru-RU" sz="1000" b="1" kern="0" dirty="0" smtClean="0">
                <a:latin typeface="Century Gothic" panose="020B0502020202020204" pitchFamily="34" charset="0"/>
              </a:rPr>
              <a:t>%</a:t>
            </a:r>
          </a:p>
          <a:p>
            <a:pPr marL="0" indent="0">
              <a:spcBef>
                <a:spcPts val="600"/>
              </a:spcBef>
              <a:buFont typeface="Wingdings" pitchFamily="2" charset="2"/>
              <a:buNone/>
              <a:defRPr/>
            </a:pPr>
            <a:r>
              <a:rPr lang="en-US" altLang="ru-RU" sz="1000" kern="0" dirty="0" smtClean="0">
                <a:solidFill>
                  <a:srgbClr val="000000"/>
                </a:solidFill>
                <a:latin typeface="Century Gothic" panose="020B0502020202020204" pitchFamily="34" charset="0"/>
              </a:rPr>
              <a:t>Net present value</a:t>
            </a:r>
            <a:r>
              <a:rPr lang="en-US" altLang="ru-RU" sz="1000" kern="0" dirty="0" smtClean="0">
                <a:latin typeface="Century Gothic" panose="020B0502020202020204" pitchFamily="34" charset="0"/>
              </a:rPr>
              <a:t> </a:t>
            </a:r>
            <a:r>
              <a:rPr lang="ru-RU" altLang="ru-RU" sz="1000" b="1" kern="0" dirty="0" smtClean="0">
                <a:latin typeface="Century Gothic" panose="020B0502020202020204" pitchFamily="34" charset="0"/>
              </a:rPr>
              <a:t>(</a:t>
            </a:r>
            <a:r>
              <a:rPr lang="en-US" altLang="ru-RU" sz="1000" b="1" kern="0" dirty="0" smtClean="0">
                <a:latin typeface="Century Gothic" panose="020B0502020202020204" pitchFamily="34" charset="0"/>
              </a:rPr>
              <a:t>NPV): </a:t>
            </a:r>
            <a:r>
              <a:rPr lang="ru-RU" altLang="ru-RU" sz="1000" b="1" kern="0" dirty="0" smtClean="0">
                <a:latin typeface="Century Gothic" panose="020B0502020202020204" pitchFamily="34" charset="0"/>
              </a:rPr>
              <a:t>279 </a:t>
            </a:r>
            <a:r>
              <a:rPr lang="en-US" altLang="ru-RU" sz="1000" b="1" kern="0" dirty="0" err="1" smtClean="0">
                <a:latin typeface="Century Gothic" panose="020B0502020202020204" pitchFamily="34" charset="0"/>
              </a:rPr>
              <a:t>mln</a:t>
            </a:r>
            <a:r>
              <a:rPr lang="en-US" altLang="ru-RU" sz="1000" b="1" kern="0" dirty="0" smtClean="0">
                <a:latin typeface="Century Gothic" panose="020B0502020202020204" pitchFamily="34" charset="0"/>
              </a:rPr>
              <a:t> RUB</a:t>
            </a:r>
            <a:endParaRPr lang="ru-RU" altLang="ru-RU" sz="1000" b="1" kern="0" dirty="0" smtClean="0">
              <a:latin typeface="Century Gothic" panose="020B0502020202020204" pitchFamily="34" charset="0"/>
            </a:endParaRPr>
          </a:p>
          <a:p>
            <a:pPr marL="0" indent="0">
              <a:spcBef>
                <a:spcPts val="600"/>
              </a:spcBef>
              <a:buFont typeface="Wingdings" pitchFamily="2" charset="2"/>
              <a:buNone/>
              <a:defRPr/>
            </a:pPr>
            <a:r>
              <a:rPr lang="en-US" altLang="ru-RU" sz="1000" kern="0" dirty="0" smtClean="0">
                <a:solidFill>
                  <a:srgbClr val="000000"/>
                </a:solidFill>
                <a:latin typeface="Century Gothic" panose="020B0502020202020204" pitchFamily="34" charset="0"/>
              </a:rPr>
              <a:t>Pay-back period</a:t>
            </a:r>
            <a:r>
              <a:rPr lang="ru-RU" altLang="ru-RU" sz="1000" kern="0" dirty="0" smtClean="0">
                <a:latin typeface="Century Gothic" panose="020B0502020202020204" pitchFamily="34" charset="0"/>
              </a:rPr>
              <a:t> </a:t>
            </a:r>
            <a:r>
              <a:rPr lang="ru-RU" altLang="ru-RU" sz="1000" b="1" kern="0" dirty="0" smtClean="0">
                <a:latin typeface="Century Gothic" panose="020B0502020202020204" pitchFamily="34" charset="0"/>
              </a:rPr>
              <a:t>(</a:t>
            </a:r>
            <a:r>
              <a:rPr lang="en-US" altLang="ru-RU" sz="1000" b="1" kern="0" dirty="0" smtClean="0">
                <a:latin typeface="Century Gothic" panose="020B0502020202020204" pitchFamily="34" charset="0"/>
              </a:rPr>
              <a:t>P</a:t>
            </a:r>
            <a:r>
              <a:rPr lang="ru-RU" altLang="ru-RU" sz="1000" b="1" kern="0" dirty="0" smtClean="0">
                <a:latin typeface="Century Gothic" panose="020B0502020202020204" pitchFamily="34" charset="0"/>
              </a:rPr>
              <a:t>Р)</a:t>
            </a:r>
            <a:r>
              <a:rPr lang="en-US" altLang="ru-RU" sz="1000" b="1" kern="0" dirty="0" smtClean="0">
                <a:latin typeface="Century Gothic" panose="020B0502020202020204" pitchFamily="34" charset="0"/>
              </a:rPr>
              <a:t>: </a:t>
            </a:r>
            <a:r>
              <a:rPr lang="ru-RU" altLang="ru-RU" sz="1000" b="1" kern="0" dirty="0" smtClean="0">
                <a:latin typeface="Century Gothic" panose="020B0502020202020204" pitchFamily="34" charset="0"/>
              </a:rPr>
              <a:t>4 </a:t>
            </a:r>
            <a:r>
              <a:rPr lang="en-US" altLang="ru-RU" sz="1000" b="1" kern="0" dirty="0" smtClean="0">
                <a:latin typeface="Century Gothic" panose="020B0502020202020204" pitchFamily="34" charset="0"/>
              </a:rPr>
              <a:t>years</a:t>
            </a:r>
            <a:endParaRPr lang="ru-RU" altLang="ru-RU" sz="1000" b="1" kern="0" dirty="0" smtClean="0">
              <a:latin typeface="Century Gothic" panose="020B0502020202020204" pitchFamily="34" charset="0"/>
            </a:endParaRPr>
          </a:p>
          <a:p>
            <a:pPr marL="0" indent="0">
              <a:spcBef>
                <a:spcPts val="600"/>
              </a:spcBef>
              <a:buFont typeface="Wingdings" pitchFamily="2" charset="2"/>
              <a:buNone/>
              <a:defRPr/>
            </a:pPr>
            <a:endParaRPr lang="ru-RU" altLang="ru-RU" sz="1100" b="1" kern="0" dirty="0" smtClean="0">
              <a:latin typeface="Century Gothic" panose="020B0502020202020204" pitchFamily="34" charset="0"/>
            </a:endParaRPr>
          </a:p>
          <a:p>
            <a:pPr marL="0" indent="0">
              <a:spcBef>
                <a:spcPts val="600"/>
              </a:spcBef>
              <a:buFont typeface="Wingdings" pitchFamily="2" charset="2"/>
              <a:buNone/>
              <a:defRPr/>
            </a:pPr>
            <a:endParaRPr lang="ru-RU" altLang="ru-RU" sz="1100" b="1" kern="0" dirty="0" smtClean="0">
              <a:latin typeface="Century Gothic" panose="020B0502020202020204" pitchFamily="34" charset="0"/>
            </a:endParaRPr>
          </a:p>
        </p:txBody>
      </p:sp>
      <p:graphicFrame>
        <p:nvGraphicFramePr>
          <p:cNvPr id="16407" name="Диаграмма 30"/>
          <p:cNvGraphicFramePr>
            <a:graphicFrameLocks/>
          </p:cNvGraphicFramePr>
          <p:nvPr/>
        </p:nvGraphicFramePr>
        <p:xfrm>
          <a:off x="1198563" y="1216025"/>
          <a:ext cx="2643187" cy="2241550"/>
        </p:xfrm>
        <a:graphic>
          <a:graphicData uri="http://schemas.openxmlformats.org/presentationml/2006/ole">
            <p:oleObj spid="_x0000_s16407" r:id="rId9" imgW="2639797" imgH="2243522" progId="Excel.Chart.8">
              <p:embed/>
            </p:oleObj>
          </a:graphicData>
        </a:graphic>
      </p:graphicFrame>
      <p:sp>
        <p:nvSpPr>
          <p:cNvPr id="22" name="Пятиугольник 21"/>
          <p:cNvSpPr/>
          <p:nvPr/>
        </p:nvSpPr>
        <p:spPr>
          <a:xfrm>
            <a:off x="179388" y="1052513"/>
            <a:ext cx="720725"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altLang="ru-RU" sz="1200" dirty="0">
              <a:solidFill>
                <a:schemeClr val="tx2">
                  <a:lumMod val="50000"/>
                </a:schemeClr>
              </a:solidFill>
              <a:latin typeface="Century Gothic" panose="020B0502020202020204" pitchFamily="34" charset="0"/>
            </a:endParaRPr>
          </a:p>
        </p:txBody>
      </p:sp>
      <p:sp>
        <p:nvSpPr>
          <p:cNvPr id="32" name="Прямоугольник 31"/>
          <p:cNvSpPr/>
          <p:nvPr/>
        </p:nvSpPr>
        <p:spPr>
          <a:xfrm rot="16200000">
            <a:off x="-65881" y="1891506"/>
            <a:ext cx="1074738" cy="523875"/>
          </a:xfrm>
          <a:prstGeom prst="rect">
            <a:avLst/>
          </a:prstGeom>
        </p:spPr>
        <p:txBody>
          <a:bodyPr wrap="none">
            <a:spAutoFit/>
          </a:bodyPr>
          <a:lstStyle/>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Market</a:t>
            </a:r>
            <a:endParaRPr lang="ru-RU" altLang="ru-RU" sz="1400" dirty="0">
              <a:solidFill>
                <a:schemeClr val="tx2">
                  <a:lumMod val="50000"/>
                </a:schemeClr>
              </a:solidFill>
              <a:latin typeface="Century Gothic" panose="020B0502020202020204" pitchFamily="34" charset="0"/>
              <a:cs typeface="+mn-cs"/>
            </a:endParaRPr>
          </a:p>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conditions</a:t>
            </a:r>
            <a:endParaRPr lang="ru-RU" altLang="ru-RU" sz="1400" dirty="0">
              <a:solidFill>
                <a:schemeClr val="tx2">
                  <a:lumMod val="50000"/>
                </a:schemeClr>
              </a:solidFill>
              <a:latin typeface="Century Gothic" panose="020B0502020202020204" pitchFamily="34" charset="0"/>
              <a:cs typeface="+mn-cs"/>
            </a:endParaRPr>
          </a:p>
        </p:txBody>
      </p:sp>
      <p:sp>
        <p:nvSpPr>
          <p:cNvPr id="33" name="Пятиугольник 32"/>
          <p:cNvSpPr/>
          <p:nvPr/>
        </p:nvSpPr>
        <p:spPr>
          <a:xfrm>
            <a:off x="188913" y="3789363"/>
            <a:ext cx="782637"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411" name="Прямоугольник 34"/>
          <p:cNvSpPr>
            <a:spLocks noChangeArrowheads="1"/>
          </p:cNvSpPr>
          <p:nvPr/>
        </p:nvSpPr>
        <p:spPr bwMode="auto">
          <a:xfrm rot="-5400000">
            <a:off x="-66675" y="4643438"/>
            <a:ext cx="1076325" cy="523875"/>
          </a:xfrm>
          <a:prstGeom prst="rect">
            <a:avLst/>
          </a:prstGeom>
          <a:noFill/>
          <a:ln w="9525">
            <a:noFill/>
            <a:miter lim="800000"/>
            <a:headEnd/>
            <a:tailEnd/>
          </a:ln>
        </p:spPr>
        <p:txBody>
          <a:bodyPr wrap="none">
            <a:spAutoFit/>
          </a:bodyPr>
          <a:lstStyle/>
          <a:p>
            <a:pPr algn="ctr"/>
            <a:r>
              <a:rPr lang="en-US" sz="1400">
                <a:latin typeface="Century Gothic" pitchFamily="34" charset="0"/>
              </a:rPr>
              <a:t>Economic</a:t>
            </a:r>
            <a:endParaRPr lang="ru-RU" sz="1400">
              <a:latin typeface="Century Gothic" pitchFamily="34" charset="0"/>
            </a:endParaRPr>
          </a:p>
          <a:p>
            <a:pPr algn="ctr"/>
            <a:r>
              <a:rPr lang="en-US" sz="1400">
                <a:latin typeface="Century Gothic" pitchFamily="34" charset="0"/>
              </a:rPr>
              <a:t>conditions</a:t>
            </a:r>
            <a:endParaRPr lang="ru-RU" sz="1400">
              <a:latin typeface="Century Gothic" pitchFamily="34" charset="0"/>
            </a:endParaRPr>
          </a:p>
        </p:txBody>
      </p:sp>
      <p:sp>
        <p:nvSpPr>
          <p:cNvPr id="27" name="TextBox 26"/>
          <p:cNvSpPr txBox="1"/>
          <p:nvPr/>
        </p:nvSpPr>
        <p:spPr>
          <a:xfrm>
            <a:off x="95250" y="6254750"/>
            <a:ext cx="9048750" cy="577850"/>
          </a:xfrm>
          <a:prstGeom prst="rect">
            <a:avLst/>
          </a:prstGeom>
          <a:noFill/>
        </p:spPr>
        <p:txBody>
          <a:bodyPr>
            <a:spAutoFit/>
          </a:bodyPr>
          <a:lstStyle/>
          <a:p>
            <a:pPr algn="just" fontAlgn="auto">
              <a:spcBef>
                <a:spcPts val="0"/>
              </a:spcBef>
              <a:spcAft>
                <a:spcPts val="0"/>
              </a:spcAft>
              <a:defRPr/>
            </a:pPr>
            <a:r>
              <a:rPr lang="ru-RU" sz="1050" dirty="0">
                <a:solidFill>
                  <a:schemeClr val="accent1">
                    <a:lumMod val="75000"/>
                  </a:schemeClr>
                </a:solidFill>
                <a:latin typeface="Century Gothic" panose="020B0502020202020204" pitchFamily="34" charset="0"/>
                <a:cs typeface="+mn-cs"/>
              </a:rPr>
              <a:t>*</a:t>
            </a:r>
            <a:r>
              <a:rPr lang="en-US" sz="1050" dirty="0">
                <a:solidFill>
                  <a:schemeClr val="accent1">
                    <a:lumMod val="75000"/>
                  </a:schemeClr>
                </a:solidFill>
                <a:latin typeface="Century Gothic" panose="020B0502020202020204" pitchFamily="34" charset="0"/>
                <a:cs typeface="+mn-cs"/>
              </a:rPr>
              <a:t>We can offer different sites for the project either municipal or privately-owned</a:t>
            </a:r>
            <a:r>
              <a:rPr lang="ru-RU" sz="1050" dirty="0">
                <a:solidFill>
                  <a:schemeClr val="accent1">
                    <a:lumMod val="75000"/>
                  </a:schemeClr>
                </a:solidFill>
                <a:latin typeface="Century Gothic" panose="020B0502020202020204" pitchFamily="34" charset="0"/>
                <a:cs typeface="+mn-cs"/>
              </a:rPr>
              <a:t>; </a:t>
            </a:r>
          </a:p>
          <a:p>
            <a:pPr algn="just" fontAlgn="auto">
              <a:spcBef>
                <a:spcPts val="0"/>
              </a:spcBef>
              <a:spcAft>
                <a:spcPts val="0"/>
              </a:spcAft>
              <a:defRPr/>
            </a:pPr>
            <a:r>
              <a:rPr lang="ru-RU" sz="1050" dirty="0">
                <a:solidFill>
                  <a:schemeClr val="accent1">
                    <a:lumMod val="75000"/>
                  </a:schemeClr>
                </a:solidFill>
                <a:latin typeface="Century Gothic" panose="020B0502020202020204" pitchFamily="34" charset="0"/>
                <a:cs typeface="+mn-cs"/>
              </a:rPr>
              <a:t>*</a:t>
            </a:r>
            <a:r>
              <a:rPr lang="en-US" sz="1050" dirty="0">
                <a:solidFill>
                  <a:schemeClr val="accent1">
                    <a:lumMod val="75000"/>
                  </a:schemeClr>
                </a:solidFill>
                <a:latin typeface="Century Gothic" panose="020B0502020202020204" pitchFamily="34" charset="0"/>
                <a:cs typeface="+mn-cs"/>
              </a:rPr>
              <a:t>Since 2015 investment projects exceeding</a:t>
            </a:r>
            <a:r>
              <a:rPr lang="ru-RU" sz="1050" dirty="0">
                <a:solidFill>
                  <a:schemeClr val="accent1">
                    <a:lumMod val="75000"/>
                  </a:schemeClr>
                </a:solidFill>
                <a:latin typeface="Century Gothic" panose="020B0502020202020204" pitchFamily="34" charset="0"/>
                <a:cs typeface="+mn-cs"/>
              </a:rPr>
              <a:t> 300 </a:t>
            </a:r>
            <a:r>
              <a:rPr lang="en-US" sz="1050" dirty="0" err="1">
                <a:solidFill>
                  <a:schemeClr val="accent1">
                    <a:lumMod val="75000"/>
                  </a:schemeClr>
                </a:solidFill>
                <a:latin typeface="Century Gothic" panose="020B0502020202020204" pitchFamily="34" charset="0"/>
                <a:cs typeface="+mn-cs"/>
              </a:rPr>
              <a:t>mln</a:t>
            </a:r>
            <a:r>
              <a:rPr lang="en-US" sz="1050" dirty="0">
                <a:solidFill>
                  <a:schemeClr val="accent1">
                    <a:lumMod val="75000"/>
                  </a:schemeClr>
                </a:solidFill>
                <a:latin typeface="Century Gothic" panose="020B0502020202020204" pitchFamily="34" charset="0"/>
                <a:cs typeface="+mn-cs"/>
              </a:rPr>
              <a:t> RUB will be exempt from property tax and will be entitled to profit tax reduction</a:t>
            </a:r>
            <a:r>
              <a:rPr lang="ru-RU" sz="1050" dirty="0">
                <a:solidFill>
                  <a:schemeClr val="accent1">
                    <a:lumMod val="75000"/>
                  </a:schemeClr>
                </a:solidFill>
                <a:latin typeface="Century Gothic" panose="020B0502020202020204" pitchFamily="34" charset="0"/>
                <a:cs typeface="+mn-cs"/>
              </a:rPr>
              <a:t>.</a:t>
            </a:r>
            <a:endParaRPr lang="ru-RU" sz="1050" dirty="0">
              <a:solidFill>
                <a:schemeClr val="accent1">
                  <a:lumMod val="75000"/>
                </a:schemeClr>
              </a:solidFill>
              <a:latin typeface="Century Gothic" panose="020B0502020202020204" pitchFamily="34" charset="0"/>
              <a:cs typeface="+mn-cs"/>
            </a:endParaRPr>
          </a:p>
          <a:p>
            <a:pPr fontAlgn="auto">
              <a:spcBef>
                <a:spcPts val="0"/>
              </a:spcBef>
              <a:spcAft>
                <a:spcPts val="0"/>
              </a:spcAft>
              <a:defRPr/>
            </a:pPr>
            <a:endParaRPr lang="ru-RU" sz="1050" dirty="0">
              <a:solidFill>
                <a:srgbClr val="C00000"/>
              </a:solidFill>
              <a:latin typeface="Century Gothic" panose="020B0502020202020204" pitchFamily="34" charset="0"/>
              <a:cs typeface="+mn-cs"/>
            </a:endParaRPr>
          </a:p>
        </p:txBody>
      </p:sp>
      <p:sp>
        <p:nvSpPr>
          <p:cNvPr id="16413" name="TextBox 28"/>
          <p:cNvSpPr txBox="1">
            <a:spLocks noChangeArrowheads="1"/>
          </p:cNvSpPr>
          <p:nvPr/>
        </p:nvSpPr>
        <p:spPr bwMode="auto">
          <a:xfrm>
            <a:off x="1100138" y="-9525"/>
            <a:ext cx="7991475" cy="369888"/>
          </a:xfrm>
          <a:prstGeom prst="rect">
            <a:avLst/>
          </a:prstGeom>
          <a:noFill/>
          <a:ln w="9525">
            <a:noFill/>
            <a:miter lim="800000"/>
            <a:headEnd/>
            <a:tailEnd/>
          </a:ln>
        </p:spPr>
        <p:txBody>
          <a:bodyPr>
            <a:spAutoFit/>
          </a:bodyPr>
          <a:lstStyle/>
          <a:p>
            <a:r>
              <a:rPr lang="en-US">
                <a:solidFill>
                  <a:schemeClr val="bg1"/>
                </a:solidFill>
                <a:latin typeface="Century Gothic" pitchFamily="34" charset="0"/>
              </a:rPr>
              <a:t>Business case by SIBUR</a:t>
            </a:r>
            <a:endParaRPr lang="ru-RU">
              <a:solidFill>
                <a:schemeClr val="bg1"/>
              </a:solidFill>
              <a:latin typeface="Century Gothic"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333375"/>
            <a:ext cx="9144000" cy="682625"/>
          </a:xfrm>
        </p:spPr>
        <p:txBody>
          <a:bodyPr>
            <a:normAutofit fontScale="90000"/>
          </a:bodyPr>
          <a:lstStyle/>
          <a:p>
            <a:pPr fontAlgn="auto">
              <a:spcAft>
                <a:spcPts val="0"/>
              </a:spcAft>
              <a:defRPr/>
            </a:pPr>
            <a:r>
              <a:rPr lang="en-US" sz="2200" b="1" dirty="0" smtClean="0">
                <a:solidFill>
                  <a:schemeClr val="tx2">
                    <a:lumMod val="50000"/>
                  </a:schemeClr>
                </a:solidFill>
                <a:latin typeface="Century Gothic" panose="020B0502020202020204" pitchFamily="34" charset="0"/>
                <a:ea typeface="+mn-ea"/>
                <a:cs typeface="+mn-cs"/>
              </a:rPr>
              <a:t>Investment project: construction of feeding additive compound production factory in Tyumen region</a:t>
            </a:r>
            <a:r>
              <a:rPr lang="ru-RU" sz="2200" b="1" dirty="0" smtClean="0">
                <a:solidFill>
                  <a:schemeClr val="tx2">
                    <a:lumMod val="50000"/>
                  </a:schemeClr>
                </a:solidFill>
                <a:latin typeface="Century Gothic" panose="020B0502020202020204" pitchFamily="34" charset="0"/>
                <a:ea typeface="+mn-ea"/>
                <a:cs typeface="+mn-cs"/>
              </a:rPr>
              <a:t> </a:t>
            </a:r>
            <a:r>
              <a:rPr lang="ru-RU" sz="1800" b="1" dirty="0" smtClean="0">
                <a:solidFill>
                  <a:schemeClr val="tx2">
                    <a:lumMod val="50000"/>
                  </a:schemeClr>
                </a:solidFill>
                <a:latin typeface="Century Gothic" panose="020B0502020202020204" pitchFamily="34" charset="0"/>
              </a:rPr>
              <a:t>*</a:t>
            </a:r>
            <a:endParaRPr lang="ru-RU" sz="1800" b="1" dirty="0">
              <a:solidFill>
                <a:schemeClr val="tx2">
                  <a:lumMod val="50000"/>
                </a:schemeClr>
              </a:solidFill>
              <a:latin typeface="Century Gothic" panose="020B0502020202020204" pitchFamily="34" charset="0"/>
              <a:ea typeface="Verdana" panose="020B0604030504040204" pitchFamily="34" charset="0"/>
              <a:cs typeface="Verdana" panose="020B0604030504040204" pitchFamily="34" charset="0"/>
            </a:endParaRPr>
          </a:p>
        </p:txBody>
      </p:sp>
      <p:sp>
        <p:nvSpPr>
          <p:cNvPr id="4" name="Пятиугольник 3"/>
          <p:cNvSpPr/>
          <p:nvPr/>
        </p:nvSpPr>
        <p:spPr>
          <a:xfrm>
            <a:off x="179388" y="1052513"/>
            <a:ext cx="8636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altLang="ru-RU" sz="1200" dirty="0">
              <a:solidFill>
                <a:schemeClr val="tx2">
                  <a:lumMod val="50000"/>
                </a:schemeClr>
              </a:solidFill>
            </a:endParaRPr>
          </a:p>
        </p:txBody>
      </p:sp>
      <p:sp>
        <p:nvSpPr>
          <p:cNvPr id="5" name="Пятиугольник 4"/>
          <p:cNvSpPr/>
          <p:nvPr/>
        </p:nvSpPr>
        <p:spPr>
          <a:xfrm>
            <a:off x="188913" y="3789363"/>
            <a:ext cx="854075"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Прямоугольник 5"/>
          <p:cNvSpPr/>
          <p:nvPr/>
        </p:nvSpPr>
        <p:spPr>
          <a:xfrm rot="16200000">
            <a:off x="-18256" y="1891506"/>
            <a:ext cx="1074738" cy="523875"/>
          </a:xfrm>
          <a:prstGeom prst="rect">
            <a:avLst/>
          </a:prstGeom>
        </p:spPr>
        <p:txBody>
          <a:bodyPr wrap="none">
            <a:spAutoFit/>
          </a:bodyPr>
          <a:lstStyle/>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Market </a:t>
            </a:r>
          </a:p>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conditions</a:t>
            </a:r>
            <a:endParaRPr lang="ru-RU" altLang="ru-RU" sz="1400" dirty="0">
              <a:solidFill>
                <a:schemeClr val="tx2">
                  <a:lumMod val="50000"/>
                </a:schemeClr>
              </a:solidFill>
              <a:latin typeface="Century Gothic" panose="020B0502020202020204" pitchFamily="34" charset="0"/>
              <a:cs typeface="+mn-cs"/>
            </a:endParaRPr>
          </a:p>
        </p:txBody>
      </p:sp>
      <p:sp>
        <p:nvSpPr>
          <p:cNvPr id="33797" name="Прямоугольник 6"/>
          <p:cNvSpPr>
            <a:spLocks noChangeArrowheads="1"/>
          </p:cNvSpPr>
          <p:nvPr/>
        </p:nvSpPr>
        <p:spPr bwMode="auto">
          <a:xfrm rot="-5400000">
            <a:off x="-481012" y="4751387"/>
            <a:ext cx="2000250" cy="307975"/>
          </a:xfrm>
          <a:prstGeom prst="rect">
            <a:avLst/>
          </a:prstGeom>
          <a:noFill/>
          <a:ln w="9525">
            <a:noFill/>
            <a:miter lim="800000"/>
            <a:headEnd/>
            <a:tailEnd/>
          </a:ln>
        </p:spPr>
        <p:txBody>
          <a:bodyPr wrap="none">
            <a:spAutoFit/>
          </a:bodyPr>
          <a:lstStyle/>
          <a:p>
            <a:pPr algn="ctr"/>
            <a:r>
              <a:rPr lang="en-US" sz="1400">
                <a:latin typeface="Century Gothic" pitchFamily="34" charset="0"/>
              </a:rPr>
              <a:t>Economic conditions</a:t>
            </a:r>
            <a:endParaRPr lang="ru-RU" sz="1400">
              <a:latin typeface="Century Gothic" pitchFamily="34" charset="0"/>
            </a:endParaRPr>
          </a:p>
        </p:txBody>
      </p:sp>
      <p:sp>
        <p:nvSpPr>
          <p:cNvPr id="33798" name="Прямоугольник 7"/>
          <p:cNvSpPr>
            <a:spLocks noChangeArrowheads="1"/>
          </p:cNvSpPr>
          <p:nvPr/>
        </p:nvSpPr>
        <p:spPr bwMode="auto">
          <a:xfrm>
            <a:off x="1087438" y="1738313"/>
            <a:ext cx="4319587" cy="830262"/>
          </a:xfrm>
          <a:prstGeom prst="rect">
            <a:avLst/>
          </a:prstGeom>
          <a:noFill/>
          <a:ln w="9525">
            <a:noFill/>
            <a:miter lim="800000"/>
            <a:headEnd/>
            <a:tailEnd/>
          </a:ln>
        </p:spPr>
        <p:txBody>
          <a:bodyPr>
            <a:spAutoFit/>
          </a:bodyPr>
          <a:lstStyle/>
          <a:p>
            <a:pPr marL="171450" indent="-171450" algn="just">
              <a:buFont typeface="Wingdings" pitchFamily="2" charset="2"/>
              <a:buChar char="§"/>
            </a:pPr>
            <a:r>
              <a:rPr lang="en-US" sz="1200">
                <a:latin typeface="Century Gothic" pitchFamily="34" charset="0"/>
              </a:rPr>
              <a:t>Steady demand on the territories of Ural federal district.</a:t>
            </a:r>
          </a:p>
          <a:p>
            <a:pPr marL="171450" indent="-171450" algn="just">
              <a:buFont typeface="Wingdings" pitchFamily="2" charset="2"/>
              <a:buChar char="§"/>
            </a:pPr>
            <a:r>
              <a:rPr lang="en-US" sz="1200">
                <a:latin typeface="Century Gothic" pitchFamily="34" charset="0"/>
              </a:rPr>
              <a:t>Existence of municipal platforms for implementation of the project</a:t>
            </a:r>
            <a:endParaRPr lang="ru-RU" sz="1200">
              <a:latin typeface="Century Gothic" pitchFamily="34" charset="0"/>
            </a:endParaRPr>
          </a:p>
        </p:txBody>
      </p:sp>
      <p:pic>
        <p:nvPicPr>
          <p:cNvPr id="33799" name="Picture 4"/>
          <p:cNvPicPr>
            <a:picLocks noChangeAspect="1" noChangeArrowheads="1"/>
          </p:cNvPicPr>
          <p:nvPr/>
        </p:nvPicPr>
        <p:blipFill>
          <a:blip r:embed="rId2"/>
          <a:srcRect/>
          <a:stretch>
            <a:fillRect/>
          </a:stretch>
        </p:blipFill>
        <p:spPr bwMode="auto">
          <a:xfrm>
            <a:off x="5524500" y="1106488"/>
            <a:ext cx="3619500" cy="1939925"/>
          </a:xfrm>
          <a:prstGeom prst="rect">
            <a:avLst/>
          </a:prstGeom>
          <a:noFill/>
          <a:ln w="9525">
            <a:noFill/>
            <a:miter lim="800000"/>
            <a:headEnd/>
            <a:tailEnd/>
          </a:ln>
        </p:spPr>
      </p:pic>
      <p:sp>
        <p:nvSpPr>
          <p:cNvPr id="13" name="Объект 2"/>
          <p:cNvSpPr txBox="1">
            <a:spLocks/>
          </p:cNvSpPr>
          <p:nvPr/>
        </p:nvSpPr>
        <p:spPr bwMode="auto">
          <a:xfrm>
            <a:off x="1095375" y="3656013"/>
            <a:ext cx="3840163" cy="2598737"/>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Font typeface="Wingdings" pitchFamily="2" charset="2"/>
              <a:buNone/>
              <a:defRPr/>
            </a:pPr>
            <a:r>
              <a:rPr lang="en-US" altLang="ru-RU" sz="1200" b="1" u="sng" kern="0" dirty="0" smtClean="0">
                <a:latin typeface="Century Gothic" panose="020B0502020202020204" pitchFamily="34" charset="0"/>
              </a:rPr>
              <a:t>Necessary </a:t>
            </a:r>
            <a:r>
              <a:rPr lang="en-US" altLang="ru-RU" sz="1200" b="1" u="sng" kern="0" dirty="0">
                <a:latin typeface="Century Gothic" panose="020B0502020202020204" pitchFamily="34" charset="0"/>
              </a:rPr>
              <a:t>conditions: </a:t>
            </a:r>
          </a:p>
          <a:p>
            <a:pPr marL="0" indent="0">
              <a:spcBef>
                <a:spcPts val="600"/>
              </a:spcBef>
              <a:buFont typeface="Wingdings" pitchFamily="2" charset="2"/>
              <a:buNone/>
              <a:defRPr/>
            </a:pPr>
            <a:r>
              <a:rPr lang="en-US" altLang="ru-RU" sz="1200" kern="0" dirty="0">
                <a:latin typeface="Century Gothic" panose="020B0502020202020204" pitchFamily="34" charset="0"/>
              </a:rPr>
              <a:t>The area of the land plot </a:t>
            </a:r>
            <a:r>
              <a:rPr lang="en-US" altLang="ru-RU" sz="1200" kern="0" dirty="0" smtClean="0">
                <a:latin typeface="Century Gothic" panose="020B0502020202020204" pitchFamily="34" charset="0"/>
              </a:rPr>
              <a:t>from 30 hectares.</a:t>
            </a:r>
            <a:endParaRPr lang="en-US" altLang="ru-RU" sz="1200" kern="0" dirty="0">
              <a:latin typeface="Century Gothic" panose="020B0502020202020204" pitchFamily="34" charset="0"/>
            </a:endParaRPr>
          </a:p>
          <a:p>
            <a:pPr marL="0" indent="0">
              <a:spcBef>
                <a:spcPts val="600"/>
              </a:spcBef>
              <a:buFont typeface="Wingdings" pitchFamily="2" charset="2"/>
              <a:buNone/>
              <a:defRPr/>
            </a:pPr>
            <a:r>
              <a:rPr lang="en-US" altLang="ru-RU" sz="1200" b="1" kern="0" dirty="0">
                <a:solidFill>
                  <a:schemeClr val="tx2">
                    <a:lumMod val="50000"/>
                  </a:schemeClr>
                </a:solidFill>
                <a:latin typeface="Century Gothic" panose="020B0502020202020204" pitchFamily="34" charset="0"/>
              </a:rPr>
              <a:t>Staff </a:t>
            </a:r>
            <a:r>
              <a:rPr lang="en-US" altLang="ru-RU" sz="1200" b="1" u="sng" kern="0" dirty="0" smtClean="0">
                <a:latin typeface="Century Gothic" panose="020B0502020202020204" pitchFamily="34" charset="0"/>
              </a:rPr>
              <a:t>: </a:t>
            </a:r>
            <a:endParaRPr lang="en-US" altLang="ru-RU" sz="1200" b="1" u="sng" kern="0" dirty="0">
              <a:latin typeface="Century Gothic" panose="020B0502020202020204" pitchFamily="34" charset="0"/>
            </a:endParaRPr>
          </a:p>
          <a:p>
            <a:pPr marL="0" indent="0">
              <a:spcBef>
                <a:spcPts val="600"/>
              </a:spcBef>
              <a:buFont typeface="Wingdings" pitchFamily="2" charset="2"/>
              <a:buNone/>
              <a:defRPr/>
            </a:pPr>
            <a:r>
              <a:rPr lang="en-US" altLang="ru-RU" sz="1200" kern="0" dirty="0" smtClean="0">
                <a:latin typeface="Century Gothic" panose="020B0502020202020204" pitchFamily="34" charset="0"/>
              </a:rPr>
              <a:t>70 </a:t>
            </a:r>
            <a:r>
              <a:rPr lang="en-US" altLang="ru-RU" sz="1200" kern="0" dirty="0">
                <a:latin typeface="Century Gothic" panose="020B0502020202020204" pitchFamily="34" charset="0"/>
              </a:rPr>
              <a:t>people </a:t>
            </a:r>
            <a:endParaRPr lang="en-US" altLang="ru-RU" sz="1200" kern="0" dirty="0" smtClean="0">
              <a:latin typeface="Century Gothic" panose="020B0502020202020204" pitchFamily="34" charset="0"/>
            </a:endParaRPr>
          </a:p>
          <a:p>
            <a:pPr marL="0" indent="0">
              <a:spcBef>
                <a:spcPts val="600"/>
              </a:spcBef>
              <a:buFont typeface="Wingdings" pitchFamily="2" charset="2"/>
              <a:buNone/>
              <a:defRPr/>
            </a:pPr>
            <a:r>
              <a:rPr lang="en-US" altLang="ru-RU" sz="1200" kern="0" dirty="0" smtClean="0">
                <a:latin typeface="Century Gothic" panose="020B0502020202020204" pitchFamily="34" charset="0"/>
              </a:rPr>
              <a:t>Pay check for 1 </a:t>
            </a:r>
            <a:r>
              <a:rPr lang="en-US" altLang="ru-RU" sz="1200" kern="0" dirty="0">
                <a:latin typeface="Century Gothic" panose="020B0502020202020204" pitchFamily="34" charset="0"/>
              </a:rPr>
              <a:t>employee </a:t>
            </a:r>
            <a:r>
              <a:rPr lang="en-US" altLang="ru-RU" sz="1200" kern="0" dirty="0" smtClean="0">
                <a:latin typeface="Century Gothic" panose="020B0502020202020204" pitchFamily="34" charset="0"/>
              </a:rPr>
              <a:t>– 35 000 </a:t>
            </a:r>
            <a:r>
              <a:rPr lang="en-US" altLang="ru-RU" sz="1200" kern="0" dirty="0">
                <a:latin typeface="Century Gothic" panose="020B0502020202020204" pitchFamily="34" charset="0"/>
              </a:rPr>
              <a:t>/</a:t>
            </a:r>
            <a:r>
              <a:rPr lang="en-US" altLang="ru-RU" sz="1200" kern="0" dirty="0" smtClean="0">
                <a:latin typeface="Century Gothic" panose="020B0502020202020204" pitchFamily="34" charset="0"/>
              </a:rPr>
              <a:t>40 </a:t>
            </a:r>
            <a:r>
              <a:rPr lang="en-US" altLang="ru-RU" sz="1200" kern="0" dirty="0">
                <a:latin typeface="Century Gothic" panose="020B0502020202020204" pitchFamily="34" charset="0"/>
              </a:rPr>
              <a:t>000 rub </a:t>
            </a:r>
            <a:r>
              <a:rPr lang="en-US" altLang="ru-RU" sz="1200" kern="0" dirty="0">
                <a:solidFill>
                  <a:srgbClr val="000000"/>
                </a:solidFill>
              </a:rPr>
              <a:t>including insurance premium.</a:t>
            </a:r>
          </a:p>
        </p:txBody>
      </p:sp>
      <p:sp>
        <p:nvSpPr>
          <p:cNvPr id="14" name="Объект 2"/>
          <p:cNvSpPr txBox="1">
            <a:spLocks/>
          </p:cNvSpPr>
          <p:nvPr/>
        </p:nvSpPr>
        <p:spPr bwMode="auto">
          <a:xfrm>
            <a:off x="4935538" y="3500438"/>
            <a:ext cx="3871912" cy="2089150"/>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Investment volume: 1 billion rubles</a:t>
            </a:r>
          </a:p>
          <a:p>
            <a:pPr marL="0" indent="0">
              <a:spcBef>
                <a:spcPts val="600"/>
              </a:spcBef>
              <a:buClr>
                <a:srgbClr val="080808"/>
              </a:buClr>
              <a:buFont typeface="Wingdings" pitchFamily="2" charset="2"/>
              <a:buNone/>
              <a:defRPr/>
            </a:pPr>
            <a:endParaRPr lang="en-US" altLang="ru-RU" sz="1200" b="1" kern="0" dirty="0">
              <a:solidFill>
                <a:schemeClr val="tx2">
                  <a:lumMod val="50000"/>
                </a:schemeClr>
              </a:solidFill>
            </a:endParaRP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Measures of efficiency :</a:t>
            </a:r>
            <a:endParaRPr lang="ru-RU" altLang="ru-RU" sz="1200" b="1" kern="0" dirty="0" smtClean="0">
              <a:solidFill>
                <a:srgbClr val="000000"/>
              </a:solidFill>
            </a:endParaRPr>
          </a:p>
          <a:p>
            <a:pPr marL="0" indent="0">
              <a:spcBef>
                <a:spcPts val="600"/>
              </a:spcBef>
              <a:buClr>
                <a:srgbClr val="080808"/>
              </a:buClr>
              <a:buFont typeface="Wingdings" pitchFamily="2" charset="2"/>
              <a:buNone/>
              <a:defRPr/>
            </a:pPr>
            <a:r>
              <a:rPr lang="en-US" altLang="ru-RU" sz="1200" b="1" kern="0" dirty="0" smtClean="0">
                <a:solidFill>
                  <a:srgbClr val="000000"/>
                </a:solidFill>
              </a:rPr>
              <a:t>Internal rate of return</a:t>
            </a:r>
            <a:r>
              <a:rPr lang="en-US" altLang="ru-RU" sz="1200" kern="0" dirty="0" smtClean="0">
                <a:solidFill>
                  <a:srgbClr val="000000"/>
                </a:solidFill>
              </a:rPr>
              <a:t>: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IRR</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 </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21</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a:t>
            </a: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Net present value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NPV): 425</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million rubles</a:t>
            </a:r>
            <a:endParaRPr lang="ru-RU" altLang="ru-RU" sz="1200" b="1" kern="0" dirty="0" smtClean="0">
              <a:solidFill>
                <a:schemeClr val="tx2">
                  <a:lumMod val="50000"/>
                </a:schemeClr>
              </a:solidFill>
            </a:endParaRP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Payback period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P</a:t>
            </a:r>
            <a:r>
              <a:rPr lang="ru-RU" altLang="ru-RU" sz="1200" b="1" kern="0" dirty="0" smtClean="0">
                <a:solidFill>
                  <a:schemeClr val="tx2">
                    <a:lumMod val="50000"/>
                  </a:schemeClr>
                </a:solidFill>
              </a:rPr>
              <a:t>Р)</a:t>
            </a:r>
            <a:r>
              <a:rPr lang="en-US" altLang="ru-RU" sz="1200" b="1" kern="0" dirty="0" smtClean="0">
                <a:solidFill>
                  <a:schemeClr val="tx2">
                    <a:lumMod val="50000"/>
                  </a:schemeClr>
                </a:solidFill>
              </a:rPr>
              <a:t>: 5</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years</a:t>
            </a:r>
            <a:endParaRPr lang="ru-RU" altLang="ru-RU" sz="1100" b="1" kern="0" dirty="0" smtClean="0">
              <a:solidFill>
                <a:srgbClr val="000000"/>
              </a:solidFill>
            </a:endParaRPr>
          </a:p>
          <a:p>
            <a:pPr marL="0" indent="0">
              <a:spcBef>
                <a:spcPts val="600"/>
              </a:spcBef>
              <a:buClr>
                <a:srgbClr val="080808"/>
              </a:buClr>
              <a:buFont typeface="Wingdings" pitchFamily="2" charset="2"/>
              <a:buNone/>
              <a:defRPr/>
            </a:pPr>
            <a:endParaRPr lang="ru-RU" altLang="ru-RU" sz="1100" b="1" kern="0" dirty="0" smtClean="0">
              <a:solidFill>
                <a:srgbClr val="000000"/>
              </a:solidFill>
            </a:endParaRPr>
          </a:p>
        </p:txBody>
      </p:sp>
      <p:sp>
        <p:nvSpPr>
          <p:cNvPr id="33802" name="Прямоугольник 14"/>
          <p:cNvSpPr>
            <a:spLocks noChangeArrowheads="1"/>
          </p:cNvSpPr>
          <p:nvPr/>
        </p:nvSpPr>
        <p:spPr bwMode="auto">
          <a:xfrm>
            <a:off x="188913" y="6132513"/>
            <a:ext cx="8247062" cy="646112"/>
          </a:xfrm>
          <a:prstGeom prst="rect">
            <a:avLst/>
          </a:prstGeom>
          <a:noFill/>
          <a:ln w="9525">
            <a:noFill/>
            <a:miter lim="800000"/>
            <a:headEnd/>
            <a:tailEnd/>
          </a:ln>
        </p:spPr>
        <p:txBody>
          <a:bodyPr>
            <a:spAutoFit/>
          </a:bodyPr>
          <a:lstStyle/>
          <a:p>
            <a:r>
              <a:rPr lang="en-US" sz="1200"/>
              <a:t>* For implementation of the project various options of municipal and private platforms are offered; </a:t>
            </a:r>
          </a:p>
          <a:p>
            <a:r>
              <a:rPr lang="en-US" sz="1200"/>
              <a:t>* Since 2015 projects with the volume of investment more than 300 million rubles are exempted from payment of the property tax, and also will be able to receive a privilege on income tax.</a:t>
            </a:r>
            <a:endParaRPr lang="ru-RU" sz="12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333375"/>
            <a:ext cx="9144000" cy="682625"/>
          </a:xfrm>
        </p:spPr>
        <p:txBody>
          <a:bodyPr>
            <a:normAutofit/>
          </a:bodyPr>
          <a:lstStyle/>
          <a:p>
            <a:pPr fontAlgn="auto">
              <a:spcAft>
                <a:spcPts val="0"/>
              </a:spcAft>
              <a:defRPr/>
            </a:pPr>
            <a:r>
              <a:rPr lang="en-US" sz="2200" b="1" dirty="0" smtClean="0">
                <a:solidFill>
                  <a:schemeClr val="tx2">
                    <a:lumMod val="50000"/>
                  </a:schemeClr>
                </a:solidFill>
                <a:latin typeface="Century Gothic" panose="020B0502020202020204" pitchFamily="34" charset="0"/>
                <a:ea typeface="+mn-ea"/>
                <a:cs typeface="+mn-cs"/>
              </a:rPr>
              <a:t>Investment project: reprocessing corn in Tyumen region</a:t>
            </a:r>
            <a:r>
              <a:rPr lang="ru-RU" sz="2200" b="1" dirty="0" smtClean="0">
                <a:solidFill>
                  <a:schemeClr val="tx2">
                    <a:lumMod val="50000"/>
                  </a:schemeClr>
                </a:solidFill>
                <a:latin typeface="Century Gothic" panose="020B0502020202020204" pitchFamily="34" charset="0"/>
                <a:ea typeface="+mn-ea"/>
                <a:cs typeface="+mn-cs"/>
              </a:rPr>
              <a:t> </a:t>
            </a:r>
            <a:r>
              <a:rPr lang="ru-RU" sz="1800" b="1" dirty="0" smtClean="0">
                <a:solidFill>
                  <a:schemeClr val="tx2">
                    <a:lumMod val="50000"/>
                  </a:schemeClr>
                </a:solidFill>
                <a:latin typeface="Century Gothic" panose="020B0502020202020204" pitchFamily="34" charset="0"/>
              </a:rPr>
              <a:t>*</a:t>
            </a:r>
            <a:endParaRPr lang="ru-RU" sz="1800" b="1" dirty="0">
              <a:solidFill>
                <a:schemeClr val="tx2">
                  <a:lumMod val="50000"/>
                </a:schemeClr>
              </a:solidFill>
              <a:latin typeface="Century Gothic" panose="020B0502020202020204" pitchFamily="34" charset="0"/>
              <a:ea typeface="Verdana" panose="020B0604030504040204" pitchFamily="34" charset="0"/>
              <a:cs typeface="Verdana" panose="020B0604030504040204" pitchFamily="34" charset="0"/>
            </a:endParaRPr>
          </a:p>
        </p:txBody>
      </p:sp>
      <p:sp>
        <p:nvSpPr>
          <p:cNvPr id="4" name="Пятиугольник 3"/>
          <p:cNvSpPr/>
          <p:nvPr/>
        </p:nvSpPr>
        <p:spPr>
          <a:xfrm>
            <a:off x="179388" y="1052513"/>
            <a:ext cx="8636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altLang="ru-RU" sz="1200" dirty="0">
              <a:solidFill>
                <a:schemeClr val="tx2">
                  <a:lumMod val="50000"/>
                </a:schemeClr>
              </a:solidFill>
            </a:endParaRPr>
          </a:p>
        </p:txBody>
      </p:sp>
      <p:sp>
        <p:nvSpPr>
          <p:cNvPr id="5" name="Пятиугольник 4"/>
          <p:cNvSpPr/>
          <p:nvPr/>
        </p:nvSpPr>
        <p:spPr>
          <a:xfrm>
            <a:off x="188913" y="3794125"/>
            <a:ext cx="854075"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Прямоугольник 5"/>
          <p:cNvSpPr/>
          <p:nvPr/>
        </p:nvSpPr>
        <p:spPr>
          <a:xfrm rot="16200000">
            <a:off x="-348456" y="1999456"/>
            <a:ext cx="1735138" cy="307975"/>
          </a:xfrm>
          <a:prstGeom prst="rect">
            <a:avLst/>
          </a:prstGeom>
        </p:spPr>
        <p:txBody>
          <a:bodyPr wrap="none">
            <a:spAutoFit/>
          </a:bodyPr>
          <a:lstStyle/>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Market conditions</a:t>
            </a:r>
            <a:endParaRPr lang="ru-RU" altLang="ru-RU" sz="1400" dirty="0">
              <a:solidFill>
                <a:schemeClr val="tx2">
                  <a:lumMod val="50000"/>
                </a:schemeClr>
              </a:solidFill>
              <a:latin typeface="Century Gothic" panose="020B0502020202020204" pitchFamily="34" charset="0"/>
              <a:cs typeface="+mn-cs"/>
            </a:endParaRPr>
          </a:p>
        </p:txBody>
      </p:sp>
      <p:sp>
        <p:nvSpPr>
          <p:cNvPr id="34821" name="Прямоугольник 6"/>
          <p:cNvSpPr>
            <a:spLocks noChangeArrowheads="1"/>
          </p:cNvSpPr>
          <p:nvPr/>
        </p:nvSpPr>
        <p:spPr bwMode="auto">
          <a:xfrm rot="-5400000">
            <a:off x="-598487" y="4751387"/>
            <a:ext cx="2235200" cy="307975"/>
          </a:xfrm>
          <a:prstGeom prst="rect">
            <a:avLst/>
          </a:prstGeom>
          <a:noFill/>
          <a:ln w="9525">
            <a:noFill/>
            <a:miter lim="800000"/>
            <a:headEnd/>
            <a:tailEnd/>
          </a:ln>
        </p:spPr>
        <p:txBody>
          <a:bodyPr wrap="none">
            <a:spAutoFit/>
          </a:bodyPr>
          <a:lstStyle/>
          <a:p>
            <a:pPr algn="ctr"/>
            <a:r>
              <a:rPr lang="ru-RU" sz="1400">
                <a:latin typeface="Century Gothic" pitchFamily="34" charset="0"/>
              </a:rPr>
              <a:t>Эк</a:t>
            </a:r>
            <a:r>
              <a:rPr lang="en-US" sz="1400">
                <a:latin typeface="Century Gothic" pitchFamily="34" charset="0"/>
              </a:rPr>
              <a:t>Economic conditions</a:t>
            </a:r>
            <a:endParaRPr lang="ru-RU" sz="1400">
              <a:latin typeface="Century Gothic" pitchFamily="34" charset="0"/>
            </a:endParaRPr>
          </a:p>
        </p:txBody>
      </p:sp>
      <p:pic>
        <p:nvPicPr>
          <p:cNvPr id="34822" name="Picture 3"/>
          <p:cNvPicPr>
            <a:picLocks noChangeAspect="1" noChangeArrowheads="1"/>
          </p:cNvPicPr>
          <p:nvPr/>
        </p:nvPicPr>
        <p:blipFill>
          <a:blip r:embed="rId2"/>
          <a:srcRect/>
          <a:stretch>
            <a:fillRect/>
          </a:stretch>
        </p:blipFill>
        <p:spPr bwMode="auto">
          <a:xfrm>
            <a:off x="5364163" y="1879600"/>
            <a:ext cx="1944687" cy="1458913"/>
          </a:xfrm>
          <a:prstGeom prst="rect">
            <a:avLst/>
          </a:prstGeom>
          <a:noFill/>
          <a:ln w="9525">
            <a:noFill/>
            <a:miter lim="800000"/>
            <a:headEnd/>
            <a:tailEnd/>
          </a:ln>
        </p:spPr>
      </p:pic>
      <p:pic>
        <p:nvPicPr>
          <p:cNvPr id="34823" name="Picture 2"/>
          <p:cNvPicPr>
            <a:picLocks noChangeAspect="1" noChangeArrowheads="1"/>
          </p:cNvPicPr>
          <p:nvPr/>
        </p:nvPicPr>
        <p:blipFill>
          <a:blip r:embed="rId3"/>
          <a:srcRect/>
          <a:stretch>
            <a:fillRect/>
          </a:stretch>
        </p:blipFill>
        <p:spPr bwMode="auto">
          <a:xfrm>
            <a:off x="6329363" y="1052513"/>
            <a:ext cx="1958975" cy="1296987"/>
          </a:xfrm>
          <a:prstGeom prst="rect">
            <a:avLst/>
          </a:prstGeom>
          <a:noFill/>
          <a:ln w="9525">
            <a:noFill/>
            <a:miter lim="800000"/>
            <a:headEnd/>
            <a:tailEnd/>
          </a:ln>
        </p:spPr>
      </p:pic>
      <p:pic>
        <p:nvPicPr>
          <p:cNvPr id="34824" name="Picture 3"/>
          <p:cNvPicPr>
            <a:picLocks noChangeAspect="1" noChangeArrowheads="1"/>
          </p:cNvPicPr>
          <p:nvPr/>
        </p:nvPicPr>
        <p:blipFill>
          <a:blip r:embed="rId4"/>
          <a:srcRect/>
          <a:stretch>
            <a:fillRect/>
          </a:stretch>
        </p:blipFill>
        <p:spPr bwMode="auto">
          <a:xfrm>
            <a:off x="7308850" y="1909763"/>
            <a:ext cx="1643063" cy="1428750"/>
          </a:xfrm>
          <a:prstGeom prst="rect">
            <a:avLst/>
          </a:prstGeom>
          <a:noFill/>
          <a:ln w="9525">
            <a:noFill/>
            <a:miter lim="800000"/>
            <a:headEnd/>
            <a:tailEnd/>
          </a:ln>
        </p:spPr>
      </p:pic>
      <p:sp>
        <p:nvSpPr>
          <p:cNvPr id="34825" name="Прямоугольник 2"/>
          <p:cNvSpPr>
            <a:spLocks noChangeArrowheads="1"/>
          </p:cNvSpPr>
          <p:nvPr/>
        </p:nvSpPr>
        <p:spPr bwMode="auto">
          <a:xfrm>
            <a:off x="1042988" y="1431925"/>
            <a:ext cx="4572000" cy="1754188"/>
          </a:xfrm>
          <a:prstGeom prst="rect">
            <a:avLst/>
          </a:prstGeom>
          <a:noFill/>
          <a:ln w="9525">
            <a:noFill/>
            <a:miter lim="800000"/>
            <a:headEnd/>
            <a:tailEnd/>
          </a:ln>
        </p:spPr>
        <p:txBody>
          <a:bodyPr>
            <a:spAutoFit/>
          </a:bodyPr>
          <a:lstStyle/>
          <a:p>
            <a:pPr marL="171450" indent="-171450">
              <a:buFont typeface="Arial" charset="0"/>
              <a:buChar char="•"/>
            </a:pPr>
            <a:r>
              <a:rPr lang="en-US" sz="1200"/>
              <a:t>Products with a high value added –  turn 60 000 tons of grain (480 million rubles) into 1400 million rubles of the income</a:t>
            </a:r>
          </a:p>
          <a:p>
            <a:pPr marL="171450" indent="-171450">
              <a:buFont typeface="Arial" charset="0"/>
              <a:buChar char="•"/>
            </a:pPr>
            <a:r>
              <a:rPr lang="en-US" sz="1200"/>
              <a:t>Production:</a:t>
            </a:r>
          </a:p>
          <a:p>
            <a:pPr marL="171450" indent="-171450">
              <a:buFont typeface="Arial" charset="0"/>
              <a:buChar char="•"/>
            </a:pPr>
            <a:r>
              <a:rPr lang="en-US" sz="1200"/>
              <a:t>Lemon acid – 20 000 tons, </a:t>
            </a:r>
          </a:p>
          <a:p>
            <a:pPr marL="171450" indent="-171450">
              <a:buFont typeface="Arial" charset="0"/>
              <a:buChar char="•"/>
            </a:pPr>
            <a:r>
              <a:rPr lang="en-US" sz="1200"/>
              <a:t>BVMK – 33 000 tons,</a:t>
            </a:r>
          </a:p>
          <a:p>
            <a:pPr marL="171450" indent="-171450">
              <a:buFont typeface="Arial" charset="0"/>
              <a:buChar char="•"/>
            </a:pPr>
            <a:r>
              <a:rPr lang="en-US" sz="1200"/>
              <a:t>Existence of municipal platforms for  the implementation of the project</a:t>
            </a:r>
          </a:p>
          <a:p>
            <a:pPr marL="171450" indent="-171450">
              <a:buFont typeface="Arial" charset="0"/>
              <a:buChar char="•"/>
            </a:pPr>
            <a:r>
              <a:rPr lang="en-US" sz="1200"/>
              <a:t>Competitive production while entering the foreign markets </a:t>
            </a:r>
          </a:p>
          <a:p>
            <a:pPr marL="171450" indent="-171450">
              <a:buFont typeface="Arial" charset="0"/>
              <a:buChar char="•"/>
            </a:pPr>
            <a:r>
              <a:rPr lang="en-US" sz="1200"/>
              <a:t>State support</a:t>
            </a:r>
            <a:endParaRPr lang="ru-RU" sz="1200"/>
          </a:p>
        </p:txBody>
      </p:sp>
      <p:sp>
        <p:nvSpPr>
          <p:cNvPr id="15" name="Объект 2"/>
          <p:cNvSpPr txBox="1">
            <a:spLocks/>
          </p:cNvSpPr>
          <p:nvPr/>
        </p:nvSpPr>
        <p:spPr bwMode="auto">
          <a:xfrm>
            <a:off x="1204913" y="3632200"/>
            <a:ext cx="3841750" cy="2598738"/>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Font typeface="Wingdings" pitchFamily="2" charset="2"/>
              <a:buNone/>
              <a:defRPr/>
            </a:pPr>
            <a:r>
              <a:rPr lang="en-US" altLang="ru-RU" sz="1200" b="1" u="sng" kern="0" dirty="0" smtClean="0">
                <a:latin typeface="Century Gothic" panose="020B0502020202020204" pitchFamily="34" charset="0"/>
              </a:rPr>
              <a:t>Necessary </a:t>
            </a:r>
            <a:r>
              <a:rPr lang="en-US" altLang="ru-RU" sz="1200" b="1" u="sng" kern="0" dirty="0">
                <a:latin typeface="Century Gothic" panose="020B0502020202020204" pitchFamily="34" charset="0"/>
              </a:rPr>
              <a:t>conditions: </a:t>
            </a:r>
          </a:p>
          <a:p>
            <a:pPr marL="0" indent="0">
              <a:spcBef>
                <a:spcPts val="600"/>
              </a:spcBef>
              <a:buFont typeface="Wingdings" pitchFamily="2" charset="2"/>
              <a:buNone/>
              <a:defRPr/>
            </a:pPr>
            <a:r>
              <a:rPr lang="en-US" altLang="ru-RU" sz="1200" kern="0" dirty="0">
                <a:latin typeface="Century Gothic" panose="020B0502020202020204" pitchFamily="34" charset="0"/>
              </a:rPr>
              <a:t>The area of the land plot </a:t>
            </a:r>
            <a:r>
              <a:rPr lang="en-US" altLang="ru-RU" sz="1200" kern="0" dirty="0" smtClean="0">
                <a:latin typeface="Century Gothic" panose="020B0502020202020204" pitchFamily="34" charset="0"/>
              </a:rPr>
              <a:t>from 20 hectares.</a:t>
            </a:r>
            <a:endParaRPr lang="en-US" altLang="ru-RU" sz="1200" kern="0" dirty="0">
              <a:latin typeface="Century Gothic" panose="020B0502020202020204" pitchFamily="34" charset="0"/>
            </a:endParaRPr>
          </a:p>
          <a:p>
            <a:pPr marL="0" indent="0">
              <a:spcBef>
                <a:spcPts val="600"/>
              </a:spcBef>
              <a:buFont typeface="Wingdings" pitchFamily="2" charset="2"/>
              <a:buNone/>
              <a:defRPr/>
            </a:pPr>
            <a:r>
              <a:rPr lang="en-US" altLang="ru-RU" sz="1200" b="1" kern="0" dirty="0">
                <a:solidFill>
                  <a:schemeClr val="tx2">
                    <a:lumMod val="50000"/>
                  </a:schemeClr>
                </a:solidFill>
                <a:latin typeface="Century Gothic" panose="020B0502020202020204" pitchFamily="34" charset="0"/>
              </a:rPr>
              <a:t>Staff </a:t>
            </a:r>
            <a:r>
              <a:rPr lang="en-US" altLang="ru-RU" sz="1200" b="1" u="sng" kern="0" dirty="0" smtClean="0">
                <a:latin typeface="Century Gothic" panose="020B0502020202020204" pitchFamily="34" charset="0"/>
              </a:rPr>
              <a:t>: </a:t>
            </a:r>
            <a:endParaRPr lang="en-US" altLang="ru-RU" sz="1200" b="1" u="sng" kern="0" dirty="0">
              <a:latin typeface="Century Gothic" panose="020B0502020202020204" pitchFamily="34" charset="0"/>
            </a:endParaRPr>
          </a:p>
          <a:p>
            <a:pPr marL="0" indent="0">
              <a:spcBef>
                <a:spcPts val="600"/>
              </a:spcBef>
              <a:buFont typeface="Wingdings" pitchFamily="2" charset="2"/>
              <a:buNone/>
              <a:defRPr/>
            </a:pPr>
            <a:r>
              <a:rPr lang="en-US" altLang="ru-RU" sz="1200" kern="0" dirty="0" smtClean="0">
                <a:latin typeface="Century Gothic" panose="020B0502020202020204" pitchFamily="34" charset="0"/>
              </a:rPr>
              <a:t>120 </a:t>
            </a:r>
            <a:r>
              <a:rPr lang="en-US" altLang="ru-RU" sz="1200" kern="0" dirty="0">
                <a:latin typeface="Century Gothic" panose="020B0502020202020204" pitchFamily="34" charset="0"/>
              </a:rPr>
              <a:t>people </a:t>
            </a:r>
            <a:endParaRPr lang="en-US" altLang="ru-RU" sz="1200" kern="0" dirty="0" smtClean="0">
              <a:latin typeface="Century Gothic" panose="020B0502020202020204" pitchFamily="34" charset="0"/>
            </a:endParaRPr>
          </a:p>
          <a:p>
            <a:pPr marL="0" indent="0">
              <a:spcBef>
                <a:spcPts val="600"/>
              </a:spcBef>
              <a:buFont typeface="Wingdings" pitchFamily="2" charset="2"/>
              <a:buNone/>
              <a:defRPr/>
            </a:pPr>
            <a:r>
              <a:rPr lang="en-US" altLang="ru-RU" sz="1200" kern="0" dirty="0" smtClean="0">
                <a:latin typeface="Century Gothic" panose="020B0502020202020204" pitchFamily="34" charset="0"/>
              </a:rPr>
              <a:t>Pay check for 1 </a:t>
            </a:r>
            <a:r>
              <a:rPr lang="en-US" altLang="ru-RU" sz="1200" kern="0" dirty="0">
                <a:latin typeface="Century Gothic" panose="020B0502020202020204" pitchFamily="34" charset="0"/>
              </a:rPr>
              <a:t>employee </a:t>
            </a:r>
            <a:r>
              <a:rPr lang="en-US" altLang="ru-RU" sz="1200" kern="0" dirty="0" smtClean="0">
                <a:latin typeface="Century Gothic" panose="020B0502020202020204" pitchFamily="34" charset="0"/>
              </a:rPr>
              <a:t>– 35 000 </a:t>
            </a:r>
            <a:r>
              <a:rPr lang="en-US" altLang="ru-RU" sz="1200" kern="0" dirty="0">
                <a:latin typeface="Century Gothic" panose="020B0502020202020204" pitchFamily="34" charset="0"/>
              </a:rPr>
              <a:t>/</a:t>
            </a:r>
            <a:r>
              <a:rPr lang="en-US" altLang="ru-RU" sz="1200" kern="0" dirty="0" smtClean="0">
                <a:latin typeface="Century Gothic" panose="020B0502020202020204" pitchFamily="34" charset="0"/>
              </a:rPr>
              <a:t>40 </a:t>
            </a:r>
            <a:r>
              <a:rPr lang="en-US" altLang="ru-RU" sz="1200" kern="0" dirty="0">
                <a:latin typeface="Century Gothic" panose="020B0502020202020204" pitchFamily="34" charset="0"/>
              </a:rPr>
              <a:t>000 rub </a:t>
            </a:r>
            <a:r>
              <a:rPr lang="en-US" altLang="ru-RU" sz="1200" kern="0" dirty="0">
                <a:solidFill>
                  <a:srgbClr val="000000"/>
                </a:solidFill>
              </a:rPr>
              <a:t>including insurance premium.</a:t>
            </a:r>
          </a:p>
        </p:txBody>
      </p:sp>
      <p:sp>
        <p:nvSpPr>
          <p:cNvPr id="16" name="Объект 2"/>
          <p:cNvSpPr txBox="1">
            <a:spLocks/>
          </p:cNvSpPr>
          <p:nvPr/>
        </p:nvSpPr>
        <p:spPr bwMode="auto">
          <a:xfrm>
            <a:off x="4932363" y="3573463"/>
            <a:ext cx="3871912" cy="2087562"/>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Investment volume: 2,1 billion rubles</a:t>
            </a:r>
          </a:p>
          <a:p>
            <a:pPr marL="0" indent="0">
              <a:spcBef>
                <a:spcPts val="600"/>
              </a:spcBef>
              <a:buClr>
                <a:srgbClr val="080808"/>
              </a:buClr>
              <a:buFont typeface="Wingdings" pitchFamily="2" charset="2"/>
              <a:buNone/>
              <a:defRPr/>
            </a:pPr>
            <a:endParaRPr lang="en-US" altLang="ru-RU" sz="1200" b="1" kern="0" dirty="0">
              <a:solidFill>
                <a:schemeClr val="tx2">
                  <a:lumMod val="50000"/>
                </a:schemeClr>
              </a:solidFill>
            </a:endParaRP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Measures of efficiency :</a:t>
            </a:r>
            <a:endParaRPr lang="ru-RU" altLang="ru-RU" sz="1200" b="1" kern="0" dirty="0" smtClean="0">
              <a:solidFill>
                <a:srgbClr val="000000"/>
              </a:solidFill>
            </a:endParaRPr>
          </a:p>
          <a:p>
            <a:pPr marL="0" indent="0">
              <a:spcBef>
                <a:spcPts val="600"/>
              </a:spcBef>
              <a:buClr>
                <a:srgbClr val="080808"/>
              </a:buClr>
              <a:buFont typeface="Wingdings" pitchFamily="2" charset="2"/>
              <a:buNone/>
              <a:defRPr/>
            </a:pPr>
            <a:r>
              <a:rPr lang="en-US" altLang="ru-RU" sz="1200" b="1" kern="0" dirty="0" smtClean="0">
                <a:solidFill>
                  <a:srgbClr val="000000"/>
                </a:solidFill>
              </a:rPr>
              <a:t>Internal rate of return</a:t>
            </a:r>
            <a:r>
              <a:rPr lang="en-US" altLang="ru-RU" sz="1200" kern="0" dirty="0" smtClean="0">
                <a:solidFill>
                  <a:srgbClr val="000000"/>
                </a:solidFill>
              </a:rPr>
              <a:t>: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IRR</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 </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30</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a:t>
            </a: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Net present value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NPV): 500</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million rubles</a:t>
            </a:r>
            <a:endParaRPr lang="ru-RU" altLang="ru-RU" sz="1200" b="1" kern="0" dirty="0" smtClean="0">
              <a:solidFill>
                <a:schemeClr val="tx2">
                  <a:lumMod val="50000"/>
                </a:schemeClr>
              </a:solidFill>
            </a:endParaRP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Payback period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P</a:t>
            </a:r>
            <a:r>
              <a:rPr lang="ru-RU" altLang="ru-RU" sz="1200" b="1" kern="0" dirty="0" smtClean="0">
                <a:solidFill>
                  <a:schemeClr val="tx2">
                    <a:lumMod val="50000"/>
                  </a:schemeClr>
                </a:solidFill>
              </a:rPr>
              <a:t>Р)</a:t>
            </a:r>
            <a:r>
              <a:rPr lang="en-US" altLang="ru-RU" sz="1200" b="1" kern="0" dirty="0" smtClean="0">
                <a:solidFill>
                  <a:schemeClr val="tx2">
                    <a:lumMod val="50000"/>
                  </a:schemeClr>
                </a:solidFill>
              </a:rPr>
              <a:t>: 4 years</a:t>
            </a:r>
            <a:endParaRPr lang="ru-RU" altLang="ru-RU" sz="1100" b="1" kern="0" dirty="0" smtClean="0">
              <a:solidFill>
                <a:srgbClr val="000000"/>
              </a:solidFill>
            </a:endParaRPr>
          </a:p>
          <a:p>
            <a:pPr marL="0" indent="0">
              <a:spcBef>
                <a:spcPts val="600"/>
              </a:spcBef>
              <a:buClr>
                <a:srgbClr val="080808"/>
              </a:buClr>
              <a:buFont typeface="Wingdings" pitchFamily="2" charset="2"/>
              <a:buNone/>
              <a:defRPr/>
            </a:pPr>
            <a:endParaRPr lang="ru-RU" altLang="ru-RU" sz="1100" b="1" kern="0" dirty="0" smtClean="0">
              <a:solidFill>
                <a:srgbClr val="000000"/>
              </a:solidFill>
            </a:endParaRPr>
          </a:p>
        </p:txBody>
      </p:sp>
      <p:sp>
        <p:nvSpPr>
          <p:cNvPr id="34828" name="Прямоугольник 16"/>
          <p:cNvSpPr>
            <a:spLocks noChangeArrowheads="1"/>
          </p:cNvSpPr>
          <p:nvPr/>
        </p:nvSpPr>
        <p:spPr bwMode="auto">
          <a:xfrm>
            <a:off x="188913" y="6132513"/>
            <a:ext cx="8247062" cy="646112"/>
          </a:xfrm>
          <a:prstGeom prst="rect">
            <a:avLst/>
          </a:prstGeom>
          <a:noFill/>
          <a:ln w="9525">
            <a:noFill/>
            <a:miter lim="800000"/>
            <a:headEnd/>
            <a:tailEnd/>
          </a:ln>
        </p:spPr>
        <p:txBody>
          <a:bodyPr>
            <a:spAutoFit/>
          </a:bodyPr>
          <a:lstStyle/>
          <a:p>
            <a:r>
              <a:rPr lang="en-US" sz="1200"/>
              <a:t>* For implementation of the project various options of municipal and private platforms are offered; </a:t>
            </a:r>
          </a:p>
          <a:p>
            <a:r>
              <a:rPr lang="en-US" sz="1200"/>
              <a:t>* Since 2015 projects with the volume of investment more than 300 million rubles are exempted from payment of the property tax, and also will be able to receive a privilege on income tax.</a:t>
            </a:r>
            <a:endParaRPr lang="ru-RU" sz="12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341313"/>
            <a:ext cx="9144000" cy="684212"/>
          </a:xfrm>
        </p:spPr>
        <p:txBody>
          <a:bodyPr>
            <a:normAutofit/>
          </a:bodyPr>
          <a:lstStyle/>
          <a:p>
            <a:pPr fontAlgn="auto">
              <a:spcAft>
                <a:spcPts val="0"/>
              </a:spcAft>
              <a:defRPr/>
            </a:pPr>
            <a:r>
              <a:rPr lang="en-US" sz="2200" b="1" dirty="0" smtClean="0">
                <a:solidFill>
                  <a:schemeClr val="tx2">
                    <a:lumMod val="50000"/>
                  </a:schemeClr>
                </a:solidFill>
                <a:latin typeface="Century Gothic" panose="020B0502020202020204" pitchFamily="34" charset="0"/>
                <a:ea typeface="+mn-ea"/>
                <a:cs typeface="+mn-cs"/>
              </a:rPr>
              <a:t>Investment project: building dairy complex in Tyumen region</a:t>
            </a:r>
            <a:r>
              <a:rPr lang="ru-RU" sz="2200" b="1" dirty="0" smtClean="0">
                <a:solidFill>
                  <a:schemeClr val="tx2">
                    <a:lumMod val="50000"/>
                  </a:schemeClr>
                </a:solidFill>
                <a:latin typeface="Century Gothic" panose="020B0502020202020204" pitchFamily="34" charset="0"/>
                <a:ea typeface="+mn-ea"/>
                <a:cs typeface="+mn-cs"/>
              </a:rPr>
              <a:t>*</a:t>
            </a:r>
            <a:endParaRPr lang="ru-RU" sz="1800" b="1" dirty="0">
              <a:solidFill>
                <a:schemeClr val="tx2">
                  <a:lumMod val="50000"/>
                </a:schemeClr>
              </a:solidFill>
              <a:latin typeface="Century Gothic" panose="020B0502020202020204" pitchFamily="34" charset="0"/>
              <a:ea typeface="Verdana" panose="020B0604030504040204" pitchFamily="34" charset="0"/>
              <a:cs typeface="Verdana" panose="020B0604030504040204" pitchFamily="34" charset="0"/>
            </a:endParaRPr>
          </a:p>
        </p:txBody>
      </p:sp>
      <p:sp>
        <p:nvSpPr>
          <p:cNvPr id="4" name="Пятиугольник 3"/>
          <p:cNvSpPr/>
          <p:nvPr/>
        </p:nvSpPr>
        <p:spPr>
          <a:xfrm>
            <a:off x="179388" y="1052513"/>
            <a:ext cx="8636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altLang="ru-RU" sz="1200" dirty="0">
              <a:solidFill>
                <a:schemeClr val="tx2">
                  <a:lumMod val="50000"/>
                </a:schemeClr>
              </a:solidFill>
            </a:endParaRPr>
          </a:p>
        </p:txBody>
      </p:sp>
      <p:sp>
        <p:nvSpPr>
          <p:cNvPr id="5" name="Пятиугольник 4"/>
          <p:cNvSpPr/>
          <p:nvPr/>
        </p:nvSpPr>
        <p:spPr>
          <a:xfrm>
            <a:off x="188913" y="3789363"/>
            <a:ext cx="854075"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Прямоугольник 5"/>
          <p:cNvSpPr/>
          <p:nvPr/>
        </p:nvSpPr>
        <p:spPr>
          <a:xfrm rot="16200000">
            <a:off x="-18256" y="1891506"/>
            <a:ext cx="1074738" cy="523875"/>
          </a:xfrm>
          <a:prstGeom prst="rect">
            <a:avLst/>
          </a:prstGeom>
        </p:spPr>
        <p:txBody>
          <a:bodyPr wrap="none">
            <a:spAutoFit/>
          </a:bodyPr>
          <a:lstStyle/>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Market </a:t>
            </a:r>
          </a:p>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conditions</a:t>
            </a:r>
            <a:endParaRPr lang="ru-RU" altLang="ru-RU" sz="1400" dirty="0">
              <a:solidFill>
                <a:schemeClr val="tx2">
                  <a:lumMod val="50000"/>
                </a:schemeClr>
              </a:solidFill>
              <a:latin typeface="Century Gothic" panose="020B0502020202020204" pitchFamily="34" charset="0"/>
              <a:cs typeface="+mn-cs"/>
            </a:endParaRPr>
          </a:p>
        </p:txBody>
      </p:sp>
      <p:sp>
        <p:nvSpPr>
          <p:cNvPr id="35845" name="Прямоугольник 6"/>
          <p:cNvSpPr>
            <a:spLocks noChangeArrowheads="1"/>
          </p:cNvSpPr>
          <p:nvPr/>
        </p:nvSpPr>
        <p:spPr bwMode="auto">
          <a:xfrm rot="-5400000">
            <a:off x="-481012" y="4751387"/>
            <a:ext cx="2000250" cy="307975"/>
          </a:xfrm>
          <a:prstGeom prst="rect">
            <a:avLst/>
          </a:prstGeom>
          <a:noFill/>
          <a:ln w="9525">
            <a:noFill/>
            <a:miter lim="800000"/>
            <a:headEnd/>
            <a:tailEnd/>
          </a:ln>
        </p:spPr>
        <p:txBody>
          <a:bodyPr wrap="none">
            <a:spAutoFit/>
          </a:bodyPr>
          <a:lstStyle/>
          <a:p>
            <a:pPr algn="ctr"/>
            <a:r>
              <a:rPr lang="en-US" sz="1400">
                <a:latin typeface="Century Gothic" pitchFamily="34" charset="0"/>
              </a:rPr>
              <a:t>Economic conditions</a:t>
            </a:r>
            <a:endParaRPr lang="ru-RU" sz="1400">
              <a:latin typeface="Century Gothic" pitchFamily="34" charset="0"/>
            </a:endParaRPr>
          </a:p>
        </p:txBody>
      </p:sp>
      <p:pic>
        <p:nvPicPr>
          <p:cNvPr id="35846" name="Picture 2"/>
          <p:cNvPicPr>
            <a:picLocks noChangeAspect="1" noChangeArrowheads="1"/>
          </p:cNvPicPr>
          <p:nvPr/>
        </p:nvPicPr>
        <p:blipFill>
          <a:blip r:embed="rId2"/>
          <a:srcRect/>
          <a:stretch>
            <a:fillRect/>
          </a:stretch>
        </p:blipFill>
        <p:spPr bwMode="auto">
          <a:xfrm>
            <a:off x="5694363" y="1266825"/>
            <a:ext cx="2849562" cy="2138363"/>
          </a:xfrm>
          <a:prstGeom prst="rect">
            <a:avLst/>
          </a:prstGeom>
          <a:noFill/>
          <a:ln w="9525">
            <a:noFill/>
            <a:miter lim="800000"/>
            <a:headEnd/>
            <a:tailEnd/>
          </a:ln>
        </p:spPr>
      </p:pic>
      <p:sp>
        <p:nvSpPr>
          <p:cNvPr id="35847" name="Прямоугольник 2"/>
          <p:cNvSpPr>
            <a:spLocks noChangeArrowheads="1"/>
          </p:cNvSpPr>
          <p:nvPr/>
        </p:nvSpPr>
        <p:spPr bwMode="auto">
          <a:xfrm>
            <a:off x="1065213" y="1246188"/>
            <a:ext cx="4572000" cy="1814512"/>
          </a:xfrm>
          <a:prstGeom prst="rect">
            <a:avLst/>
          </a:prstGeom>
          <a:noFill/>
          <a:ln w="9525">
            <a:noFill/>
            <a:miter lim="800000"/>
            <a:headEnd/>
            <a:tailEnd/>
          </a:ln>
        </p:spPr>
        <p:txBody>
          <a:bodyPr>
            <a:spAutoFit/>
          </a:bodyPr>
          <a:lstStyle/>
          <a:p>
            <a:pPr marL="285750" indent="-285750">
              <a:buFont typeface="Arial" charset="0"/>
              <a:buChar char="•"/>
            </a:pPr>
            <a:r>
              <a:rPr lang="en-US" sz="1400"/>
              <a:t>Soon in Tyumen region will be made a large production of the Danone companies, OOO “Dairy factory “Absolut” which will cause an increase in the  volumes of milk consumption as raw materials in a total amount of 117,5 thousand tons per year for production of dairy products.</a:t>
            </a:r>
          </a:p>
          <a:p>
            <a:pPr marL="285750" indent="-285750">
              <a:buFont typeface="Arial" charset="0"/>
              <a:buChar char="•"/>
            </a:pPr>
            <a:r>
              <a:rPr lang="en-US" sz="1400"/>
              <a:t>Existence of municipal platforms for implementation of the project</a:t>
            </a:r>
          </a:p>
          <a:p>
            <a:pPr marL="285750" indent="-285750">
              <a:buFont typeface="Arial" charset="0"/>
              <a:buChar char="•"/>
            </a:pPr>
            <a:r>
              <a:rPr lang="en-US" sz="1400"/>
              <a:t>State support</a:t>
            </a:r>
            <a:endParaRPr lang="ru-RU" sz="1400"/>
          </a:p>
        </p:txBody>
      </p:sp>
      <p:sp>
        <p:nvSpPr>
          <p:cNvPr id="13" name="Объект 2"/>
          <p:cNvSpPr txBox="1">
            <a:spLocks/>
          </p:cNvSpPr>
          <p:nvPr/>
        </p:nvSpPr>
        <p:spPr bwMode="auto">
          <a:xfrm>
            <a:off x="1090613" y="3671888"/>
            <a:ext cx="3840162" cy="2598737"/>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Font typeface="Wingdings" pitchFamily="2" charset="2"/>
              <a:buNone/>
              <a:defRPr/>
            </a:pPr>
            <a:r>
              <a:rPr lang="en-US" altLang="ru-RU" sz="1200" b="1" u="sng" kern="0" dirty="0" smtClean="0">
                <a:latin typeface="Century Gothic" panose="020B0502020202020204" pitchFamily="34" charset="0"/>
              </a:rPr>
              <a:t>Necessary </a:t>
            </a:r>
            <a:r>
              <a:rPr lang="en-US" altLang="ru-RU" sz="1200" b="1" u="sng" kern="0" dirty="0">
                <a:latin typeface="Century Gothic" panose="020B0502020202020204" pitchFamily="34" charset="0"/>
              </a:rPr>
              <a:t>conditions: </a:t>
            </a:r>
          </a:p>
          <a:p>
            <a:pPr marL="0" indent="0">
              <a:spcBef>
                <a:spcPts val="600"/>
              </a:spcBef>
              <a:buFont typeface="Wingdings" pitchFamily="2" charset="2"/>
              <a:buNone/>
              <a:defRPr/>
            </a:pPr>
            <a:r>
              <a:rPr lang="en-US" altLang="ru-RU" sz="1200" kern="0" dirty="0">
                <a:latin typeface="Century Gothic" panose="020B0502020202020204" pitchFamily="34" charset="0"/>
              </a:rPr>
              <a:t>The area of the land plot </a:t>
            </a:r>
            <a:r>
              <a:rPr lang="en-US" altLang="ru-RU" sz="1200" kern="0" dirty="0" smtClean="0">
                <a:latin typeface="Century Gothic" panose="020B0502020202020204" pitchFamily="34" charset="0"/>
              </a:rPr>
              <a:t>from 20 hectares.</a:t>
            </a:r>
            <a:endParaRPr lang="en-US" altLang="ru-RU" sz="1200" kern="0" dirty="0">
              <a:latin typeface="Century Gothic" panose="020B0502020202020204" pitchFamily="34" charset="0"/>
            </a:endParaRPr>
          </a:p>
          <a:p>
            <a:pPr marL="0" indent="0">
              <a:spcBef>
                <a:spcPts val="600"/>
              </a:spcBef>
              <a:buFont typeface="Wingdings" pitchFamily="2" charset="2"/>
              <a:buNone/>
              <a:defRPr/>
            </a:pPr>
            <a:r>
              <a:rPr lang="en-US" altLang="ru-RU" sz="1200" b="1" kern="0" dirty="0">
                <a:solidFill>
                  <a:schemeClr val="tx2">
                    <a:lumMod val="50000"/>
                  </a:schemeClr>
                </a:solidFill>
                <a:latin typeface="Century Gothic" panose="020B0502020202020204" pitchFamily="34" charset="0"/>
              </a:rPr>
              <a:t>Staff </a:t>
            </a:r>
            <a:r>
              <a:rPr lang="en-US" altLang="ru-RU" sz="1200" b="1" u="sng" kern="0" dirty="0" smtClean="0">
                <a:latin typeface="Century Gothic" panose="020B0502020202020204" pitchFamily="34" charset="0"/>
              </a:rPr>
              <a:t>: </a:t>
            </a:r>
            <a:endParaRPr lang="en-US" altLang="ru-RU" sz="1200" b="1" u="sng" kern="0" dirty="0">
              <a:latin typeface="Century Gothic" panose="020B0502020202020204" pitchFamily="34" charset="0"/>
            </a:endParaRPr>
          </a:p>
          <a:p>
            <a:pPr marL="0" indent="0">
              <a:spcBef>
                <a:spcPts val="600"/>
              </a:spcBef>
              <a:buFont typeface="Wingdings" pitchFamily="2" charset="2"/>
              <a:buNone/>
              <a:defRPr/>
            </a:pPr>
            <a:r>
              <a:rPr lang="en-US" altLang="ru-RU" sz="1200" kern="0" dirty="0" smtClean="0">
                <a:latin typeface="Century Gothic" panose="020B0502020202020204" pitchFamily="34" charset="0"/>
              </a:rPr>
              <a:t>150 </a:t>
            </a:r>
            <a:r>
              <a:rPr lang="en-US" altLang="ru-RU" sz="1200" kern="0" dirty="0">
                <a:latin typeface="Century Gothic" panose="020B0502020202020204" pitchFamily="34" charset="0"/>
              </a:rPr>
              <a:t>people </a:t>
            </a:r>
            <a:endParaRPr lang="en-US" altLang="ru-RU" sz="1200" kern="0" dirty="0" smtClean="0">
              <a:latin typeface="Century Gothic" panose="020B0502020202020204" pitchFamily="34" charset="0"/>
            </a:endParaRPr>
          </a:p>
          <a:p>
            <a:pPr marL="0" indent="0">
              <a:spcBef>
                <a:spcPts val="600"/>
              </a:spcBef>
              <a:buFont typeface="Wingdings" pitchFamily="2" charset="2"/>
              <a:buNone/>
              <a:defRPr/>
            </a:pPr>
            <a:r>
              <a:rPr lang="en-US" altLang="ru-RU" sz="1200" kern="0" dirty="0" smtClean="0">
                <a:latin typeface="Century Gothic" panose="020B0502020202020204" pitchFamily="34" charset="0"/>
              </a:rPr>
              <a:t>Pay check for 1 </a:t>
            </a:r>
            <a:r>
              <a:rPr lang="en-US" altLang="ru-RU" sz="1200" kern="0" dirty="0">
                <a:latin typeface="Century Gothic" panose="020B0502020202020204" pitchFamily="34" charset="0"/>
              </a:rPr>
              <a:t>employee </a:t>
            </a:r>
            <a:r>
              <a:rPr lang="en-US" altLang="ru-RU" sz="1200" kern="0" dirty="0" smtClean="0">
                <a:latin typeface="Century Gothic" panose="020B0502020202020204" pitchFamily="34" charset="0"/>
              </a:rPr>
              <a:t>– 35 000 </a:t>
            </a:r>
            <a:r>
              <a:rPr lang="en-US" altLang="ru-RU" sz="1200" kern="0" dirty="0">
                <a:latin typeface="Century Gothic" panose="020B0502020202020204" pitchFamily="34" charset="0"/>
              </a:rPr>
              <a:t>/</a:t>
            </a:r>
            <a:r>
              <a:rPr lang="en-US" altLang="ru-RU" sz="1200" kern="0" dirty="0" smtClean="0">
                <a:latin typeface="Century Gothic" panose="020B0502020202020204" pitchFamily="34" charset="0"/>
              </a:rPr>
              <a:t>40 </a:t>
            </a:r>
            <a:r>
              <a:rPr lang="en-US" altLang="ru-RU" sz="1200" kern="0" dirty="0">
                <a:latin typeface="Century Gothic" panose="020B0502020202020204" pitchFamily="34" charset="0"/>
              </a:rPr>
              <a:t>000 rub </a:t>
            </a:r>
            <a:r>
              <a:rPr lang="en-US" altLang="ru-RU" sz="1200" kern="0" dirty="0">
                <a:solidFill>
                  <a:srgbClr val="000000"/>
                </a:solidFill>
              </a:rPr>
              <a:t>including insurance premium.</a:t>
            </a:r>
          </a:p>
        </p:txBody>
      </p:sp>
      <p:sp>
        <p:nvSpPr>
          <p:cNvPr id="14" name="Объект 2"/>
          <p:cNvSpPr txBox="1">
            <a:spLocks/>
          </p:cNvSpPr>
          <p:nvPr/>
        </p:nvSpPr>
        <p:spPr bwMode="auto">
          <a:xfrm>
            <a:off x="4649788" y="3536950"/>
            <a:ext cx="3871912" cy="2087563"/>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Investment volume: 2,1 billion rubles</a:t>
            </a:r>
          </a:p>
          <a:p>
            <a:pPr marL="0" indent="0">
              <a:spcBef>
                <a:spcPts val="600"/>
              </a:spcBef>
              <a:buClr>
                <a:srgbClr val="080808"/>
              </a:buClr>
              <a:buFont typeface="Wingdings" pitchFamily="2" charset="2"/>
              <a:buNone/>
              <a:defRPr/>
            </a:pPr>
            <a:endParaRPr lang="en-US" altLang="ru-RU" sz="1200" b="1" kern="0" dirty="0">
              <a:solidFill>
                <a:schemeClr val="tx2">
                  <a:lumMod val="50000"/>
                </a:schemeClr>
              </a:solidFill>
            </a:endParaRP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Measures of efficiency :</a:t>
            </a:r>
            <a:endParaRPr lang="ru-RU" altLang="ru-RU" sz="1200" b="1" kern="0" dirty="0" smtClean="0">
              <a:solidFill>
                <a:srgbClr val="000000"/>
              </a:solidFill>
            </a:endParaRPr>
          </a:p>
          <a:p>
            <a:pPr marL="0" indent="0">
              <a:spcBef>
                <a:spcPts val="600"/>
              </a:spcBef>
              <a:buClr>
                <a:srgbClr val="080808"/>
              </a:buClr>
              <a:buFont typeface="Wingdings" pitchFamily="2" charset="2"/>
              <a:buNone/>
              <a:defRPr/>
            </a:pPr>
            <a:r>
              <a:rPr lang="en-US" altLang="ru-RU" sz="1200" b="1" kern="0" dirty="0" smtClean="0">
                <a:solidFill>
                  <a:srgbClr val="000000"/>
                </a:solidFill>
              </a:rPr>
              <a:t>Internal rate of return</a:t>
            </a:r>
            <a:r>
              <a:rPr lang="en-US" altLang="ru-RU" sz="1200" kern="0" dirty="0" smtClean="0">
                <a:solidFill>
                  <a:srgbClr val="000000"/>
                </a:solidFill>
              </a:rPr>
              <a:t>: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IRR</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 </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18</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a:t>
            </a: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Net present value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NPV): 260</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million rubles</a:t>
            </a:r>
            <a:endParaRPr lang="ru-RU" altLang="ru-RU" sz="1200" b="1" kern="0" dirty="0" smtClean="0">
              <a:solidFill>
                <a:schemeClr val="tx2">
                  <a:lumMod val="50000"/>
                </a:schemeClr>
              </a:solidFill>
            </a:endParaRP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Payback period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P</a:t>
            </a:r>
            <a:r>
              <a:rPr lang="ru-RU" altLang="ru-RU" sz="1200" b="1" kern="0" dirty="0" smtClean="0">
                <a:solidFill>
                  <a:schemeClr val="tx2">
                    <a:lumMod val="50000"/>
                  </a:schemeClr>
                </a:solidFill>
              </a:rPr>
              <a:t>Р)</a:t>
            </a:r>
            <a:r>
              <a:rPr lang="en-US" altLang="ru-RU" sz="1200" b="1" kern="0" dirty="0" smtClean="0">
                <a:solidFill>
                  <a:schemeClr val="tx2">
                    <a:lumMod val="50000"/>
                  </a:schemeClr>
                </a:solidFill>
              </a:rPr>
              <a:t>: 10 years</a:t>
            </a:r>
            <a:endParaRPr lang="ru-RU" altLang="ru-RU" sz="1100" b="1" kern="0" dirty="0" smtClean="0">
              <a:solidFill>
                <a:srgbClr val="000000"/>
              </a:solidFill>
            </a:endParaRPr>
          </a:p>
          <a:p>
            <a:pPr marL="0" indent="0">
              <a:spcBef>
                <a:spcPts val="600"/>
              </a:spcBef>
              <a:buClr>
                <a:srgbClr val="080808"/>
              </a:buClr>
              <a:buFont typeface="Wingdings" pitchFamily="2" charset="2"/>
              <a:buNone/>
              <a:defRPr/>
            </a:pPr>
            <a:endParaRPr lang="ru-RU" altLang="ru-RU" sz="1100" b="1" kern="0" dirty="0" smtClean="0">
              <a:solidFill>
                <a:srgbClr val="000000"/>
              </a:solidFill>
            </a:endParaRPr>
          </a:p>
        </p:txBody>
      </p:sp>
      <p:sp>
        <p:nvSpPr>
          <p:cNvPr id="35850" name="Прямоугольник 15"/>
          <p:cNvSpPr>
            <a:spLocks noChangeArrowheads="1"/>
          </p:cNvSpPr>
          <p:nvPr/>
        </p:nvSpPr>
        <p:spPr bwMode="auto">
          <a:xfrm>
            <a:off x="188913" y="6132513"/>
            <a:ext cx="8247062" cy="646112"/>
          </a:xfrm>
          <a:prstGeom prst="rect">
            <a:avLst/>
          </a:prstGeom>
          <a:noFill/>
          <a:ln w="9525">
            <a:noFill/>
            <a:miter lim="800000"/>
            <a:headEnd/>
            <a:tailEnd/>
          </a:ln>
        </p:spPr>
        <p:txBody>
          <a:bodyPr>
            <a:spAutoFit/>
          </a:bodyPr>
          <a:lstStyle/>
          <a:p>
            <a:r>
              <a:rPr lang="en-US" sz="1200"/>
              <a:t>* For implementation of the project various options of municipal and private platforms are offered; </a:t>
            </a:r>
          </a:p>
          <a:p>
            <a:r>
              <a:rPr lang="en-US" sz="1200"/>
              <a:t>* Since 2015 projects with the volume of investment more than 300 million rubles are exempted from payment of the property tax, and also will be able to receive a privilege on income tax.</a:t>
            </a:r>
            <a:endParaRPr lang="ru-RU" sz="12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850" y="315913"/>
            <a:ext cx="8210550" cy="719137"/>
          </a:xfrm>
        </p:spPr>
        <p:txBody>
          <a:bodyPr/>
          <a:lstStyle/>
          <a:p>
            <a:pPr fontAlgn="auto">
              <a:spcAft>
                <a:spcPts val="0"/>
              </a:spcAft>
              <a:defRPr/>
            </a:pPr>
            <a:r>
              <a:rPr lang="en-US" sz="2200" b="1" cap="none" spc="0" dirty="0" smtClean="0">
                <a:solidFill>
                  <a:schemeClr val="tx2">
                    <a:lumMod val="50000"/>
                  </a:schemeClr>
                </a:solidFill>
                <a:latin typeface="Century Gothic" panose="020B0502020202020204" pitchFamily="34" charset="0"/>
                <a:ea typeface="+mn-ea"/>
                <a:cs typeface="+mn-cs"/>
              </a:rPr>
              <a:t>OSB production investment in Tyumen Region with annual capacity of </a:t>
            </a:r>
            <a:r>
              <a:rPr lang="ru-RU" sz="2200" b="1" cap="none" spc="0" dirty="0" smtClean="0">
                <a:solidFill>
                  <a:schemeClr val="tx2">
                    <a:lumMod val="50000"/>
                  </a:schemeClr>
                </a:solidFill>
                <a:latin typeface="Century Gothic" panose="020B0502020202020204" pitchFamily="34" charset="0"/>
                <a:ea typeface="+mn-ea"/>
                <a:cs typeface="+mn-cs"/>
              </a:rPr>
              <a:t> 350 </a:t>
            </a:r>
            <a:r>
              <a:rPr lang="en-US" sz="2200" b="1" cap="none" spc="0" dirty="0" smtClean="0">
                <a:solidFill>
                  <a:schemeClr val="tx2">
                    <a:lumMod val="50000"/>
                  </a:schemeClr>
                </a:solidFill>
                <a:latin typeface="Century Gothic" panose="020B0502020202020204" pitchFamily="34" charset="0"/>
                <a:ea typeface="+mn-ea"/>
                <a:cs typeface="+mn-cs"/>
              </a:rPr>
              <a:t>000</a:t>
            </a:r>
            <a:r>
              <a:rPr lang="ru-RU" sz="2200" b="1" cap="none" spc="0" dirty="0" smtClean="0">
                <a:solidFill>
                  <a:schemeClr val="tx2">
                    <a:lumMod val="50000"/>
                  </a:schemeClr>
                </a:solidFill>
                <a:latin typeface="Century Gothic" panose="020B0502020202020204" pitchFamily="34" charset="0"/>
                <a:ea typeface="+mn-ea"/>
                <a:cs typeface="+mn-cs"/>
              </a:rPr>
              <a:t> </a:t>
            </a:r>
            <a:r>
              <a:rPr lang="en-US" sz="2200" b="1" cap="none" spc="0" dirty="0" smtClean="0">
                <a:solidFill>
                  <a:schemeClr val="tx2">
                    <a:lumMod val="50000"/>
                  </a:schemeClr>
                </a:solidFill>
                <a:latin typeface="Century Gothic" panose="020B0502020202020204" pitchFamily="34" charset="0"/>
                <a:ea typeface="+mn-ea"/>
                <a:cs typeface="+mn-cs"/>
              </a:rPr>
              <a:t>m</a:t>
            </a:r>
            <a:r>
              <a:rPr lang="ru-RU" sz="2200" b="1" cap="none" spc="0" dirty="0" smtClean="0">
                <a:solidFill>
                  <a:schemeClr val="tx2">
                    <a:lumMod val="50000"/>
                  </a:schemeClr>
                </a:solidFill>
                <a:latin typeface="Century Gothic" panose="020B0502020202020204" pitchFamily="34" charset="0"/>
                <a:ea typeface="+mn-ea"/>
                <a:cs typeface="+mn-cs"/>
              </a:rPr>
              <a:t>³</a:t>
            </a:r>
            <a:r>
              <a:rPr lang="en-US" sz="2200" b="1" cap="none" spc="0" dirty="0" smtClean="0">
                <a:solidFill>
                  <a:schemeClr val="tx2">
                    <a:lumMod val="50000"/>
                  </a:schemeClr>
                </a:solidFill>
                <a:latin typeface="Century Gothic" panose="020B0502020202020204" pitchFamily="34" charset="0"/>
                <a:ea typeface="+mn-ea"/>
                <a:cs typeface="+mn-cs"/>
              </a:rPr>
              <a:t> per year</a:t>
            </a:r>
            <a:r>
              <a:rPr lang="ru-RU" sz="2200" b="1" cap="none" spc="0" dirty="0" smtClean="0">
                <a:solidFill>
                  <a:schemeClr val="tx2">
                    <a:lumMod val="50000"/>
                  </a:schemeClr>
                </a:solidFill>
                <a:latin typeface="Century Gothic" panose="020B0502020202020204" pitchFamily="34" charset="0"/>
                <a:ea typeface="+mn-ea"/>
                <a:cs typeface="+mn-cs"/>
              </a:rPr>
              <a:t>*</a:t>
            </a:r>
            <a:endParaRPr lang="ru-RU" sz="1800" b="1" dirty="0">
              <a:solidFill>
                <a:schemeClr val="tx2">
                  <a:lumMod val="50000"/>
                </a:schemeClr>
              </a:solidFill>
              <a:latin typeface="Century Gothic" panose="020B0502020202020204" pitchFamily="34" charset="0"/>
              <a:ea typeface="Verdana" panose="020B0604030504040204" pitchFamily="34" charset="0"/>
              <a:cs typeface="Verdana" panose="020B0604030504040204" pitchFamily="34" charset="0"/>
            </a:endParaRPr>
          </a:p>
        </p:txBody>
      </p:sp>
      <p:sp>
        <p:nvSpPr>
          <p:cNvPr id="4" name="Пятиугольник 3"/>
          <p:cNvSpPr/>
          <p:nvPr/>
        </p:nvSpPr>
        <p:spPr>
          <a:xfrm>
            <a:off x="179388" y="1052513"/>
            <a:ext cx="6477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altLang="ru-RU" sz="1200" dirty="0">
              <a:solidFill>
                <a:schemeClr val="tx2">
                  <a:lumMod val="50000"/>
                </a:schemeClr>
              </a:solidFill>
              <a:latin typeface="Century Gothic" panose="020B0502020202020204" pitchFamily="34" charset="0"/>
            </a:endParaRPr>
          </a:p>
        </p:txBody>
      </p:sp>
      <p:sp>
        <p:nvSpPr>
          <p:cNvPr id="5" name="Пятиугольник 4"/>
          <p:cNvSpPr/>
          <p:nvPr/>
        </p:nvSpPr>
        <p:spPr>
          <a:xfrm>
            <a:off x="188913" y="3789363"/>
            <a:ext cx="7112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Century Gothic" panose="020B0502020202020204" pitchFamily="34" charset="0"/>
            </a:endParaRPr>
          </a:p>
        </p:txBody>
      </p:sp>
      <p:sp>
        <p:nvSpPr>
          <p:cNvPr id="6" name="Прямоугольник 5"/>
          <p:cNvSpPr/>
          <p:nvPr/>
        </p:nvSpPr>
        <p:spPr>
          <a:xfrm rot="-5400000">
            <a:off x="-138112" y="1903413"/>
            <a:ext cx="1076325" cy="523875"/>
          </a:xfrm>
          <a:prstGeom prst="rect">
            <a:avLst/>
          </a:prstGeom>
        </p:spPr>
        <p:txBody>
          <a:bodyPr wrap="none">
            <a:spAutoFit/>
          </a:bodyPr>
          <a:lstStyle/>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Market</a:t>
            </a:r>
            <a:endParaRPr lang="ru-RU" altLang="ru-RU" sz="1400" dirty="0">
              <a:solidFill>
                <a:schemeClr val="tx2">
                  <a:lumMod val="50000"/>
                </a:schemeClr>
              </a:solidFill>
              <a:latin typeface="Century Gothic" panose="020B0502020202020204" pitchFamily="34" charset="0"/>
              <a:cs typeface="+mn-cs"/>
            </a:endParaRPr>
          </a:p>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conditions</a:t>
            </a:r>
            <a:endParaRPr lang="ru-RU" altLang="ru-RU" sz="1400" dirty="0">
              <a:solidFill>
                <a:schemeClr val="tx2">
                  <a:lumMod val="50000"/>
                </a:schemeClr>
              </a:solidFill>
              <a:latin typeface="Century Gothic" panose="020B0502020202020204" pitchFamily="34" charset="0"/>
              <a:cs typeface="+mn-cs"/>
            </a:endParaRPr>
          </a:p>
        </p:txBody>
      </p:sp>
      <p:sp>
        <p:nvSpPr>
          <p:cNvPr id="28677" name="Прямоугольник 6"/>
          <p:cNvSpPr>
            <a:spLocks noChangeArrowheads="1"/>
          </p:cNvSpPr>
          <p:nvPr/>
        </p:nvSpPr>
        <p:spPr bwMode="auto">
          <a:xfrm rot="-5400000">
            <a:off x="-76993" y="4620419"/>
            <a:ext cx="1074737" cy="523875"/>
          </a:xfrm>
          <a:prstGeom prst="rect">
            <a:avLst/>
          </a:prstGeom>
          <a:noFill/>
          <a:ln w="9525">
            <a:noFill/>
            <a:miter lim="800000"/>
            <a:headEnd/>
            <a:tailEnd/>
          </a:ln>
        </p:spPr>
        <p:txBody>
          <a:bodyPr wrap="none">
            <a:spAutoFit/>
          </a:bodyPr>
          <a:lstStyle/>
          <a:p>
            <a:pPr algn="ctr"/>
            <a:r>
              <a:rPr lang="en-US" sz="1400">
                <a:latin typeface="Century Gothic" pitchFamily="34" charset="0"/>
              </a:rPr>
              <a:t>Economic</a:t>
            </a:r>
            <a:endParaRPr lang="ru-RU" sz="1400">
              <a:latin typeface="Century Gothic" pitchFamily="34" charset="0"/>
            </a:endParaRPr>
          </a:p>
          <a:p>
            <a:pPr algn="ctr"/>
            <a:r>
              <a:rPr lang="en-US" sz="1400">
                <a:latin typeface="Century Gothic" pitchFamily="34" charset="0"/>
              </a:rPr>
              <a:t>conditions</a:t>
            </a:r>
            <a:endParaRPr lang="ru-RU" sz="1400">
              <a:latin typeface="Century Gothic" pitchFamily="34" charset="0"/>
            </a:endParaRPr>
          </a:p>
        </p:txBody>
      </p:sp>
      <p:sp>
        <p:nvSpPr>
          <p:cNvPr id="28678" name="Прямоугольник 7"/>
          <p:cNvSpPr>
            <a:spLocks noChangeArrowheads="1"/>
          </p:cNvSpPr>
          <p:nvPr/>
        </p:nvSpPr>
        <p:spPr bwMode="auto">
          <a:xfrm>
            <a:off x="752475" y="1041400"/>
            <a:ext cx="5187950" cy="2092325"/>
          </a:xfrm>
          <a:prstGeom prst="rect">
            <a:avLst/>
          </a:prstGeom>
          <a:noFill/>
          <a:ln w="9525">
            <a:noFill/>
            <a:miter lim="800000"/>
            <a:headEnd/>
            <a:tailEnd/>
          </a:ln>
        </p:spPr>
        <p:txBody>
          <a:bodyPr>
            <a:spAutoFit/>
          </a:bodyPr>
          <a:lstStyle/>
          <a:p>
            <a:pPr marL="171450" indent="-171450" algn="just">
              <a:buFont typeface="Wingdings" pitchFamily="2" charset="2"/>
              <a:buChar char="§"/>
            </a:pPr>
            <a:r>
              <a:rPr lang="ru-RU" sz="1000">
                <a:latin typeface="Century Gothic" pitchFamily="34" charset="0"/>
              </a:rPr>
              <a:t>OSB </a:t>
            </a:r>
            <a:r>
              <a:rPr lang="en-US" sz="1000">
                <a:latin typeface="Century Gothic" pitchFamily="34" charset="0"/>
              </a:rPr>
              <a:t>market share - </a:t>
            </a:r>
            <a:r>
              <a:rPr lang="ru-RU" sz="1000">
                <a:latin typeface="Century Gothic" pitchFamily="34" charset="0"/>
              </a:rPr>
              <a:t>20% </a:t>
            </a:r>
            <a:r>
              <a:rPr lang="en-US" sz="1000">
                <a:latin typeface="Century Gothic" pitchFamily="34" charset="0"/>
              </a:rPr>
              <a:t>higher than in </a:t>
            </a:r>
            <a:r>
              <a:rPr lang="ru-RU" sz="1000">
                <a:latin typeface="Century Gothic" pitchFamily="34" charset="0"/>
              </a:rPr>
              <a:t>2012. </a:t>
            </a:r>
            <a:r>
              <a:rPr lang="en-US" sz="1000">
                <a:latin typeface="Century Gothic" pitchFamily="34" charset="0"/>
              </a:rPr>
              <a:t>Market capacity in Russia in</a:t>
            </a:r>
            <a:r>
              <a:rPr lang="ru-RU" sz="1000">
                <a:latin typeface="Century Gothic" pitchFamily="34" charset="0"/>
              </a:rPr>
              <a:t> 2014 – 800 </a:t>
            </a:r>
            <a:r>
              <a:rPr lang="en-US" sz="1000">
                <a:latin typeface="Century Gothic" pitchFamily="34" charset="0"/>
              </a:rPr>
              <a:t>000</a:t>
            </a:r>
            <a:r>
              <a:rPr lang="ru-RU" sz="1000">
                <a:latin typeface="Century Gothic" pitchFamily="34" charset="0"/>
              </a:rPr>
              <a:t> </a:t>
            </a:r>
            <a:r>
              <a:rPr lang="en-US" sz="1000">
                <a:latin typeface="Century Gothic" pitchFamily="34" charset="0"/>
              </a:rPr>
              <a:t>m</a:t>
            </a:r>
            <a:r>
              <a:rPr lang="ru-RU" sz="1000">
                <a:latin typeface="Century Gothic" pitchFamily="34" charset="0"/>
              </a:rPr>
              <a:t>3. </a:t>
            </a:r>
            <a:r>
              <a:rPr lang="en-US" sz="1000">
                <a:latin typeface="Century Gothic" pitchFamily="34" charset="0"/>
              </a:rPr>
              <a:t>Market capacity in the CIS</a:t>
            </a:r>
            <a:r>
              <a:rPr lang="ru-RU" sz="1000">
                <a:latin typeface="Century Gothic" pitchFamily="34" charset="0"/>
              </a:rPr>
              <a:t> – 300 </a:t>
            </a:r>
            <a:r>
              <a:rPr lang="en-US" sz="1000">
                <a:latin typeface="Century Gothic" pitchFamily="34" charset="0"/>
              </a:rPr>
              <a:t>000</a:t>
            </a:r>
            <a:r>
              <a:rPr lang="ru-RU" sz="1000">
                <a:latin typeface="Century Gothic" pitchFamily="34" charset="0"/>
              </a:rPr>
              <a:t> м3.</a:t>
            </a:r>
          </a:p>
          <a:p>
            <a:pPr marL="171450" indent="-171450" algn="just">
              <a:buFont typeface="Wingdings" pitchFamily="2" charset="2"/>
              <a:buChar char="§"/>
            </a:pPr>
            <a:r>
              <a:rPr lang="en-US" sz="1000">
                <a:latin typeface="Century Gothic" pitchFamily="34" charset="0"/>
              </a:rPr>
              <a:t>The present and starting manufacturers in Russia</a:t>
            </a:r>
            <a:r>
              <a:rPr lang="ru-RU" sz="1000">
                <a:latin typeface="Century Gothic" pitchFamily="34" charset="0"/>
              </a:rPr>
              <a:t> (</a:t>
            </a:r>
            <a:r>
              <a:rPr lang="en-US" sz="1000">
                <a:latin typeface="Century Gothic" pitchFamily="34" charset="0"/>
              </a:rPr>
              <a:t>Kalevala</a:t>
            </a:r>
            <a:r>
              <a:rPr lang="ru-RU" sz="1000">
                <a:latin typeface="Century Gothic" pitchFamily="34" charset="0"/>
              </a:rPr>
              <a:t>, </a:t>
            </a:r>
            <a:r>
              <a:rPr lang="en-US" sz="1000">
                <a:latin typeface="Century Gothic" pitchFamily="34" charset="0"/>
              </a:rPr>
              <a:t>NLK</a:t>
            </a:r>
            <a:r>
              <a:rPr lang="ru-RU" sz="1000">
                <a:latin typeface="Century Gothic" pitchFamily="34" charset="0"/>
              </a:rPr>
              <a:t>, </a:t>
            </a:r>
            <a:r>
              <a:rPr lang="en-US" sz="1000">
                <a:latin typeface="Century Gothic" pitchFamily="34" charset="0"/>
              </a:rPr>
              <a:t>Kronospan</a:t>
            </a:r>
            <a:r>
              <a:rPr lang="ru-RU" sz="1000">
                <a:latin typeface="Century Gothic" pitchFamily="34" charset="0"/>
              </a:rPr>
              <a:t>) </a:t>
            </a:r>
            <a:r>
              <a:rPr lang="en-US" sz="1000">
                <a:latin typeface="Century Gothic" pitchFamily="34" charset="0"/>
              </a:rPr>
              <a:t>are forecast to cover</a:t>
            </a:r>
            <a:r>
              <a:rPr lang="ru-RU" sz="1000">
                <a:latin typeface="Century Gothic" pitchFamily="34" charset="0"/>
              </a:rPr>
              <a:t> 25% (280 </a:t>
            </a:r>
            <a:r>
              <a:rPr lang="en-US" sz="1000">
                <a:latin typeface="Century Gothic" pitchFamily="34" charset="0"/>
              </a:rPr>
              <a:t>000</a:t>
            </a:r>
            <a:r>
              <a:rPr lang="ru-RU" sz="1000">
                <a:latin typeface="Century Gothic" pitchFamily="34" charset="0"/>
              </a:rPr>
              <a:t> </a:t>
            </a:r>
            <a:r>
              <a:rPr lang="en-US" sz="1000">
                <a:latin typeface="Century Gothic" pitchFamily="34" charset="0"/>
              </a:rPr>
              <a:t>m</a:t>
            </a:r>
            <a:r>
              <a:rPr lang="ru-RU" sz="1000">
                <a:latin typeface="Century Gothic" pitchFamily="34" charset="0"/>
              </a:rPr>
              <a:t>3) </a:t>
            </a:r>
            <a:r>
              <a:rPr lang="en-US" sz="1000">
                <a:latin typeface="Century Gothic" pitchFamily="34" charset="0"/>
              </a:rPr>
              <a:t>of the Russian and CIS market in </a:t>
            </a:r>
            <a:r>
              <a:rPr lang="ru-RU" sz="1000">
                <a:latin typeface="Century Gothic" pitchFamily="34" charset="0"/>
              </a:rPr>
              <a:t>2015 .</a:t>
            </a:r>
          </a:p>
          <a:p>
            <a:pPr marL="171450" indent="-171450" algn="just">
              <a:buFont typeface="Wingdings" pitchFamily="2" charset="2"/>
              <a:buChar char="§"/>
            </a:pPr>
            <a:r>
              <a:rPr lang="en-US" sz="1000">
                <a:latin typeface="Century Gothic" pitchFamily="34" charset="0"/>
              </a:rPr>
              <a:t>The</a:t>
            </a:r>
            <a:r>
              <a:rPr lang="ru-RU" sz="1000">
                <a:latin typeface="Century Gothic" pitchFamily="34" charset="0"/>
              </a:rPr>
              <a:t> OSB </a:t>
            </a:r>
            <a:r>
              <a:rPr lang="en-US" sz="1000">
                <a:latin typeface="Century Gothic" pitchFamily="34" charset="0"/>
              </a:rPr>
              <a:t>plant in the Tyumen Region will let control the markets in self-supporting economies of some Russian regions and the CIS Asian countries</a:t>
            </a:r>
            <a:r>
              <a:rPr lang="ru-RU" sz="1000">
                <a:latin typeface="Century Gothic" pitchFamily="34" charset="0"/>
              </a:rPr>
              <a:t> (</a:t>
            </a:r>
            <a:r>
              <a:rPr lang="en-US" sz="1000">
                <a:latin typeface="Century Gothic" pitchFamily="34" charset="0"/>
              </a:rPr>
              <a:t>Kazakhstan</a:t>
            </a:r>
            <a:r>
              <a:rPr lang="ru-RU" sz="1000">
                <a:latin typeface="Century Gothic" pitchFamily="34" charset="0"/>
              </a:rPr>
              <a:t>, </a:t>
            </a:r>
            <a:r>
              <a:rPr lang="en-US" sz="1000">
                <a:latin typeface="Century Gothic" pitchFamily="34" charset="0"/>
              </a:rPr>
              <a:t>Tajikistan</a:t>
            </a:r>
            <a:r>
              <a:rPr lang="ru-RU" sz="1000">
                <a:latin typeface="Century Gothic" pitchFamily="34" charset="0"/>
              </a:rPr>
              <a:t>, </a:t>
            </a:r>
            <a:r>
              <a:rPr lang="fr-FR" sz="1000">
                <a:latin typeface="Century Gothic" pitchFamily="34" charset="0"/>
              </a:rPr>
              <a:t>Uzbekistan</a:t>
            </a:r>
            <a:r>
              <a:rPr lang="ru-RU" sz="1000">
                <a:latin typeface="Century Gothic" pitchFamily="34" charset="0"/>
              </a:rPr>
              <a:t>), </a:t>
            </a:r>
            <a:r>
              <a:rPr lang="en-US" sz="1000">
                <a:latin typeface="Century Gothic" pitchFamily="34" charset="0"/>
              </a:rPr>
              <a:t>with total population number of about</a:t>
            </a:r>
            <a:r>
              <a:rPr lang="ru-RU" sz="1000">
                <a:latin typeface="Century Gothic" pitchFamily="34" charset="0"/>
              </a:rPr>
              <a:t> 80 </a:t>
            </a:r>
            <a:r>
              <a:rPr lang="en-US" sz="1000">
                <a:latin typeface="Century Gothic" pitchFamily="34" charset="0"/>
              </a:rPr>
              <a:t>mln people</a:t>
            </a:r>
            <a:r>
              <a:rPr lang="ru-RU" sz="1000">
                <a:latin typeface="Century Gothic" pitchFamily="34" charset="0"/>
              </a:rPr>
              <a:t> (</a:t>
            </a:r>
            <a:r>
              <a:rPr lang="en-US" sz="1000">
                <a:latin typeface="Century Gothic" pitchFamily="34" charset="0"/>
              </a:rPr>
              <a:t>including 30 mln people in Russia</a:t>
            </a:r>
            <a:r>
              <a:rPr lang="ru-RU" sz="1000">
                <a:latin typeface="Century Gothic" pitchFamily="34" charset="0"/>
              </a:rPr>
              <a:t>)</a:t>
            </a:r>
          </a:p>
          <a:p>
            <a:pPr marL="171450" indent="-171450" algn="just">
              <a:buFont typeface="Wingdings" pitchFamily="2" charset="2"/>
              <a:buChar char="§"/>
            </a:pPr>
            <a:r>
              <a:rPr lang="en-US" sz="1000">
                <a:latin typeface="Century Gothic" pitchFamily="34" charset="0"/>
              </a:rPr>
              <a:t>Major </a:t>
            </a:r>
            <a:r>
              <a:rPr lang="ru-RU" sz="1000">
                <a:latin typeface="Century Gothic" pitchFamily="34" charset="0"/>
              </a:rPr>
              <a:t>OSB</a:t>
            </a:r>
            <a:r>
              <a:rPr lang="en-US" sz="1000">
                <a:latin typeface="Century Gothic" pitchFamily="34" charset="0"/>
              </a:rPr>
              <a:t> production development trends</a:t>
            </a:r>
            <a:r>
              <a:rPr lang="ru-RU" sz="1000">
                <a:latin typeface="Century Gothic" pitchFamily="34" charset="0"/>
              </a:rPr>
              <a:t>: </a:t>
            </a:r>
            <a:r>
              <a:rPr lang="en-US" sz="1000">
                <a:latin typeface="Century Gothic" pitchFamily="34" charset="0"/>
              </a:rPr>
              <a:t>import substitution</a:t>
            </a:r>
            <a:r>
              <a:rPr lang="ru-RU" sz="1000">
                <a:latin typeface="Century Gothic" pitchFamily="34" charset="0"/>
              </a:rPr>
              <a:t>, </a:t>
            </a:r>
            <a:r>
              <a:rPr lang="en-US" sz="1000">
                <a:latin typeface="Century Gothic" pitchFamily="34" charset="0"/>
              </a:rPr>
              <a:t>export expansion to the CIS countries</a:t>
            </a:r>
            <a:r>
              <a:rPr lang="ru-RU" sz="1000">
                <a:latin typeface="Century Gothic" pitchFamily="34" charset="0"/>
              </a:rPr>
              <a:t>, </a:t>
            </a:r>
            <a:r>
              <a:rPr lang="en-US" sz="1000">
                <a:latin typeface="Century Gothic" pitchFamily="34" charset="0"/>
              </a:rPr>
              <a:t>low-rise housing construction</a:t>
            </a:r>
            <a:r>
              <a:rPr lang="ru-RU" sz="1000">
                <a:latin typeface="Century Gothic" pitchFamily="34" charset="0"/>
              </a:rPr>
              <a:t>, </a:t>
            </a:r>
            <a:r>
              <a:rPr lang="en-US" sz="1000">
                <a:latin typeface="Century Gothic" pitchFamily="34" charset="0"/>
              </a:rPr>
              <a:t>plywood substitution in construction</a:t>
            </a:r>
            <a:r>
              <a:rPr lang="ru-RU" sz="1000">
                <a:latin typeface="Century Gothic" pitchFamily="34" charset="0"/>
              </a:rPr>
              <a:t>.</a:t>
            </a:r>
          </a:p>
          <a:p>
            <a:pPr marL="171450" indent="-171450" algn="just">
              <a:buFont typeface="Wingdings" pitchFamily="2" charset="2"/>
              <a:buChar char="§"/>
            </a:pPr>
            <a:r>
              <a:rPr lang="en-US" sz="1000" b="1">
                <a:latin typeface="Century Gothic" pitchFamily="34" charset="0"/>
              </a:rPr>
              <a:t>Bulk yield</a:t>
            </a:r>
            <a:r>
              <a:rPr lang="ru-RU" sz="1000" b="1">
                <a:latin typeface="Century Gothic" pitchFamily="34" charset="0"/>
              </a:rPr>
              <a:t> – 994 </a:t>
            </a:r>
            <a:r>
              <a:rPr lang="en-US" sz="1000" b="1">
                <a:latin typeface="Century Gothic" pitchFamily="34" charset="0"/>
              </a:rPr>
              <a:t>mln</a:t>
            </a:r>
            <a:r>
              <a:rPr lang="ru-RU" sz="1000" b="1">
                <a:latin typeface="Century Gothic" pitchFamily="34" charset="0"/>
              </a:rPr>
              <a:t> </a:t>
            </a:r>
            <a:r>
              <a:rPr lang="en-US" sz="1000" b="1">
                <a:latin typeface="Century Gothic" pitchFamily="34" charset="0"/>
              </a:rPr>
              <a:t>m</a:t>
            </a:r>
            <a:r>
              <a:rPr lang="ru-RU" altLang="ru-RU" sz="1000" b="1">
                <a:latin typeface="Century Gothic" pitchFamily="34" charset="0"/>
              </a:rPr>
              <a:t>3, </a:t>
            </a:r>
            <a:r>
              <a:rPr lang="en-US" altLang="ru-RU" sz="1000" b="1">
                <a:latin typeface="Century Gothic" pitchFamily="34" charset="0"/>
              </a:rPr>
              <a:t>estimated periodic yield – </a:t>
            </a:r>
            <a:r>
              <a:rPr lang="ru-RU" altLang="ru-RU" sz="1000" b="1">
                <a:latin typeface="Century Gothic" pitchFamily="34" charset="0"/>
              </a:rPr>
              <a:t>16</a:t>
            </a:r>
            <a:r>
              <a:rPr lang="en-US" altLang="ru-RU" sz="1000" b="1">
                <a:latin typeface="Century Gothic" pitchFamily="34" charset="0"/>
              </a:rPr>
              <a:t>.</a:t>
            </a:r>
            <a:r>
              <a:rPr lang="ru-RU" altLang="ru-RU" sz="1000" b="1">
                <a:latin typeface="Century Gothic" pitchFamily="34" charset="0"/>
              </a:rPr>
              <a:t>3 </a:t>
            </a:r>
            <a:r>
              <a:rPr lang="en-US" altLang="ru-RU" sz="1000" b="1">
                <a:latin typeface="Century Gothic" pitchFamily="34" charset="0"/>
              </a:rPr>
              <a:t>mln</a:t>
            </a:r>
            <a:r>
              <a:rPr lang="ru-RU" altLang="ru-RU" sz="1000" b="1">
                <a:latin typeface="Century Gothic" pitchFamily="34" charset="0"/>
              </a:rPr>
              <a:t> </a:t>
            </a:r>
            <a:r>
              <a:rPr lang="en-US" altLang="ru-RU" sz="1000" b="1">
                <a:latin typeface="Century Gothic" pitchFamily="34" charset="0"/>
              </a:rPr>
              <a:t>m</a:t>
            </a:r>
            <a:r>
              <a:rPr lang="ru-RU" altLang="ru-RU" sz="1000" b="1">
                <a:latin typeface="Century Gothic" pitchFamily="34" charset="0"/>
              </a:rPr>
              <a:t>³, </a:t>
            </a:r>
            <a:r>
              <a:rPr lang="en-US" altLang="ru-RU" sz="1000" b="1">
                <a:latin typeface="Century Gothic" pitchFamily="34" charset="0"/>
              </a:rPr>
              <a:t>including soft wood</a:t>
            </a:r>
            <a:r>
              <a:rPr lang="ru-RU" altLang="ru-RU" sz="1000" b="1">
                <a:latin typeface="Century Gothic" pitchFamily="34" charset="0"/>
              </a:rPr>
              <a:t> – 3</a:t>
            </a:r>
            <a:r>
              <a:rPr lang="en-US" altLang="ru-RU" sz="1000" b="1">
                <a:latin typeface="Century Gothic" pitchFamily="34" charset="0"/>
              </a:rPr>
              <a:t>.</a:t>
            </a:r>
            <a:r>
              <a:rPr lang="ru-RU" altLang="ru-RU" sz="1000" b="1">
                <a:latin typeface="Century Gothic" pitchFamily="34" charset="0"/>
              </a:rPr>
              <a:t>2 </a:t>
            </a:r>
            <a:r>
              <a:rPr lang="en-US" altLang="ru-RU" sz="1000" b="1">
                <a:latin typeface="Century Gothic" pitchFamily="34" charset="0"/>
              </a:rPr>
              <a:t>mln</a:t>
            </a:r>
            <a:r>
              <a:rPr lang="ru-RU" altLang="ru-RU" sz="1000" b="1">
                <a:latin typeface="Century Gothic" pitchFamily="34" charset="0"/>
              </a:rPr>
              <a:t> </a:t>
            </a:r>
            <a:r>
              <a:rPr lang="en-US" altLang="ru-RU" sz="1000" b="1">
                <a:latin typeface="Century Gothic" pitchFamily="34" charset="0"/>
              </a:rPr>
              <a:t>m</a:t>
            </a:r>
            <a:r>
              <a:rPr lang="ru-RU" altLang="ru-RU" sz="1000" b="1">
                <a:latin typeface="Century Gothic" pitchFamily="34" charset="0"/>
              </a:rPr>
              <a:t>³.</a:t>
            </a:r>
            <a:endParaRPr lang="ru-RU" sz="1000" b="1">
              <a:latin typeface="Century Gothic" pitchFamily="34" charset="0"/>
            </a:endParaRPr>
          </a:p>
        </p:txBody>
      </p:sp>
      <p:sp>
        <p:nvSpPr>
          <p:cNvPr id="10" name="Объект 2"/>
          <p:cNvSpPr txBox="1">
            <a:spLocks/>
          </p:cNvSpPr>
          <p:nvPr/>
        </p:nvSpPr>
        <p:spPr bwMode="auto">
          <a:xfrm>
            <a:off x="1042988" y="3481388"/>
            <a:ext cx="4057650" cy="2919412"/>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Clr>
                <a:srgbClr val="080808"/>
              </a:buClr>
              <a:buFont typeface="Wingdings" pitchFamily="2" charset="2"/>
              <a:buNone/>
              <a:defRPr/>
            </a:pPr>
            <a:r>
              <a:rPr lang="en-US" altLang="ru-RU" sz="1100" b="1" u="sng" kern="0" dirty="0" smtClean="0">
                <a:solidFill>
                  <a:schemeClr val="tx2">
                    <a:lumMod val="50000"/>
                  </a:schemeClr>
                </a:solidFill>
                <a:latin typeface="Century Gothic" panose="020B0502020202020204" pitchFamily="34" charset="0"/>
              </a:rPr>
              <a:t>Initial data </a:t>
            </a:r>
            <a:r>
              <a:rPr lang="ru-RU" altLang="ru-RU" sz="1100" b="1" u="sng" kern="0" dirty="0" smtClean="0">
                <a:solidFill>
                  <a:schemeClr val="tx2">
                    <a:lumMod val="50000"/>
                  </a:schemeClr>
                </a:solidFill>
                <a:latin typeface="Century Gothic" panose="020B0502020202020204" pitchFamily="34" charset="0"/>
              </a:rPr>
              <a:t>:</a:t>
            </a:r>
          </a:p>
          <a:p>
            <a:pPr marL="0" indent="0">
              <a:spcBef>
                <a:spcPts val="600"/>
              </a:spcBef>
              <a:buClr>
                <a:srgbClr val="080808"/>
              </a:buClr>
              <a:buFont typeface="Wingdings" pitchFamily="2" charset="2"/>
              <a:buNone/>
              <a:defRPr/>
            </a:pPr>
            <a:r>
              <a:rPr lang="en-US" altLang="ru-RU" sz="1100" b="1" kern="0" dirty="0" smtClean="0">
                <a:solidFill>
                  <a:schemeClr val="tx2">
                    <a:lumMod val="50000"/>
                  </a:schemeClr>
                </a:solidFill>
                <a:latin typeface="Century Gothic" panose="020B0502020202020204" pitchFamily="34" charset="0"/>
              </a:rPr>
              <a:t>Wood processing capacity</a:t>
            </a:r>
            <a:r>
              <a:rPr lang="ru-RU" altLang="ru-RU" sz="1100" b="1" kern="0" dirty="0" smtClean="0">
                <a:solidFill>
                  <a:schemeClr val="tx2">
                    <a:lumMod val="50000"/>
                  </a:schemeClr>
                </a:solidFill>
                <a:latin typeface="Century Gothic" panose="020B0502020202020204" pitchFamily="34" charset="0"/>
              </a:rPr>
              <a:t>:</a:t>
            </a:r>
          </a:p>
          <a:p>
            <a:pPr>
              <a:spcBef>
                <a:spcPts val="600"/>
              </a:spcBef>
              <a:buClr>
                <a:srgbClr val="080808"/>
              </a:buClr>
              <a:defRPr/>
            </a:pPr>
            <a:r>
              <a:rPr lang="en-US" altLang="ru-RU" sz="1100" kern="0" dirty="0" smtClean="0">
                <a:solidFill>
                  <a:srgbClr val="000000"/>
                </a:solidFill>
                <a:latin typeface="Century Gothic" panose="020B0502020202020204" pitchFamily="34" charset="0"/>
              </a:rPr>
              <a:t>Up to </a:t>
            </a:r>
            <a:r>
              <a:rPr lang="ru-RU" altLang="ru-RU" sz="1100" kern="0" dirty="0" smtClean="0">
                <a:solidFill>
                  <a:srgbClr val="000000"/>
                </a:solidFill>
                <a:latin typeface="Century Gothic" panose="020B0502020202020204" pitchFamily="34" charset="0"/>
              </a:rPr>
              <a:t>540 </a:t>
            </a:r>
            <a:r>
              <a:rPr lang="ru-RU" altLang="ru-RU" sz="1100" kern="0" dirty="0">
                <a:solidFill>
                  <a:srgbClr val="000000"/>
                </a:solidFill>
                <a:latin typeface="Century Gothic" panose="020B0502020202020204" pitchFamily="34" charset="0"/>
              </a:rPr>
              <a:t>000 </a:t>
            </a:r>
            <a:r>
              <a:rPr lang="en-US" altLang="ru-RU" sz="1100" kern="0" dirty="0" smtClean="0">
                <a:solidFill>
                  <a:srgbClr val="000000"/>
                </a:solidFill>
                <a:latin typeface="Century Gothic" panose="020B0502020202020204" pitchFamily="34" charset="0"/>
              </a:rPr>
              <a:t>m</a:t>
            </a:r>
            <a:r>
              <a:rPr lang="ru-RU" altLang="ru-RU" sz="1100" kern="0" baseline="30000" dirty="0" smtClean="0">
                <a:solidFill>
                  <a:srgbClr val="000000"/>
                </a:solidFill>
                <a:latin typeface="Century Gothic" panose="020B0502020202020204" pitchFamily="34" charset="0"/>
              </a:rPr>
              <a:t>3</a:t>
            </a:r>
            <a:r>
              <a:rPr lang="ru-RU" altLang="ru-RU" sz="1100" kern="0" dirty="0" smtClean="0">
                <a:solidFill>
                  <a:srgbClr val="000000"/>
                </a:solidFill>
                <a:latin typeface="Century Gothic" panose="020B0502020202020204" pitchFamily="34" charset="0"/>
              </a:rPr>
              <a:t> </a:t>
            </a:r>
            <a:r>
              <a:rPr lang="en-US" altLang="ru-RU" sz="1100" kern="0" dirty="0" smtClean="0">
                <a:solidFill>
                  <a:srgbClr val="000000"/>
                </a:solidFill>
                <a:latin typeface="Century Gothic" panose="020B0502020202020204" pitchFamily="34" charset="0"/>
              </a:rPr>
              <a:t>per year – round wood</a:t>
            </a:r>
            <a:r>
              <a:rPr lang="ru-RU" altLang="ru-RU" sz="1100" kern="0" dirty="0" smtClean="0">
                <a:solidFill>
                  <a:srgbClr val="000000"/>
                </a:solidFill>
                <a:latin typeface="Century Gothic" panose="020B0502020202020204" pitchFamily="34" charset="0"/>
              </a:rPr>
              <a:t>, </a:t>
            </a:r>
            <a:r>
              <a:rPr lang="en-US" altLang="ru-RU" sz="1100" kern="0" dirty="0" smtClean="0">
                <a:solidFill>
                  <a:srgbClr val="000000"/>
                </a:solidFill>
                <a:latin typeface="Century Gothic" panose="020B0502020202020204" pitchFamily="34" charset="0"/>
              </a:rPr>
              <a:t>chips</a:t>
            </a:r>
            <a:r>
              <a:rPr lang="ru-RU" altLang="ru-RU" sz="1100" kern="0" dirty="0" smtClean="0">
                <a:solidFill>
                  <a:srgbClr val="000000"/>
                </a:solidFill>
                <a:latin typeface="Century Gothic" panose="020B0502020202020204" pitchFamily="34" charset="0"/>
              </a:rPr>
              <a:t>, </a:t>
            </a:r>
            <a:r>
              <a:rPr lang="en-US" altLang="ru-RU" sz="1100" kern="0" dirty="0" smtClean="0">
                <a:solidFill>
                  <a:srgbClr val="000000"/>
                </a:solidFill>
                <a:latin typeface="Century Gothic" panose="020B0502020202020204" pitchFamily="34" charset="0"/>
              </a:rPr>
              <a:t>particles</a:t>
            </a:r>
            <a:r>
              <a:rPr lang="ru-RU" altLang="ru-RU" sz="1100" kern="0" dirty="0" smtClean="0">
                <a:solidFill>
                  <a:srgbClr val="000000"/>
                </a:solidFill>
                <a:latin typeface="Century Gothic" panose="020B0502020202020204" pitchFamily="34" charset="0"/>
              </a:rPr>
              <a:t>, </a:t>
            </a:r>
            <a:r>
              <a:rPr lang="en-US" altLang="ru-RU" sz="1100" kern="0" dirty="0" smtClean="0">
                <a:solidFill>
                  <a:srgbClr val="000000"/>
                </a:solidFill>
                <a:latin typeface="Century Gothic" panose="020B0502020202020204" pitchFamily="34" charset="0"/>
              </a:rPr>
              <a:t>other wood waste</a:t>
            </a:r>
            <a:endParaRPr lang="ru-RU" altLang="ru-RU" sz="1100" kern="0" dirty="0" smtClean="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100" b="1" kern="0" dirty="0">
                <a:solidFill>
                  <a:schemeClr val="tx2">
                    <a:lumMod val="50000"/>
                  </a:schemeClr>
                </a:solidFill>
                <a:latin typeface="Century Gothic" panose="020B0502020202020204" pitchFamily="34" charset="0"/>
              </a:rPr>
              <a:t>Necessary conditions</a:t>
            </a:r>
            <a:r>
              <a:rPr lang="en-US" altLang="ru-RU" sz="1100" b="1" kern="0" dirty="0" smtClean="0">
                <a:solidFill>
                  <a:schemeClr val="tx2">
                    <a:lumMod val="50000"/>
                  </a:schemeClr>
                </a:solidFill>
                <a:latin typeface="Century Gothic" panose="020B0502020202020204" pitchFamily="34" charset="0"/>
              </a:rPr>
              <a:t> </a:t>
            </a:r>
            <a:r>
              <a:rPr lang="ru-RU" altLang="ru-RU" sz="1100" b="1" kern="0" dirty="0" smtClean="0">
                <a:solidFill>
                  <a:schemeClr val="tx2">
                    <a:lumMod val="50000"/>
                  </a:schemeClr>
                </a:solidFill>
                <a:latin typeface="Century Gothic" panose="020B0502020202020204" pitchFamily="34" charset="0"/>
              </a:rPr>
              <a:t>: </a:t>
            </a:r>
          </a:p>
          <a:p>
            <a:pPr marL="0" indent="0">
              <a:spcBef>
                <a:spcPts val="600"/>
              </a:spcBef>
              <a:buClr>
                <a:srgbClr val="080808"/>
              </a:buClr>
              <a:buFont typeface="Wingdings" pitchFamily="2" charset="2"/>
              <a:buNone/>
              <a:defRPr/>
            </a:pPr>
            <a:r>
              <a:rPr lang="en-US" altLang="ru-RU" sz="1100" kern="0" dirty="0" smtClean="0">
                <a:solidFill>
                  <a:srgbClr val="000000"/>
                </a:solidFill>
                <a:latin typeface="Century Gothic" panose="020B0502020202020204" pitchFamily="34" charset="0"/>
              </a:rPr>
              <a:t>Site area</a:t>
            </a:r>
            <a:r>
              <a:rPr lang="ru-RU" altLang="ru-RU" sz="1100" kern="0" dirty="0" smtClean="0">
                <a:solidFill>
                  <a:srgbClr val="000000"/>
                </a:solidFill>
                <a:latin typeface="Century Gothic" panose="020B0502020202020204" pitchFamily="34" charset="0"/>
              </a:rPr>
              <a:t> 20-40 </a:t>
            </a:r>
            <a:r>
              <a:rPr lang="en-US" altLang="ru-RU" sz="1100" kern="0" dirty="0" smtClean="0">
                <a:solidFill>
                  <a:srgbClr val="000000"/>
                </a:solidFill>
                <a:latin typeface="Century Gothic" panose="020B0502020202020204" pitchFamily="34" charset="0"/>
              </a:rPr>
              <a:t>hectares</a:t>
            </a:r>
            <a:endParaRPr lang="ru-RU" altLang="ru-RU" sz="1100" kern="0" dirty="0" smtClean="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100" kern="0" dirty="0" smtClean="0">
                <a:solidFill>
                  <a:srgbClr val="000000"/>
                </a:solidFill>
                <a:latin typeface="Century Gothic" panose="020B0502020202020204" pitchFamily="34" charset="0"/>
              </a:rPr>
              <a:t>Power supply capacity</a:t>
            </a:r>
            <a:r>
              <a:rPr lang="ru-RU" altLang="ru-RU" sz="1100" kern="0" dirty="0" smtClean="0">
                <a:solidFill>
                  <a:srgbClr val="000000"/>
                </a:solidFill>
                <a:latin typeface="Century Gothic" panose="020B0502020202020204" pitchFamily="34" charset="0"/>
              </a:rPr>
              <a:t> 15 </a:t>
            </a:r>
            <a:r>
              <a:rPr lang="en-US" altLang="ru-RU" sz="1100" kern="0" dirty="0" smtClean="0">
                <a:solidFill>
                  <a:srgbClr val="000000"/>
                </a:solidFill>
                <a:latin typeface="Century Gothic" panose="020B0502020202020204" pitchFamily="34" charset="0"/>
              </a:rPr>
              <a:t>MW</a:t>
            </a:r>
            <a:endParaRPr lang="ru-RU" altLang="ru-RU" sz="1100" kern="0" dirty="0" smtClean="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100" b="1" kern="0" dirty="0" smtClean="0">
                <a:solidFill>
                  <a:schemeClr val="tx2">
                    <a:lumMod val="50000"/>
                  </a:schemeClr>
                </a:solidFill>
                <a:latin typeface="Century Gothic" panose="020B0502020202020204" pitchFamily="34" charset="0"/>
              </a:rPr>
              <a:t>Staff</a:t>
            </a:r>
            <a:r>
              <a:rPr lang="ru-RU" altLang="ru-RU" sz="1100" b="1" kern="0" dirty="0" smtClean="0">
                <a:solidFill>
                  <a:schemeClr val="tx2">
                    <a:lumMod val="50000"/>
                  </a:schemeClr>
                </a:solidFill>
                <a:latin typeface="Century Gothic" panose="020B0502020202020204" pitchFamily="34" charset="0"/>
              </a:rPr>
              <a:t>: </a:t>
            </a:r>
          </a:p>
          <a:p>
            <a:pPr>
              <a:spcBef>
                <a:spcPts val="600"/>
              </a:spcBef>
              <a:buClr>
                <a:srgbClr val="080808"/>
              </a:buClr>
              <a:defRPr/>
            </a:pPr>
            <a:r>
              <a:rPr lang="ru-RU" altLang="ru-RU" sz="1100" kern="0" dirty="0" smtClean="0">
                <a:solidFill>
                  <a:srgbClr val="000000"/>
                </a:solidFill>
                <a:latin typeface="Century Gothic" panose="020B0502020202020204" pitchFamily="34" charset="0"/>
              </a:rPr>
              <a:t>230 </a:t>
            </a:r>
            <a:r>
              <a:rPr lang="en-US" altLang="ru-RU" sz="1100" kern="0" dirty="0" smtClean="0">
                <a:solidFill>
                  <a:srgbClr val="000000"/>
                </a:solidFill>
                <a:latin typeface="Century Gothic" panose="020B0502020202020204" pitchFamily="34" charset="0"/>
              </a:rPr>
              <a:t>people</a:t>
            </a:r>
            <a:r>
              <a:rPr lang="ru-RU" altLang="ru-RU" sz="1100" kern="0" dirty="0" smtClean="0">
                <a:solidFill>
                  <a:srgbClr val="000000"/>
                </a:solidFill>
                <a:latin typeface="Century Gothic" panose="020B0502020202020204" pitchFamily="34" charset="0"/>
              </a:rPr>
              <a:t>(</a:t>
            </a:r>
            <a:r>
              <a:rPr lang="en-US" altLang="ru-RU" sz="1100" kern="0" dirty="0" smtClean="0">
                <a:solidFill>
                  <a:srgbClr val="000000"/>
                </a:solidFill>
                <a:latin typeface="Century Gothic" panose="020B0502020202020204" pitchFamily="34" charset="0"/>
              </a:rPr>
              <a:t>including</a:t>
            </a:r>
            <a:r>
              <a:rPr lang="ru-RU" altLang="ru-RU" sz="1100" kern="0" dirty="0" smtClean="0">
                <a:solidFill>
                  <a:srgbClr val="000000"/>
                </a:solidFill>
                <a:latin typeface="Century Gothic" panose="020B0502020202020204" pitchFamily="34" charset="0"/>
              </a:rPr>
              <a:t> </a:t>
            </a:r>
            <a:r>
              <a:rPr lang="en-US" altLang="ru-RU" sz="1100" kern="0" dirty="0" smtClean="0">
                <a:solidFill>
                  <a:srgbClr val="000000"/>
                </a:solidFill>
                <a:latin typeface="Century Gothic" panose="020B0502020202020204" pitchFamily="34" charset="0"/>
              </a:rPr>
              <a:t>maintenance and</a:t>
            </a:r>
            <a:r>
              <a:rPr lang="ru-RU" altLang="ru-RU" sz="1100" kern="0" dirty="0" smtClean="0">
                <a:solidFill>
                  <a:srgbClr val="000000"/>
                </a:solidFill>
                <a:latin typeface="Century Gothic" panose="020B0502020202020204" pitchFamily="34" charset="0"/>
              </a:rPr>
              <a:t> </a:t>
            </a:r>
            <a:r>
              <a:rPr lang="en-US" altLang="ru-RU" sz="1100" kern="0" dirty="0" smtClean="0">
                <a:solidFill>
                  <a:srgbClr val="000000"/>
                </a:solidFill>
                <a:latin typeface="Century Gothic" panose="020B0502020202020204" pitchFamily="34" charset="0"/>
              </a:rPr>
              <a:t>management personnel</a:t>
            </a:r>
            <a:r>
              <a:rPr lang="ru-RU" altLang="ru-RU" sz="1100" kern="0" dirty="0" smtClean="0">
                <a:solidFill>
                  <a:srgbClr val="000000"/>
                </a:solidFill>
                <a:latin typeface="Century Gothic" panose="020B0502020202020204" pitchFamily="34" charset="0"/>
              </a:rPr>
              <a:t>)</a:t>
            </a:r>
          </a:p>
          <a:p>
            <a:pPr>
              <a:spcBef>
                <a:spcPts val="600"/>
              </a:spcBef>
              <a:buClr>
                <a:srgbClr val="080808"/>
              </a:buClr>
              <a:defRPr/>
            </a:pPr>
            <a:r>
              <a:rPr lang="en-US" altLang="ru-RU" sz="1100" kern="0" dirty="0" smtClean="0">
                <a:solidFill>
                  <a:srgbClr val="000000"/>
                </a:solidFill>
                <a:latin typeface="Century Gothic" panose="020B0502020202020204" pitchFamily="34" charset="0"/>
              </a:rPr>
              <a:t>salary including insurance</a:t>
            </a:r>
            <a:r>
              <a:rPr lang="ru-RU" altLang="ru-RU" sz="1100" kern="0" dirty="0" smtClean="0">
                <a:solidFill>
                  <a:srgbClr val="000000"/>
                </a:solidFill>
                <a:latin typeface="Century Gothic" panose="020B0502020202020204" pitchFamily="34" charset="0"/>
              </a:rPr>
              <a:t> </a:t>
            </a:r>
            <a:r>
              <a:rPr lang="en-US" altLang="ru-RU" sz="1100" kern="0" dirty="0" smtClean="0">
                <a:solidFill>
                  <a:srgbClr val="000000"/>
                </a:solidFill>
                <a:latin typeface="Century Gothic" panose="020B0502020202020204" pitchFamily="34" charset="0"/>
              </a:rPr>
              <a:t>-</a:t>
            </a:r>
            <a:r>
              <a:rPr lang="ru-RU" altLang="ru-RU" sz="1100" kern="0" dirty="0" smtClean="0">
                <a:solidFill>
                  <a:srgbClr val="000000"/>
                </a:solidFill>
                <a:latin typeface="Century Gothic" panose="020B0502020202020204" pitchFamily="34" charset="0"/>
              </a:rPr>
              <a:t> 40 000 </a:t>
            </a:r>
            <a:r>
              <a:rPr lang="en-US" altLang="ru-RU" sz="1100" kern="0" dirty="0" smtClean="0">
                <a:solidFill>
                  <a:srgbClr val="000000"/>
                </a:solidFill>
                <a:latin typeface="Century Gothic" panose="020B0502020202020204" pitchFamily="34" charset="0"/>
              </a:rPr>
              <a:t>RUB per person</a:t>
            </a:r>
            <a:endParaRPr lang="ru-RU" altLang="ru-RU" sz="1100" b="1" kern="0" dirty="0" smtClean="0">
              <a:solidFill>
                <a:srgbClr val="000000"/>
              </a:solidFill>
              <a:latin typeface="Century Gothic" panose="020B0502020202020204" pitchFamily="34" charset="0"/>
            </a:endParaRPr>
          </a:p>
        </p:txBody>
      </p:sp>
      <p:sp>
        <p:nvSpPr>
          <p:cNvPr id="11" name="Объект 2"/>
          <p:cNvSpPr txBox="1">
            <a:spLocks/>
          </p:cNvSpPr>
          <p:nvPr/>
        </p:nvSpPr>
        <p:spPr bwMode="auto">
          <a:xfrm>
            <a:off x="4979988" y="3716338"/>
            <a:ext cx="4073525" cy="2160587"/>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Clr>
                <a:srgbClr val="080808"/>
              </a:buClr>
              <a:buFont typeface="Wingdings" pitchFamily="2" charset="2"/>
              <a:buNone/>
              <a:defRPr/>
            </a:pPr>
            <a:r>
              <a:rPr lang="en-US" altLang="ru-RU" sz="1100" b="1" kern="0" dirty="0" smtClean="0">
                <a:solidFill>
                  <a:schemeClr val="tx2">
                    <a:lumMod val="50000"/>
                  </a:schemeClr>
                </a:solidFill>
                <a:latin typeface="Century Gothic" panose="020B0502020202020204" pitchFamily="34" charset="0"/>
              </a:rPr>
              <a:t>CAPEX</a:t>
            </a:r>
            <a:r>
              <a:rPr lang="ru-RU" altLang="ru-RU" sz="1100" b="1" kern="0" dirty="0" smtClean="0">
                <a:solidFill>
                  <a:schemeClr val="tx2">
                    <a:lumMod val="50000"/>
                  </a:schemeClr>
                </a:solidFill>
                <a:latin typeface="Century Gothic" panose="020B0502020202020204" pitchFamily="34" charset="0"/>
              </a:rPr>
              <a:t>:</a:t>
            </a:r>
            <a:r>
              <a:rPr lang="en-US" altLang="ru-RU" sz="1100" b="1" kern="0" dirty="0" smtClean="0">
                <a:solidFill>
                  <a:srgbClr val="000000"/>
                </a:solidFill>
                <a:latin typeface="Century Gothic" panose="020B0502020202020204" pitchFamily="34" charset="0"/>
              </a:rPr>
              <a:t> </a:t>
            </a:r>
            <a:r>
              <a:rPr lang="ru-RU" altLang="ru-RU" sz="1100" kern="0" dirty="0" smtClean="0">
                <a:solidFill>
                  <a:srgbClr val="000000"/>
                </a:solidFill>
                <a:latin typeface="Century Gothic" panose="020B0502020202020204" pitchFamily="34" charset="0"/>
              </a:rPr>
              <a:t>87</a:t>
            </a:r>
            <a:r>
              <a:rPr lang="en-US" altLang="ru-RU" sz="1100" kern="0" dirty="0" smtClean="0">
                <a:solidFill>
                  <a:srgbClr val="000000"/>
                </a:solidFill>
                <a:latin typeface="Century Gothic" panose="020B0502020202020204" pitchFamily="34" charset="0"/>
              </a:rPr>
              <a:t>.</a:t>
            </a:r>
            <a:r>
              <a:rPr lang="ru-RU" altLang="ru-RU" sz="1100" kern="0" dirty="0" smtClean="0">
                <a:solidFill>
                  <a:srgbClr val="000000"/>
                </a:solidFill>
                <a:latin typeface="Century Gothic" panose="020B0502020202020204" pitchFamily="34" charset="0"/>
              </a:rPr>
              <a:t>5</a:t>
            </a:r>
            <a:r>
              <a:rPr lang="en-US" altLang="ru-RU" sz="1100" kern="0" dirty="0" smtClean="0">
                <a:solidFill>
                  <a:srgbClr val="000000"/>
                </a:solidFill>
                <a:latin typeface="Century Gothic" panose="020B0502020202020204" pitchFamily="34" charset="0"/>
              </a:rPr>
              <a:t> </a:t>
            </a:r>
            <a:r>
              <a:rPr lang="en-US" altLang="ru-RU" sz="1100" kern="0" dirty="0" err="1" smtClean="0">
                <a:solidFill>
                  <a:srgbClr val="000000"/>
                </a:solidFill>
                <a:latin typeface="Century Gothic" panose="020B0502020202020204" pitchFamily="34" charset="0"/>
              </a:rPr>
              <a:t>mln</a:t>
            </a:r>
            <a:r>
              <a:rPr lang="en-US" altLang="ru-RU" sz="1100" kern="0" dirty="0" smtClean="0">
                <a:solidFill>
                  <a:srgbClr val="000000"/>
                </a:solidFill>
                <a:latin typeface="Century Gothic" panose="020B0502020202020204" pitchFamily="34" charset="0"/>
              </a:rPr>
              <a:t> EUR</a:t>
            </a:r>
            <a:endParaRPr lang="ru-RU" altLang="ru-RU" sz="1100" kern="0" dirty="0" smtClean="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100" b="1" kern="0" dirty="0" smtClean="0">
                <a:solidFill>
                  <a:schemeClr val="tx2">
                    <a:lumMod val="50000"/>
                  </a:schemeClr>
                </a:solidFill>
                <a:latin typeface="Century Gothic" panose="020B0502020202020204" pitchFamily="34" charset="0"/>
              </a:rPr>
              <a:t>Inception date </a:t>
            </a:r>
            <a:r>
              <a:rPr lang="ru-RU" altLang="ru-RU" sz="1100" b="1" kern="0" dirty="0" smtClean="0">
                <a:solidFill>
                  <a:schemeClr val="tx2">
                    <a:lumMod val="50000"/>
                  </a:schemeClr>
                </a:solidFill>
                <a:latin typeface="Century Gothic" panose="020B0502020202020204" pitchFamily="34" charset="0"/>
              </a:rPr>
              <a:t>: </a:t>
            </a:r>
            <a:r>
              <a:rPr lang="en-US" altLang="ru-RU" sz="1100" kern="0" dirty="0" smtClean="0">
                <a:solidFill>
                  <a:srgbClr val="000000"/>
                </a:solidFill>
                <a:latin typeface="Century Gothic" panose="020B0502020202020204" pitchFamily="34" charset="0"/>
              </a:rPr>
              <a:t>January </a:t>
            </a:r>
            <a:r>
              <a:rPr lang="ru-RU" altLang="ru-RU" sz="1100" kern="0" dirty="0" smtClean="0">
                <a:solidFill>
                  <a:srgbClr val="000000"/>
                </a:solidFill>
                <a:latin typeface="Century Gothic" panose="020B0502020202020204" pitchFamily="34" charset="0"/>
              </a:rPr>
              <a:t>2015</a:t>
            </a:r>
          </a:p>
          <a:p>
            <a:pPr marL="0" indent="0">
              <a:spcBef>
                <a:spcPts val="600"/>
              </a:spcBef>
              <a:buClr>
                <a:srgbClr val="080808"/>
              </a:buClr>
              <a:buFont typeface="Wingdings" pitchFamily="2" charset="2"/>
              <a:buNone/>
              <a:defRPr/>
            </a:pPr>
            <a:r>
              <a:rPr lang="en-US" altLang="ru-RU" sz="1100" b="1" kern="0" dirty="0" smtClean="0">
                <a:solidFill>
                  <a:schemeClr val="tx2">
                    <a:lumMod val="50000"/>
                  </a:schemeClr>
                </a:solidFill>
                <a:latin typeface="Century Gothic" panose="020B0502020202020204" pitchFamily="34" charset="0"/>
              </a:rPr>
              <a:t>Estimated period </a:t>
            </a:r>
            <a:r>
              <a:rPr lang="ru-RU" altLang="ru-RU" sz="1100" b="1" kern="0" dirty="0" smtClean="0">
                <a:solidFill>
                  <a:schemeClr val="tx2">
                    <a:lumMod val="50000"/>
                  </a:schemeClr>
                </a:solidFill>
                <a:latin typeface="Century Gothic" panose="020B0502020202020204" pitchFamily="34" charset="0"/>
              </a:rPr>
              <a:t>: </a:t>
            </a:r>
            <a:r>
              <a:rPr lang="en-US" altLang="ru-RU" sz="1100" kern="0" dirty="0" smtClean="0">
                <a:solidFill>
                  <a:srgbClr val="000000"/>
                </a:solidFill>
                <a:latin typeface="Century Gothic" panose="020B0502020202020204" pitchFamily="34" charset="0"/>
              </a:rPr>
              <a:t>up to </a:t>
            </a:r>
            <a:r>
              <a:rPr lang="ru-RU" altLang="ru-RU" sz="1100" kern="0" dirty="0" smtClean="0">
                <a:solidFill>
                  <a:srgbClr val="000000"/>
                </a:solidFill>
                <a:latin typeface="Century Gothic" panose="020B0502020202020204" pitchFamily="34" charset="0"/>
              </a:rPr>
              <a:t>2025</a:t>
            </a:r>
          </a:p>
          <a:p>
            <a:pPr marL="0" indent="0">
              <a:spcBef>
                <a:spcPts val="600"/>
              </a:spcBef>
              <a:buClr>
                <a:srgbClr val="080808"/>
              </a:buClr>
              <a:buFont typeface="Wingdings" pitchFamily="2" charset="2"/>
              <a:buNone/>
              <a:defRPr/>
            </a:pPr>
            <a:endParaRPr lang="ru-RU" altLang="ru-RU" sz="1100" b="1" kern="0" dirty="0" smtClean="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100" b="1" kern="0" dirty="0" smtClean="0">
                <a:solidFill>
                  <a:schemeClr val="tx2">
                    <a:lumMod val="50000"/>
                  </a:schemeClr>
                </a:solidFill>
                <a:latin typeface="Century Gothic" panose="020B0502020202020204" pitchFamily="34" charset="0"/>
              </a:rPr>
              <a:t>Performance indicators </a:t>
            </a:r>
            <a:r>
              <a:rPr lang="ru-RU" altLang="ru-RU" sz="1100" b="1" kern="0" dirty="0" smtClean="0">
                <a:solidFill>
                  <a:schemeClr val="tx2">
                    <a:lumMod val="50000"/>
                  </a:schemeClr>
                </a:solidFill>
                <a:latin typeface="Century Gothic" panose="020B0502020202020204" pitchFamily="34" charset="0"/>
              </a:rPr>
              <a:t>*:</a:t>
            </a:r>
            <a:r>
              <a:rPr lang="ru-RU" altLang="ru-RU" sz="1100" b="1" kern="0" dirty="0" smtClean="0">
                <a:solidFill>
                  <a:srgbClr val="000000"/>
                </a:solidFill>
                <a:latin typeface="Century Gothic" panose="020B0502020202020204" pitchFamily="34" charset="0"/>
              </a:rPr>
              <a:t> </a:t>
            </a:r>
          </a:p>
          <a:p>
            <a:pPr marL="0" indent="0">
              <a:spcBef>
                <a:spcPts val="600"/>
              </a:spcBef>
              <a:buClr>
                <a:srgbClr val="080808"/>
              </a:buClr>
              <a:buFont typeface="Wingdings" pitchFamily="2" charset="2"/>
              <a:buNone/>
              <a:defRPr/>
            </a:pPr>
            <a:r>
              <a:rPr lang="en-US" altLang="ru-RU" sz="1100" kern="0" dirty="0" smtClean="0">
                <a:solidFill>
                  <a:srgbClr val="000000"/>
                </a:solidFill>
                <a:latin typeface="Century Gothic" panose="020B0502020202020204" pitchFamily="34" charset="0"/>
              </a:rPr>
              <a:t>Internal rate of return</a:t>
            </a:r>
            <a:r>
              <a:rPr lang="ru-RU" altLang="ru-RU" sz="1100" kern="0" dirty="0" smtClean="0">
                <a:solidFill>
                  <a:srgbClr val="000000"/>
                </a:solidFill>
                <a:latin typeface="Century Gothic" panose="020B0502020202020204" pitchFamily="34" charset="0"/>
              </a:rPr>
              <a:t> </a:t>
            </a:r>
            <a:r>
              <a:rPr lang="ru-RU" altLang="ru-RU" sz="1100" b="1" kern="0" dirty="0" smtClean="0">
                <a:solidFill>
                  <a:schemeClr val="tx2">
                    <a:lumMod val="50000"/>
                  </a:schemeClr>
                </a:solidFill>
                <a:latin typeface="Century Gothic" panose="020B0502020202020204" pitchFamily="34" charset="0"/>
              </a:rPr>
              <a:t>(</a:t>
            </a:r>
            <a:r>
              <a:rPr lang="en-US" altLang="ru-RU" sz="1100" b="1" kern="0" dirty="0" smtClean="0">
                <a:solidFill>
                  <a:schemeClr val="tx2">
                    <a:lumMod val="50000"/>
                  </a:schemeClr>
                </a:solidFill>
                <a:latin typeface="Century Gothic" panose="020B0502020202020204" pitchFamily="34" charset="0"/>
              </a:rPr>
              <a:t>IRR</a:t>
            </a:r>
            <a:r>
              <a:rPr lang="ru-RU" altLang="ru-RU" sz="1100" b="1" kern="0" dirty="0" smtClean="0">
                <a:solidFill>
                  <a:schemeClr val="tx2">
                    <a:lumMod val="50000"/>
                  </a:schemeClr>
                </a:solidFill>
                <a:latin typeface="Century Gothic" panose="020B0502020202020204" pitchFamily="34" charset="0"/>
              </a:rPr>
              <a:t>)</a:t>
            </a:r>
            <a:r>
              <a:rPr lang="en-US" altLang="ru-RU" sz="1100" b="1" kern="0" dirty="0" smtClean="0">
                <a:solidFill>
                  <a:schemeClr val="tx2">
                    <a:lumMod val="50000"/>
                  </a:schemeClr>
                </a:solidFill>
                <a:latin typeface="Century Gothic" panose="020B0502020202020204" pitchFamily="34" charset="0"/>
              </a:rPr>
              <a:t>: </a:t>
            </a:r>
            <a:r>
              <a:rPr lang="ru-RU" altLang="ru-RU" sz="1100" b="1" kern="0" dirty="0" smtClean="0">
                <a:solidFill>
                  <a:schemeClr val="tx2">
                    <a:lumMod val="50000"/>
                  </a:schemeClr>
                </a:solidFill>
                <a:latin typeface="Century Gothic" panose="020B0502020202020204" pitchFamily="34" charset="0"/>
              </a:rPr>
              <a:t> 15 </a:t>
            </a:r>
            <a:r>
              <a:rPr lang="en-US" altLang="ru-RU" sz="1100" b="1" kern="0" dirty="0" smtClean="0">
                <a:solidFill>
                  <a:schemeClr val="tx2">
                    <a:lumMod val="50000"/>
                  </a:schemeClr>
                </a:solidFill>
                <a:latin typeface="Century Gothic" panose="020B0502020202020204" pitchFamily="34" charset="0"/>
              </a:rPr>
              <a:t>%</a:t>
            </a:r>
          </a:p>
          <a:p>
            <a:pPr marL="0" indent="0">
              <a:spcBef>
                <a:spcPts val="600"/>
              </a:spcBef>
              <a:buClr>
                <a:srgbClr val="080808"/>
              </a:buClr>
              <a:buFont typeface="Wingdings" pitchFamily="2" charset="2"/>
              <a:buNone/>
              <a:defRPr/>
            </a:pPr>
            <a:r>
              <a:rPr lang="en-US" altLang="ru-RU" sz="1100" kern="0" dirty="0" smtClean="0">
                <a:solidFill>
                  <a:srgbClr val="000000"/>
                </a:solidFill>
                <a:latin typeface="Century Gothic" panose="020B0502020202020204" pitchFamily="34" charset="0"/>
              </a:rPr>
              <a:t>Net present value </a:t>
            </a:r>
            <a:r>
              <a:rPr lang="ru-RU" altLang="ru-RU" sz="1100" b="1" kern="0" dirty="0" smtClean="0">
                <a:solidFill>
                  <a:schemeClr val="tx2">
                    <a:lumMod val="50000"/>
                  </a:schemeClr>
                </a:solidFill>
                <a:latin typeface="Century Gothic" panose="020B0502020202020204" pitchFamily="34" charset="0"/>
              </a:rPr>
              <a:t>(</a:t>
            </a:r>
            <a:r>
              <a:rPr lang="en-US" altLang="ru-RU" sz="1100" b="1" kern="0" dirty="0" smtClean="0">
                <a:solidFill>
                  <a:schemeClr val="tx2">
                    <a:lumMod val="50000"/>
                  </a:schemeClr>
                </a:solidFill>
                <a:latin typeface="Century Gothic" panose="020B0502020202020204" pitchFamily="34" charset="0"/>
              </a:rPr>
              <a:t>NPV): </a:t>
            </a:r>
            <a:r>
              <a:rPr lang="ru-RU" altLang="ru-RU" sz="1100" b="1" kern="0" dirty="0" smtClean="0">
                <a:solidFill>
                  <a:schemeClr val="tx2">
                    <a:lumMod val="50000"/>
                  </a:schemeClr>
                </a:solidFill>
                <a:latin typeface="Century Gothic" panose="020B0502020202020204" pitchFamily="34" charset="0"/>
              </a:rPr>
              <a:t>112 </a:t>
            </a:r>
            <a:r>
              <a:rPr lang="en-US" altLang="ru-RU" sz="1100" kern="0" dirty="0" err="1" smtClean="0">
                <a:solidFill>
                  <a:srgbClr val="000000"/>
                </a:solidFill>
                <a:latin typeface="Century Gothic" panose="020B0502020202020204" pitchFamily="34" charset="0"/>
              </a:rPr>
              <a:t>mln</a:t>
            </a:r>
            <a:r>
              <a:rPr lang="en-US" altLang="ru-RU" sz="1100" kern="0" dirty="0" smtClean="0">
                <a:solidFill>
                  <a:srgbClr val="000000"/>
                </a:solidFill>
                <a:latin typeface="Century Gothic" panose="020B0502020202020204" pitchFamily="34" charset="0"/>
              </a:rPr>
              <a:t> EUR</a:t>
            </a:r>
            <a:endParaRPr lang="ru-RU" altLang="ru-RU" sz="1100" b="1" kern="0" dirty="0" smtClean="0">
              <a:solidFill>
                <a:schemeClr val="tx2">
                  <a:lumMod val="50000"/>
                </a:schemeClr>
              </a:solidFill>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100" kern="0" dirty="0" smtClean="0">
                <a:solidFill>
                  <a:srgbClr val="000000"/>
                </a:solidFill>
                <a:latin typeface="Century Gothic" panose="020B0502020202020204" pitchFamily="34" charset="0"/>
              </a:rPr>
              <a:t>Pay-back period</a:t>
            </a:r>
            <a:r>
              <a:rPr lang="ru-RU" altLang="ru-RU" sz="1100" kern="0" dirty="0" smtClean="0">
                <a:solidFill>
                  <a:srgbClr val="000000"/>
                </a:solidFill>
                <a:latin typeface="Century Gothic" panose="020B0502020202020204" pitchFamily="34" charset="0"/>
              </a:rPr>
              <a:t> </a:t>
            </a:r>
            <a:r>
              <a:rPr lang="ru-RU" altLang="ru-RU" sz="1100" b="1" kern="0" dirty="0" smtClean="0">
                <a:solidFill>
                  <a:schemeClr val="tx2">
                    <a:lumMod val="50000"/>
                  </a:schemeClr>
                </a:solidFill>
                <a:latin typeface="Century Gothic" panose="020B0502020202020204" pitchFamily="34" charset="0"/>
              </a:rPr>
              <a:t>(</a:t>
            </a:r>
            <a:r>
              <a:rPr lang="en-US" altLang="ru-RU" sz="1100" b="1" kern="0" dirty="0" smtClean="0">
                <a:solidFill>
                  <a:schemeClr val="tx2">
                    <a:lumMod val="50000"/>
                  </a:schemeClr>
                </a:solidFill>
                <a:latin typeface="Century Gothic" panose="020B0502020202020204" pitchFamily="34" charset="0"/>
              </a:rPr>
              <a:t>P</a:t>
            </a:r>
            <a:r>
              <a:rPr lang="ru-RU" altLang="ru-RU" sz="1100" b="1" kern="0" dirty="0" smtClean="0">
                <a:solidFill>
                  <a:schemeClr val="tx2">
                    <a:lumMod val="50000"/>
                  </a:schemeClr>
                </a:solidFill>
                <a:latin typeface="Century Gothic" panose="020B0502020202020204" pitchFamily="34" charset="0"/>
              </a:rPr>
              <a:t>Р)</a:t>
            </a:r>
            <a:r>
              <a:rPr lang="en-US" altLang="ru-RU" sz="1100" b="1" kern="0" dirty="0" smtClean="0">
                <a:solidFill>
                  <a:schemeClr val="tx2">
                    <a:lumMod val="50000"/>
                  </a:schemeClr>
                </a:solidFill>
                <a:latin typeface="Century Gothic" panose="020B0502020202020204" pitchFamily="34" charset="0"/>
              </a:rPr>
              <a:t>: </a:t>
            </a:r>
            <a:r>
              <a:rPr lang="ru-RU" altLang="ru-RU" sz="1100" b="1" kern="0" dirty="0" smtClean="0">
                <a:solidFill>
                  <a:schemeClr val="tx2">
                    <a:lumMod val="50000"/>
                  </a:schemeClr>
                </a:solidFill>
                <a:latin typeface="Century Gothic" panose="020B0502020202020204" pitchFamily="34" charset="0"/>
              </a:rPr>
              <a:t>7 </a:t>
            </a:r>
            <a:r>
              <a:rPr lang="en-US" altLang="ru-RU" sz="1100" b="1" kern="0" dirty="0" smtClean="0">
                <a:solidFill>
                  <a:schemeClr val="tx2">
                    <a:lumMod val="50000"/>
                  </a:schemeClr>
                </a:solidFill>
                <a:latin typeface="Century Gothic" panose="020B0502020202020204" pitchFamily="34" charset="0"/>
              </a:rPr>
              <a:t>years</a:t>
            </a:r>
            <a:endParaRPr lang="ru-RU" altLang="ru-RU" sz="1100" b="1" kern="0" dirty="0" smtClean="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endParaRPr lang="ru-RU" altLang="ru-RU" sz="1100" b="1" kern="0" dirty="0" smtClean="0">
              <a:solidFill>
                <a:srgbClr val="000000"/>
              </a:solidFill>
              <a:latin typeface="Century Gothic" panose="020B0502020202020204" pitchFamily="34" charset="0"/>
            </a:endParaRPr>
          </a:p>
        </p:txBody>
      </p:sp>
      <p:pic>
        <p:nvPicPr>
          <p:cNvPr id="3" name="Picture 2"/>
          <p:cNvPicPr>
            <a:picLocks noChangeAspect="1" noChangeArrowheads="1"/>
          </p:cNvPicPr>
          <p:nvPr/>
        </p:nvPicPr>
        <p:blipFill>
          <a:blip r:embed="rId2" cstate="print">
            <a:duotone>
              <a:prstClr val="black"/>
              <a:schemeClr val="accent1">
                <a:tint val="45000"/>
                <a:satMod val="400000"/>
              </a:schemeClr>
            </a:duotone>
            <a:extLst>
              <a:ext uri="{28A0092B-C50C-407E-A947-70E740481C1C}"/>
            </a:extLst>
          </a:blip>
          <a:srcRect/>
          <a:stretch>
            <a:fillRect/>
          </a:stretch>
        </p:blipFill>
        <p:spPr bwMode="auto">
          <a:xfrm>
            <a:off x="5940152" y="1021299"/>
            <a:ext cx="3113434" cy="2342895"/>
          </a:xfrm>
          <a:prstGeom prst="rect">
            <a:avLst/>
          </a:prstGeom>
          <a:noFill/>
          <a:ln>
            <a:noFill/>
          </a:ln>
          <a:extLst>
            <a:ext uri="{909E8E84-426E-40DD-AFC4-6F175D3DCCD1}"/>
            <a:ext uri="{91240B29-F687-4F45-9708-019B960494DF}"/>
          </a:extLst>
        </p:spPr>
      </p:pic>
      <p:sp>
        <p:nvSpPr>
          <p:cNvPr id="9" name="TextBox 8"/>
          <p:cNvSpPr txBox="1"/>
          <p:nvPr/>
        </p:nvSpPr>
        <p:spPr>
          <a:xfrm>
            <a:off x="98425" y="6219825"/>
            <a:ext cx="8955088" cy="415925"/>
          </a:xfrm>
          <a:prstGeom prst="rect">
            <a:avLst/>
          </a:prstGeom>
          <a:noFill/>
        </p:spPr>
        <p:txBody>
          <a:bodyPr>
            <a:spAutoFit/>
          </a:bodyPr>
          <a:lstStyle/>
          <a:p>
            <a:pPr algn="just" fontAlgn="auto">
              <a:spcBef>
                <a:spcPts val="0"/>
              </a:spcBef>
              <a:spcAft>
                <a:spcPts val="0"/>
              </a:spcAft>
              <a:defRPr/>
            </a:pPr>
            <a:r>
              <a:rPr lang="ru-RU" sz="1050" dirty="0">
                <a:solidFill>
                  <a:schemeClr val="accent1">
                    <a:lumMod val="75000"/>
                  </a:schemeClr>
                </a:solidFill>
                <a:latin typeface="Century Gothic" panose="020B0502020202020204" pitchFamily="34" charset="0"/>
                <a:cs typeface="+mn-cs"/>
              </a:rPr>
              <a:t>*</a:t>
            </a:r>
            <a:r>
              <a:rPr lang="en-US" sz="1050" dirty="0">
                <a:solidFill>
                  <a:schemeClr val="accent1">
                    <a:lumMod val="75000"/>
                  </a:schemeClr>
                </a:solidFill>
                <a:latin typeface="Century Gothic" panose="020B0502020202020204" pitchFamily="34" charset="0"/>
                <a:cs typeface="+mn-cs"/>
              </a:rPr>
              <a:t>We can offer different sites for the project either municipal or privately-owned</a:t>
            </a:r>
            <a:r>
              <a:rPr lang="ru-RU" sz="1050" dirty="0">
                <a:solidFill>
                  <a:schemeClr val="accent1">
                    <a:lumMod val="75000"/>
                  </a:schemeClr>
                </a:solidFill>
                <a:latin typeface="Century Gothic" panose="020B0502020202020204" pitchFamily="34" charset="0"/>
                <a:cs typeface="+mn-cs"/>
              </a:rPr>
              <a:t>; </a:t>
            </a:r>
          </a:p>
          <a:p>
            <a:pPr algn="just" fontAlgn="auto">
              <a:spcBef>
                <a:spcPts val="0"/>
              </a:spcBef>
              <a:spcAft>
                <a:spcPts val="0"/>
              </a:spcAft>
              <a:defRPr/>
            </a:pPr>
            <a:r>
              <a:rPr lang="ru-RU" sz="1050" dirty="0">
                <a:solidFill>
                  <a:schemeClr val="accent1">
                    <a:lumMod val="75000"/>
                  </a:schemeClr>
                </a:solidFill>
                <a:latin typeface="Century Gothic" panose="020B0502020202020204" pitchFamily="34" charset="0"/>
                <a:cs typeface="+mn-cs"/>
              </a:rPr>
              <a:t>*</a:t>
            </a:r>
            <a:r>
              <a:rPr lang="en-US" sz="1050" dirty="0">
                <a:solidFill>
                  <a:schemeClr val="accent1">
                    <a:lumMod val="75000"/>
                  </a:schemeClr>
                </a:solidFill>
                <a:latin typeface="Century Gothic" panose="020B0502020202020204" pitchFamily="34" charset="0"/>
                <a:cs typeface="+mn-cs"/>
              </a:rPr>
              <a:t>Since 2015 investment projects exceeding</a:t>
            </a:r>
            <a:r>
              <a:rPr lang="ru-RU" sz="1050" dirty="0">
                <a:solidFill>
                  <a:schemeClr val="accent1">
                    <a:lumMod val="75000"/>
                  </a:schemeClr>
                </a:solidFill>
                <a:latin typeface="Century Gothic" panose="020B0502020202020204" pitchFamily="34" charset="0"/>
                <a:cs typeface="+mn-cs"/>
              </a:rPr>
              <a:t> 300 </a:t>
            </a:r>
            <a:r>
              <a:rPr lang="en-US" sz="1050" dirty="0" err="1">
                <a:solidFill>
                  <a:schemeClr val="accent1">
                    <a:lumMod val="75000"/>
                  </a:schemeClr>
                </a:solidFill>
                <a:latin typeface="Century Gothic" panose="020B0502020202020204" pitchFamily="34" charset="0"/>
                <a:cs typeface="+mn-cs"/>
              </a:rPr>
              <a:t>mln</a:t>
            </a:r>
            <a:r>
              <a:rPr lang="en-US" sz="1050" dirty="0">
                <a:solidFill>
                  <a:schemeClr val="accent1">
                    <a:lumMod val="75000"/>
                  </a:schemeClr>
                </a:solidFill>
                <a:latin typeface="Century Gothic" panose="020B0502020202020204" pitchFamily="34" charset="0"/>
                <a:cs typeface="+mn-cs"/>
              </a:rPr>
              <a:t> RUB will be exempt from property tax and will be entitled to profit tax reduction</a:t>
            </a:r>
            <a:r>
              <a:rPr lang="ru-RU" sz="1050" dirty="0">
                <a:solidFill>
                  <a:schemeClr val="accent1">
                    <a:lumMod val="75000"/>
                  </a:schemeClr>
                </a:solidFill>
                <a:latin typeface="Century Gothic" panose="020B0502020202020204" pitchFamily="34" charset="0"/>
                <a:cs typeface="+mn-cs"/>
              </a:rPr>
              <a:t>.</a:t>
            </a:r>
            <a:endParaRPr lang="ru-RU" sz="1050" dirty="0">
              <a:solidFill>
                <a:srgbClr val="C00000"/>
              </a:solidFill>
              <a:latin typeface="Century Gothic" panose="020B0502020202020204" pitchFamily="34" charset="0"/>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3"/>
          <p:cNvPicPr>
            <a:picLocks noChangeAspect="1" noChangeArrowheads="1"/>
          </p:cNvPicPr>
          <p:nvPr/>
        </p:nvPicPr>
        <p:blipFill>
          <a:blip r:embed="rId2"/>
          <a:srcRect/>
          <a:stretch>
            <a:fillRect/>
          </a:stretch>
        </p:blipFill>
        <p:spPr bwMode="auto">
          <a:xfrm>
            <a:off x="7092950" y="692150"/>
            <a:ext cx="1914525" cy="1276350"/>
          </a:xfrm>
          <a:prstGeom prst="rect">
            <a:avLst/>
          </a:prstGeom>
          <a:noFill/>
          <a:ln w="9525">
            <a:noFill/>
            <a:miter lim="800000"/>
            <a:headEnd/>
            <a:tailEnd/>
          </a:ln>
        </p:spPr>
      </p:pic>
      <p:pic>
        <p:nvPicPr>
          <p:cNvPr id="36866" name="Picture 2"/>
          <p:cNvPicPr>
            <a:picLocks noChangeAspect="1" noChangeArrowheads="1"/>
          </p:cNvPicPr>
          <p:nvPr/>
        </p:nvPicPr>
        <p:blipFill>
          <a:blip r:embed="rId3"/>
          <a:srcRect/>
          <a:stretch>
            <a:fillRect/>
          </a:stretch>
        </p:blipFill>
        <p:spPr bwMode="auto">
          <a:xfrm>
            <a:off x="5580063" y="927100"/>
            <a:ext cx="1673225" cy="1673225"/>
          </a:xfrm>
          <a:prstGeom prst="rect">
            <a:avLst/>
          </a:prstGeom>
          <a:noFill/>
          <a:ln w="9525">
            <a:noFill/>
            <a:miter lim="800000"/>
            <a:headEnd/>
            <a:tailEnd/>
          </a:ln>
        </p:spPr>
      </p:pic>
      <p:sp>
        <p:nvSpPr>
          <p:cNvPr id="2" name="Заголовок 1"/>
          <p:cNvSpPr>
            <a:spLocks noGrp="1"/>
          </p:cNvSpPr>
          <p:nvPr>
            <p:ph type="ctrTitle"/>
          </p:nvPr>
        </p:nvSpPr>
        <p:spPr>
          <a:xfrm>
            <a:off x="0" y="333375"/>
            <a:ext cx="9144000" cy="682625"/>
          </a:xfrm>
        </p:spPr>
        <p:txBody>
          <a:bodyPr>
            <a:normAutofit fontScale="90000"/>
          </a:bodyPr>
          <a:lstStyle/>
          <a:p>
            <a:pPr fontAlgn="auto">
              <a:spcAft>
                <a:spcPts val="0"/>
              </a:spcAft>
              <a:defRPr/>
            </a:pPr>
            <a:r>
              <a:rPr lang="en-US" sz="2200" b="1" dirty="0" smtClean="0">
                <a:solidFill>
                  <a:schemeClr val="tx2">
                    <a:lumMod val="50000"/>
                  </a:schemeClr>
                </a:solidFill>
                <a:latin typeface="Century Gothic" panose="020B0502020202020204" pitchFamily="34" charset="0"/>
                <a:ea typeface="+mn-ea"/>
                <a:cs typeface="+mn-cs"/>
              </a:rPr>
              <a:t>Investment project: construction of potato reprocessing factory in Tyumen region</a:t>
            </a:r>
            <a:r>
              <a:rPr lang="ru-RU" sz="1800" b="1" dirty="0" smtClean="0">
                <a:solidFill>
                  <a:schemeClr val="tx2">
                    <a:lumMod val="50000"/>
                  </a:schemeClr>
                </a:solidFill>
                <a:latin typeface="Century Gothic" panose="020B0502020202020204" pitchFamily="34" charset="0"/>
              </a:rPr>
              <a:t> </a:t>
            </a:r>
            <a:r>
              <a:rPr lang="ru-RU" sz="1800" b="1" dirty="0">
                <a:solidFill>
                  <a:schemeClr val="tx2">
                    <a:lumMod val="50000"/>
                  </a:schemeClr>
                </a:solidFill>
                <a:latin typeface="Century Gothic" panose="020B0502020202020204" pitchFamily="34" charset="0"/>
              </a:rPr>
              <a:t>*</a:t>
            </a:r>
            <a:endParaRPr lang="ru-RU" sz="1800" b="1" dirty="0">
              <a:solidFill>
                <a:schemeClr val="tx2">
                  <a:lumMod val="50000"/>
                </a:schemeClr>
              </a:solidFill>
              <a:latin typeface="Century Gothic" panose="020B0502020202020204" pitchFamily="34" charset="0"/>
              <a:ea typeface="Verdana" panose="020B0604030504040204" pitchFamily="34" charset="0"/>
              <a:cs typeface="Verdana" panose="020B0604030504040204" pitchFamily="34" charset="0"/>
            </a:endParaRPr>
          </a:p>
        </p:txBody>
      </p:sp>
      <p:sp>
        <p:nvSpPr>
          <p:cNvPr id="4" name="Пятиугольник 3"/>
          <p:cNvSpPr/>
          <p:nvPr/>
        </p:nvSpPr>
        <p:spPr>
          <a:xfrm>
            <a:off x="179388" y="1052513"/>
            <a:ext cx="8636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altLang="ru-RU" sz="1200" dirty="0">
              <a:solidFill>
                <a:schemeClr val="tx2">
                  <a:lumMod val="50000"/>
                </a:schemeClr>
              </a:solidFill>
              <a:latin typeface="Century Gothic" panose="020B0502020202020204" pitchFamily="34" charset="0"/>
            </a:endParaRPr>
          </a:p>
        </p:txBody>
      </p:sp>
      <p:sp>
        <p:nvSpPr>
          <p:cNvPr id="5" name="Пятиугольник 4"/>
          <p:cNvSpPr/>
          <p:nvPr/>
        </p:nvSpPr>
        <p:spPr>
          <a:xfrm>
            <a:off x="188913" y="3789363"/>
            <a:ext cx="854075"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36870" name="Picture 3"/>
          <p:cNvPicPr>
            <a:picLocks noChangeAspect="1" noChangeArrowheads="1"/>
          </p:cNvPicPr>
          <p:nvPr/>
        </p:nvPicPr>
        <p:blipFill>
          <a:blip r:embed="rId4"/>
          <a:srcRect/>
          <a:stretch>
            <a:fillRect/>
          </a:stretch>
        </p:blipFill>
        <p:spPr bwMode="auto">
          <a:xfrm>
            <a:off x="6191250" y="1846263"/>
            <a:ext cx="2122488" cy="1508125"/>
          </a:xfrm>
          <a:prstGeom prst="rect">
            <a:avLst/>
          </a:prstGeom>
          <a:noFill/>
          <a:ln w="9525">
            <a:noFill/>
            <a:miter lim="800000"/>
            <a:headEnd/>
            <a:tailEnd/>
          </a:ln>
        </p:spPr>
      </p:pic>
      <p:sp>
        <p:nvSpPr>
          <p:cNvPr id="15" name="Прямоугольник 14"/>
          <p:cNvSpPr/>
          <p:nvPr/>
        </p:nvSpPr>
        <p:spPr>
          <a:xfrm rot="16200000">
            <a:off x="-18256" y="1891506"/>
            <a:ext cx="1074738" cy="523875"/>
          </a:xfrm>
          <a:prstGeom prst="rect">
            <a:avLst/>
          </a:prstGeom>
        </p:spPr>
        <p:txBody>
          <a:bodyPr wrap="none">
            <a:spAutoFit/>
          </a:bodyPr>
          <a:lstStyle/>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Market </a:t>
            </a:r>
          </a:p>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conditions</a:t>
            </a:r>
            <a:endParaRPr lang="ru-RU" altLang="ru-RU" sz="1400" dirty="0">
              <a:solidFill>
                <a:schemeClr val="tx2">
                  <a:lumMod val="50000"/>
                </a:schemeClr>
              </a:solidFill>
              <a:latin typeface="Century Gothic" panose="020B0502020202020204" pitchFamily="34" charset="0"/>
              <a:cs typeface="+mn-cs"/>
            </a:endParaRPr>
          </a:p>
        </p:txBody>
      </p:sp>
      <p:sp>
        <p:nvSpPr>
          <p:cNvPr id="36872" name="Прямоугольник 6"/>
          <p:cNvSpPr>
            <a:spLocks noChangeArrowheads="1"/>
          </p:cNvSpPr>
          <p:nvPr/>
        </p:nvSpPr>
        <p:spPr bwMode="auto">
          <a:xfrm rot="-5400000">
            <a:off x="-481012" y="4751387"/>
            <a:ext cx="2000250" cy="307975"/>
          </a:xfrm>
          <a:prstGeom prst="rect">
            <a:avLst/>
          </a:prstGeom>
          <a:noFill/>
          <a:ln w="9525">
            <a:noFill/>
            <a:miter lim="800000"/>
            <a:headEnd/>
            <a:tailEnd/>
          </a:ln>
        </p:spPr>
        <p:txBody>
          <a:bodyPr wrap="none">
            <a:spAutoFit/>
          </a:bodyPr>
          <a:lstStyle/>
          <a:p>
            <a:pPr algn="ctr"/>
            <a:r>
              <a:rPr lang="en-US" sz="1400">
                <a:latin typeface="Century Gothic" pitchFamily="34" charset="0"/>
              </a:rPr>
              <a:t>Economic conditions</a:t>
            </a:r>
            <a:endParaRPr lang="ru-RU" sz="1400">
              <a:latin typeface="Century Gothic" pitchFamily="34" charset="0"/>
            </a:endParaRPr>
          </a:p>
        </p:txBody>
      </p:sp>
      <p:sp>
        <p:nvSpPr>
          <p:cNvPr id="36873" name="Прямоугольник 2"/>
          <p:cNvSpPr>
            <a:spLocks noChangeArrowheads="1"/>
          </p:cNvSpPr>
          <p:nvPr/>
        </p:nvSpPr>
        <p:spPr bwMode="auto">
          <a:xfrm>
            <a:off x="1258888" y="1214438"/>
            <a:ext cx="3684587" cy="2493962"/>
          </a:xfrm>
          <a:prstGeom prst="rect">
            <a:avLst/>
          </a:prstGeom>
          <a:noFill/>
          <a:ln w="9525">
            <a:noFill/>
            <a:miter lim="800000"/>
            <a:headEnd/>
            <a:tailEnd/>
          </a:ln>
        </p:spPr>
        <p:txBody>
          <a:bodyPr>
            <a:spAutoFit/>
          </a:bodyPr>
          <a:lstStyle/>
          <a:p>
            <a:pPr marL="171450" indent="-171450">
              <a:buFont typeface="Arial" charset="0"/>
              <a:buChar char="•"/>
            </a:pPr>
            <a:r>
              <a:rPr lang="en-US" sz="1200"/>
              <a:t>Costs of the first stage of production can be 150 million rubles (lines of production of chips and corn flakes)</a:t>
            </a:r>
          </a:p>
          <a:p>
            <a:pPr marL="171450" indent="-171450">
              <a:buFont typeface="Arial" charset="0"/>
              <a:buChar char="•"/>
            </a:pPr>
            <a:r>
              <a:rPr lang="en-US" sz="1200"/>
              <a:t>On productivity of potatoes in farms of all categories the Tyumen region is the leader among all of the subjects of the Russian Federation and Ural federal district.</a:t>
            </a:r>
          </a:p>
          <a:p>
            <a:pPr marL="171450" indent="-171450">
              <a:buFont typeface="Arial" charset="0"/>
              <a:buChar char="•"/>
            </a:pPr>
            <a:r>
              <a:rPr lang="en-US" sz="1200"/>
              <a:t>The central position in heart of Russia at the crossroads of the main trade directions. </a:t>
            </a:r>
          </a:p>
          <a:p>
            <a:pPr marL="171450" indent="-171450">
              <a:buFont typeface="Arial" charset="0"/>
              <a:buChar char="•"/>
            </a:pPr>
            <a:r>
              <a:rPr lang="en-US" sz="1200"/>
              <a:t>Existence of the developed research centers and high concentration of scientific clusters.</a:t>
            </a:r>
          </a:p>
          <a:p>
            <a:pPr marL="171450" indent="-171450">
              <a:buFont typeface="Arial" charset="0"/>
              <a:buChar char="•"/>
            </a:pPr>
            <a:r>
              <a:rPr lang="en-US" sz="1200"/>
              <a:t>Existence of municipal platforms for the implementation of the project</a:t>
            </a:r>
            <a:endParaRPr lang="ru-RU" sz="1200"/>
          </a:p>
        </p:txBody>
      </p:sp>
      <p:sp>
        <p:nvSpPr>
          <p:cNvPr id="17" name="Объект 2"/>
          <p:cNvSpPr txBox="1">
            <a:spLocks/>
          </p:cNvSpPr>
          <p:nvPr/>
        </p:nvSpPr>
        <p:spPr bwMode="auto">
          <a:xfrm>
            <a:off x="1103313" y="3605213"/>
            <a:ext cx="3840162" cy="2600325"/>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Font typeface="Wingdings" pitchFamily="2" charset="2"/>
              <a:buNone/>
              <a:defRPr/>
            </a:pPr>
            <a:r>
              <a:rPr lang="en-US" altLang="ru-RU" sz="1200" b="1" u="sng" kern="0" dirty="0" smtClean="0">
                <a:latin typeface="Century Gothic" panose="020B0502020202020204" pitchFamily="34" charset="0"/>
              </a:rPr>
              <a:t>Necessary </a:t>
            </a:r>
            <a:r>
              <a:rPr lang="en-US" altLang="ru-RU" sz="1200" b="1" u="sng" kern="0" dirty="0">
                <a:latin typeface="Century Gothic" panose="020B0502020202020204" pitchFamily="34" charset="0"/>
              </a:rPr>
              <a:t>conditions: </a:t>
            </a:r>
          </a:p>
          <a:p>
            <a:pPr marL="0" indent="0">
              <a:spcBef>
                <a:spcPts val="600"/>
              </a:spcBef>
              <a:buFont typeface="Wingdings" pitchFamily="2" charset="2"/>
              <a:buNone/>
              <a:defRPr/>
            </a:pPr>
            <a:r>
              <a:rPr lang="en-US" altLang="ru-RU" sz="1200" kern="0" dirty="0">
                <a:latin typeface="Century Gothic" panose="020B0502020202020204" pitchFamily="34" charset="0"/>
              </a:rPr>
              <a:t>The area of the land plot </a:t>
            </a:r>
            <a:r>
              <a:rPr lang="en-US" altLang="ru-RU" sz="1200" kern="0" dirty="0" smtClean="0">
                <a:latin typeface="Century Gothic" panose="020B0502020202020204" pitchFamily="34" charset="0"/>
              </a:rPr>
              <a:t>from 20 hectares.</a:t>
            </a:r>
            <a:endParaRPr lang="en-US" altLang="ru-RU" sz="1200" kern="0" dirty="0">
              <a:latin typeface="Century Gothic" panose="020B0502020202020204" pitchFamily="34" charset="0"/>
            </a:endParaRPr>
          </a:p>
          <a:p>
            <a:pPr marL="0" indent="0">
              <a:spcBef>
                <a:spcPts val="600"/>
              </a:spcBef>
              <a:buFont typeface="Wingdings" pitchFamily="2" charset="2"/>
              <a:buNone/>
              <a:defRPr/>
            </a:pPr>
            <a:r>
              <a:rPr lang="en-US" altLang="ru-RU" sz="1200" b="1" kern="0" dirty="0">
                <a:solidFill>
                  <a:schemeClr val="tx2">
                    <a:lumMod val="50000"/>
                  </a:schemeClr>
                </a:solidFill>
                <a:latin typeface="Century Gothic" panose="020B0502020202020204" pitchFamily="34" charset="0"/>
              </a:rPr>
              <a:t>Staff </a:t>
            </a:r>
            <a:r>
              <a:rPr lang="en-US" altLang="ru-RU" sz="1200" b="1" u="sng" kern="0" dirty="0" smtClean="0">
                <a:latin typeface="Century Gothic" panose="020B0502020202020204" pitchFamily="34" charset="0"/>
              </a:rPr>
              <a:t>: </a:t>
            </a:r>
            <a:endParaRPr lang="en-US" altLang="ru-RU" sz="1200" b="1" u="sng" kern="0" dirty="0">
              <a:latin typeface="Century Gothic" panose="020B0502020202020204" pitchFamily="34" charset="0"/>
            </a:endParaRPr>
          </a:p>
          <a:p>
            <a:pPr marL="0" indent="0">
              <a:spcBef>
                <a:spcPts val="600"/>
              </a:spcBef>
              <a:buFont typeface="Wingdings" pitchFamily="2" charset="2"/>
              <a:buNone/>
              <a:defRPr/>
            </a:pPr>
            <a:r>
              <a:rPr lang="en-US" altLang="ru-RU" sz="1200" kern="0" dirty="0" smtClean="0">
                <a:latin typeface="Century Gothic" panose="020B0502020202020204" pitchFamily="34" charset="0"/>
              </a:rPr>
              <a:t>100 </a:t>
            </a:r>
            <a:r>
              <a:rPr lang="en-US" altLang="ru-RU" sz="1200" kern="0" dirty="0">
                <a:latin typeface="Century Gothic" panose="020B0502020202020204" pitchFamily="34" charset="0"/>
              </a:rPr>
              <a:t>people </a:t>
            </a:r>
            <a:endParaRPr lang="en-US" altLang="ru-RU" sz="1200" kern="0" dirty="0" smtClean="0">
              <a:latin typeface="Century Gothic" panose="020B0502020202020204" pitchFamily="34" charset="0"/>
            </a:endParaRPr>
          </a:p>
          <a:p>
            <a:pPr marL="0" indent="0">
              <a:spcBef>
                <a:spcPts val="600"/>
              </a:spcBef>
              <a:buFont typeface="Wingdings" pitchFamily="2" charset="2"/>
              <a:buNone/>
              <a:defRPr/>
            </a:pPr>
            <a:r>
              <a:rPr lang="en-US" altLang="ru-RU" sz="1200" kern="0" dirty="0" smtClean="0">
                <a:latin typeface="Century Gothic" panose="020B0502020202020204" pitchFamily="34" charset="0"/>
              </a:rPr>
              <a:t>Pay check for 1 </a:t>
            </a:r>
            <a:r>
              <a:rPr lang="en-US" altLang="ru-RU" sz="1200" kern="0" dirty="0">
                <a:latin typeface="Century Gothic" panose="020B0502020202020204" pitchFamily="34" charset="0"/>
              </a:rPr>
              <a:t>employee </a:t>
            </a:r>
            <a:r>
              <a:rPr lang="en-US" altLang="ru-RU" sz="1200" kern="0" dirty="0" smtClean="0">
                <a:latin typeface="Century Gothic" panose="020B0502020202020204" pitchFamily="34" charset="0"/>
              </a:rPr>
              <a:t>– 20 000 /</a:t>
            </a:r>
            <a:r>
              <a:rPr lang="en-US" altLang="ru-RU" sz="1200" kern="0" dirty="0">
                <a:latin typeface="Century Gothic" panose="020B0502020202020204" pitchFamily="34" charset="0"/>
              </a:rPr>
              <a:t>3</a:t>
            </a:r>
            <a:r>
              <a:rPr lang="en-US" altLang="ru-RU" sz="1200" kern="0" dirty="0" smtClean="0">
                <a:latin typeface="Century Gothic" panose="020B0502020202020204" pitchFamily="34" charset="0"/>
              </a:rPr>
              <a:t>0 </a:t>
            </a:r>
            <a:r>
              <a:rPr lang="en-US" altLang="ru-RU" sz="1200" kern="0" dirty="0">
                <a:latin typeface="Century Gothic" panose="020B0502020202020204" pitchFamily="34" charset="0"/>
              </a:rPr>
              <a:t>000 rub </a:t>
            </a:r>
            <a:r>
              <a:rPr lang="en-US" altLang="ru-RU" sz="1200" kern="0" dirty="0">
                <a:solidFill>
                  <a:srgbClr val="000000"/>
                </a:solidFill>
              </a:rPr>
              <a:t>including insurance premium.</a:t>
            </a:r>
          </a:p>
        </p:txBody>
      </p:sp>
      <p:sp>
        <p:nvSpPr>
          <p:cNvPr id="18" name="Объект 2"/>
          <p:cNvSpPr txBox="1">
            <a:spLocks/>
          </p:cNvSpPr>
          <p:nvPr/>
        </p:nvSpPr>
        <p:spPr bwMode="auto">
          <a:xfrm>
            <a:off x="4959350" y="3787775"/>
            <a:ext cx="3871913" cy="2089150"/>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Investment volume: </a:t>
            </a:r>
            <a:r>
              <a:rPr lang="en-US" altLang="ru-RU" sz="1200" b="1" kern="0" dirty="0">
                <a:solidFill>
                  <a:schemeClr val="tx2">
                    <a:lumMod val="50000"/>
                  </a:schemeClr>
                </a:solidFill>
              </a:rPr>
              <a:t>1</a:t>
            </a:r>
            <a:r>
              <a:rPr lang="en-US" altLang="ru-RU" sz="1200" b="1" kern="0" dirty="0" smtClean="0">
                <a:solidFill>
                  <a:schemeClr val="tx2">
                    <a:lumMod val="50000"/>
                  </a:schemeClr>
                </a:solidFill>
              </a:rPr>
              <a:t> billion rubles</a:t>
            </a:r>
          </a:p>
          <a:p>
            <a:pPr marL="0" indent="0">
              <a:spcBef>
                <a:spcPts val="600"/>
              </a:spcBef>
              <a:buClr>
                <a:srgbClr val="080808"/>
              </a:buClr>
              <a:buFont typeface="Wingdings" pitchFamily="2" charset="2"/>
              <a:buNone/>
              <a:defRPr/>
            </a:pPr>
            <a:endParaRPr lang="en-US" altLang="ru-RU" sz="1200" b="1" kern="0" dirty="0">
              <a:solidFill>
                <a:schemeClr val="tx2">
                  <a:lumMod val="50000"/>
                </a:schemeClr>
              </a:solidFill>
            </a:endParaRP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Measures of efficiency :</a:t>
            </a:r>
            <a:endParaRPr lang="ru-RU" altLang="ru-RU" sz="1200" b="1" kern="0" dirty="0" smtClean="0">
              <a:solidFill>
                <a:srgbClr val="000000"/>
              </a:solidFill>
            </a:endParaRPr>
          </a:p>
          <a:p>
            <a:pPr marL="0" indent="0">
              <a:spcBef>
                <a:spcPts val="600"/>
              </a:spcBef>
              <a:buClr>
                <a:srgbClr val="080808"/>
              </a:buClr>
              <a:buFont typeface="Wingdings" pitchFamily="2" charset="2"/>
              <a:buNone/>
              <a:defRPr/>
            </a:pPr>
            <a:r>
              <a:rPr lang="en-US" altLang="ru-RU" sz="1200" b="1" kern="0" dirty="0" smtClean="0">
                <a:solidFill>
                  <a:srgbClr val="000000"/>
                </a:solidFill>
              </a:rPr>
              <a:t>Internal rate of return</a:t>
            </a:r>
            <a:r>
              <a:rPr lang="en-US" altLang="ru-RU" sz="1200" kern="0" dirty="0" smtClean="0">
                <a:solidFill>
                  <a:srgbClr val="000000"/>
                </a:solidFill>
              </a:rPr>
              <a:t>: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IRR</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 </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15</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a:t>
            </a: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Net present value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NPV): 208</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million rubles</a:t>
            </a:r>
            <a:endParaRPr lang="ru-RU" altLang="ru-RU" sz="1200" b="1" kern="0" dirty="0" smtClean="0">
              <a:solidFill>
                <a:schemeClr val="tx2">
                  <a:lumMod val="50000"/>
                </a:schemeClr>
              </a:solidFill>
            </a:endParaRP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Payback period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P</a:t>
            </a:r>
            <a:r>
              <a:rPr lang="ru-RU" altLang="ru-RU" sz="1200" b="1" kern="0" dirty="0" smtClean="0">
                <a:solidFill>
                  <a:schemeClr val="tx2">
                    <a:lumMod val="50000"/>
                  </a:schemeClr>
                </a:solidFill>
              </a:rPr>
              <a:t>Р)</a:t>
            </a:r>
            <a:r>
              <a:rPr lang="en-US" altLang="ru-RU" sz="1200" b="1" kern="0" dirty="0" smtClean="0">
                <a:solidFill>
                  <a:schemeClr val="tx2">
                    <a:lumMod val="50000"/>
                  </a:schemeClr>
                </a:solidFill>
              </a:rPr>
              <a:t>: </a:t>
            </a:r>
            <a:r>
              <a:rPr lang="en-US" altLang="ru-RU" sz="1200" b="1" kern="0" dirty="0">
                <a:solidFill>
                  <a:schemeClr val="tx2">
                    <a:lumMod val="50000"/>
                  </a:schemeClr>
                </a:solidFill>
              </a:rPr>
              <a:t>5</a:t>
            </a:r>
            <a:r>
              <a:rPr lang="en-US" altLang="ru-RU" sz="1200" b="1" kern="0" dirty="0" smtClean="0">
                <a:solidFill>
                  <a:schemeClr val="tx2">
                    <a:lumMod val="50000"/>
                  </a:schemeClr>
                </a:solidFill>
              </a:rPr>
              <a:t> years</a:t>
            </a:r>
            <a:endParaRPr lang="ru-RU" altLang="ru-RU" sz="1100" b="1" kern="0" dirty="0" smtClean="0">
              <a:solidFill>
                <a:srgbClr val="000000"/>
              </a:solidFill>
            </a:endParaRPr>
          </a:p>
          <a:p>
            <a:pPr marL="0" indent="0">
              <a:spcBef>
                <a:spcPts val="600"/>
              </a:spcBef>
              <a:buClr>
                <a:srgbClr val="080808"/>
              </a:buClr>
              <a:buFont typeface="Wingdings" pitchFamily="2" charset="2"/>
              <a:buNone/>
              <a:defRPr/>
            </a:pPr>
            <a:endParaRPr lang="ru-RU" altLang="ru-RU" sz="1100" b="1" kern="0" dirty="0" smtClean="0">
              <a:solidFill>
                <a:srgbClr val="000000"/>
              </a:solidFill>
            </a:endParaRPr>
          </a:p>
        </p:txBody>
      </p:sp>
      <p:sp>
        <p:nvSpPr>
          <p:cNvPr id="36876" name="Прямоугольник 18"/>
          <p:cNvSpPr>
            <a:spLocks noChangeArrowheads="1"/>
          </p:cNvSpPr>
          <p:nvPr/>
        </p:nvSpPr>
        <p:spPr bwMode="auto">
          <a:xfrm>
            <a:off x="188913" y="6132513"/>
            <a:ext cx="8247062" cy="646112"/>
          </a:xfrm>
          <a:prstGeom prst="rect">
            <a:avLst/>
          </a:prstGeom>
          <a:noFill/>
          <a:ln w="9525">
            <a:noFill/>
            <a:miter lim="800000"/>
            <a:headEnd/>
            <a:tailEnd/>
          </a:ln>
        </p:spPr>
        <p:txBody>
          <a:bodyPr>
            <a:spAutoFit/>
          </a:bodyPr>
          <a:lstStyle/>
          <a:p>
            <a:r>
              <a:rPr lang="en-US" sz="1200"/>
              <a:t>* For implementation of the project various options of municipal and private platforms are offered; </a:t>
            </a:r>
          </a:p>
          <a:p>
            <a:r>
              <a:rPr lang="en-US" sz="1200"/>
              <a:t>* Since 2015 projects with the volume of investment more than 300 million rubles are exempted from payment of the property tax, and also will be able to receive a privilege on income tax.</a:t>
            </a:r>
            <a:endParaRPr lang="ru-RU" sz="12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333375"/>
            <a:ext cx="9144000" cy="682625"/>
          </a:xfrm>
        </p:spPr>
        <p:txBody>
          <a:bodyPr>
            <a:normAutofit fontScale="90000"/>
          </a:bodyPr>
          <a:lstStyle/>
          <a:p>
            <a:pPr fontAlgn="auto">
              <a:spcAft>
                <a:spcPts val="0"/>
              </a:spcAft>
              <a:defRPr/>
            </a:pPr>
            <a:r>
              <a:rPr lang="en-US" sz="2200" b="1" dirty="0" smtClean="0">
                <a:solidFill>
                  <a:schemeClr val="tx2">
                    <a:lumMod val="50000"/>
                  </a:schemeClr>
                </a:solidFill>
                <a:latin typeface="Century Gothic" panose="020B0502020202020204" pitchFamily="34" charset="0"/>
                <a:ea typeface="+mn-ea"/>
                <a:cs typeface="+mn-cs"/>
              </a:rPr>
              <a:t>Investment project: construction of hothouse combine in Tyumen region</a:t>
            </a:r>
            <a:r>
              <a:rPr lang="ru-RU" sz="1800" b="1" dirty="0" smtClean="0">
                <a:solidFill>
                  <a:schemeClr val="tx2">
                    <a:lumMod val="50000"/>
                  </a:schemeClr>
                </a:solidFill>
                <a:latin typeface="Century Gothic" panose="020B0502020202020204" pitchFamily="34" charset="0"/>
              </a:rPr>
              <a:t> </a:t>
            </a:r>
            <a:r>
              <a:rPr lang="ru-RU" sz="1800" b="1" dirty="0">
                <a:solidFill>
                  <a:schemeClr val="tx2">
                    <a:lumMod val="50000"/>
                  </a:schemeClr>
                </a:solidFill>
                <a:latin typeface="Century Gothic" panose="020B0502020202020204" pitchFamily="34" charset="0"/>
              </a:rPr>
              <a:t>*</a:t>
            </a:r>
            <a:endParaRPr lang="ru-RU" sz="1800" b="1" dirty="0">
              <a:solidFill>
                <a:schemeClr val="tx2">
                  <a:lumMod val="50000"/>
                </a:schemeClr>
              </a:solidFill>
              <a:latin typeface="Century Gothic" panose="020B0502020202020204" pitchFamily="34" charset="0"/>
              <a:ea typeface="Verdana" panose="020B0604030504040204" pitchFamily="34" charset="0"/>
              <a:cs typeface="Verdana" panose="020B0604030504040204" pitchFamily="34" charset="0"/>
            </a:endParaRPr>
          </a:p>
        </p:txBody>
      </p:sp>
      <p:sp>
        <p:nvSpPr>
          <p:cNvPr id="4" name="Пятиугольник 3"/>
          <p:cNvSpPr/>
          <p:nvPr/>
        </p:nvSpPr>
        <p:spPr>
          <a:xfrm>
            <a:off x="179388" y="1052513"/>
            <a:ext cx="8636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tLang="ru-RU" sz="1200" dirty="0">
              <a:solidFill>
                <a:schemeClr val="tx2">
                  <a:lumMod val="50000"/>
                </a:schemeClr>
              </a:solidFill>
            </a:endParaRPr>
          </a:p>
        </p:txBody>
      </p:sp>
      <p:sp>
        <p:nvSpPr>
          <p:cNvPr id="5" name="Пятиугольник 4"/>
          <p:cNvSpPr/>
          <p:nvPr/>
        </p:nvSpPr>
        <p:spPr>
          <a:xfrm>
            <a:off x="188913" y="3789363"/>
            <a:ext cx="854075"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151" name="Прямоугольник 7"/>
          <p:cNvSpPr>
            <a:spLocks noChangeArrowheads="1"/>
          </p:cNvSpPr>
          <p:nvPr/>
        </p:nvSpPr>
        <p:spPr bwMode="auto">
          <a:xfrm>
            <a:off x="1087438" y="1738313"/>
            <a:ext cx="4319587" cy="1200150"/>
          </a:xfrm>
          <a:prstGeom prst="rect">
            <a:avLst/>
          </a:prstGeom>
          <a:noFill/>
          <a:ln>
            <a:noFill/>
          </a:ln>
          <a:extLst>
            <a:ext uri="{909E8E84-426E-40DD-AFC4-6F175D3DCCD1}"/>
            <a:ext uri="{91240B29-F687-4F45-9708-019B960494DF}"/>
          </a:extLst>
        </p:spPr>
        <p:txBody>
          <a:bodyPr>
            <a:spAutoFit/>
          </a:bodyPr>
          <a:lstStyle/>
          <a:p>
            <a:pPr marL="171450" indent="-171450" fontAlgn="auto">
              <a:spcBef>
                <a:spcPts val="0"/>
              </a:spcBef>
              <a:spcAft>
                <a:spcPts val="0"/>
              </a:spcAft>
              <a:buFont typeface="Arial" pitchFamily="34" charset="0"/>
              <a:buChar char="•"/>
              <a:defRPr/>
            </a:pPr>
            <a:r>
              <a:rPr lang="en-US" sz="1200" dirty="0">
                <a:latin typeface="+mn-lt"/>
                <a:cs typeface="+mn-cs"/>
              </a:rPr>
              <a:t>Existence of municipal platforms for  the implementation of the project</a:t>
            </a:r>
          </a:p>
          <a:p>
            <a:pPr marL="171450" indent="-171450" algn="just" fontAlgn="auto">
              <a:spcBef>
                <a:spcPts val="0"/>
              </a:spcBef>
              <a:spcAft>
                <a:spcPts val="0"/>
              </a:spcAft>
              <a:buFont typeface="Wingdings" pitchFamily="2" charset="2"/>
              <a:buChar char="§"/>
              <a:defRPr/>
            </a:pPr>
            <a:r>
              <a:rPr lang="en-US" sz="1200" dirty="0">
                <a:latin typeface="Century Gothic" pitchFamily="34" charset="0"/>
                <a:cs typeface="+mn-cs"/>
              </a:rPr>
              <a:t>State </a:t>
            </a:r>
            <a:r>
              <a:rPr lang="en-US" sz="1200" dirty="0" err="1">
                <a:latin typeface="Century Gothic" pitchFamily="34" charset="0"/>
                <a:cs typeface="+mn-cs"/>
              </a:rPr>
              <a:t>suport</a:t>
            </a:r>
            <a:endParaRPr lang="en-US" sz="1200" dirty="0">
              <a:latin typeface="Century Gothic" pitchFamily="34" charset="0"/>
              <a:cs typeface="+mn-cs"/>
            </a:endParaRPr>
          </a:p>
          <a:p>
            <a:pPr marL="171450" indent="-171450" algn="just" fontAlgn="auto">
              <a:spcBef>
                <a:spcPts val="0"/>
              </a:spcBef>
              <a:spcAft>
                <a:spcPts val="0"/>
              </a:spcAft>
              <a:buFont typeface="Wingdings" pitchFamily="2" charset="2"/>
              <a:buChar char="§"/>
              <a:defRPr/>
            </a:pPr>
            <a:r>
              <a:rPr lang="en-US" sz="1200" dirty="0">
                <a:latin typeface="Century Gothic" pitchFamily="34" charset="0"/>
                <a:cs typeface="+mn-cs"/>
              </a:rPr>
              <a:t>Steady demand on the territories of Ural federal district.</a:t>
            </a:r>
          </a:p>
          <a:p>
            <a:pPr algn="just" fontAlgn="auto">
              <a:spcBef>
                <a:spcPts val="0"/>
              </a:spcBef>
              <a:spcAft>
                <a:spcPts val="0"/>
              </a:spcAft>
              <a:defRPr/>
            </a:pPr>
            <a:endParaRPr lang="ru-RU" sz="1200" dirty="0">
              <a:latin typeface="Century Gothic" pitchFamily="34" charset="0"/>
              <a:cs typeface="+mn-cs"/>
            </a:endParaRPr>
          </a:p>
        </p:txBody>
      </p:sp>
      <p:pic>
        <p:nvPicPr>
          <p:cNvPr id="37893" name="Picture 3"/>
          <p:cNvPicPr>
            <a:picLocks noChangeAspect="1" noChangeArrowheads="1"/>
          </p:cNvPicPr>
          <p:nvPr/>
        </p:nvPicPr>
        <p:blipFill>
          <a:blip r:embed="rId2"/>
          <a:srcRect/>
          <a:stretch>
            <a:fillRect/>
          </a:stretch>
        </p:blipFill>
        <p:spPr bwMode="auto">
          <a:xfrm>
            <a:off x="5538788" y="957263"/>
            <a:ext cx="3136900" cy="2392362"/>
          </a:xfrm>
          <a:prstGeom prst="rect">
            <a:avLst/>
          </a:prstGeom>
          <a:noFill/>
          <a:ln w="9525">
            <a:noFill/>
            <a:miter lim="800000"/>
            <a:headEnd/>
            <a:tailEnd/>
          </a:ln>
        </p:spPr>
      </p:pic>
      <p:sp>
        <p:nvSpPr>
          <p:cNvPr id="13" name="Прямоугольник 12"/>
          <p:cNvSpPr/>
          <p:nvPr/>
        </p:nvSpPr>
        <p:spPr>
          <a:xfrm rot="16200000">
            <a:off x="-18256" y="1891506"/>
            <a:ext cx="1074738" cy="523875"/>
          </a:xfrm>
          <a:prstGeom prst="rect">
            <a:avLst/>
          </a:prstGeom>
        </p:spPr>
        <p:txBody>
          <a:bodyPr wrap="none">
            <a:spAutoFit/>
          </a:bodyPr>
          <a:lstStyle/>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Market </a:t>
            </a:r>
          </a:p>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conditions</a:t>
            </a:r>
            <a:endParaRPr lang="ru-RU" altLang="ru-RU" sz="1400" dirty="0">
              <a:solidFill>
                <a:schemeClr val="tx2">
                  <a:lumMod val="50000"/>
                </a:schemeClr>
              </a:solidFill>
              <a:latin typeface="Century Gothic" panose="020B0502020202020204" pitchFamily="34" charset="0"/>
              <a:cs typeface="+mn-cs"/>
            </a:endParaRPr>
          </a:p>
        </p:txBody>
      </p:sp>
      <p:sp>
        <p:nvSpPr>
          <p:cNvPr id="37895" name="Прямоугольник 6"/>
          <p:cNvSpPr>
            <a:spLocks noChangeArrowheads="1"/>
          </p:cNvSpPr>
          <p:nvPr/>
        </p:nvSpPr>
        <p:spPr bwMode="auto">
          <a:xfrm rot="-5400000">
            <a:off x="-481012" y="4751387"/>
            <a:ext cx="2000250" cy="307975"/>
          </a:xfrm>
          <a:prstGeom prst="rect">
            <a:avLst/>
          </a:prstGeom>
          <a:noFill/>
          <a:ln w="9525">
            <a:noFill/>
            <a:miter lim="800000"/>
            <a:headEnd/>
            <a:tailEnd/>
          </a:ln>
        </p:spPr>
        <p:txBody>
          <a:bodyPr wrap="none">
            <a:spAutoFit/>
          </a:bodyPr>
          <a:lstStyle/>
          <a:p>
            <a:pPr algn="ctr"/>
            <a:r>
              <a:rPr lang="en-US" sz="1400">
                <a:latin typeface="Century Gothic" pitchFamily="34" charset="0"/>
              </a:rPr>
              <a:t>Economic conditions</a:t>
            </a:r>
            <a:endParaRPr lang="ru-RU" sz="1400">
              <a:latin typeface="Century Gothic" pitchFamily="34" charset="0"/>
            </a:endParaRPr>
          </a:p>
        </p:txBody>
      </p:sp>
      <p:sp>
        <p:nvSpPr>
          <p:cNvPr id="15" name="Объект 2"/>
          <p:cNvSpPr txBox="1">
            <a:spLocks/>
          </p:cNvSpPr>
          <p:nvPr/>
        </p:nvSpPr>
        <p:spPr bwMode="auto">
          <a:xfrm>
            <a:off x="1108075" y="3867150"/>
            <a:ext cx="3840163" cy="2598738"/>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Font typeface="Wingdings" pitchFamily="2" charset="2"/>
              <a:buNone/>
              <a:defRPr/>
            </a:pPr>
            <a:r>
              <a:rPr lang="en-US" altLang="ru-RU" sz="1200" b="1" u="sng" kern="0" dirty="0" smtClean="0">
                <a:latin typeface="Century Gothic" panose="020B0502020202020204" pitchFamily="34" charset="0"/>
              </a:rPr>
              <a:t>Necessary </a:t>
            </a:r>
            <a:r>
              <a:rPr lang="en-US" altLang="ru-RU" sz="1200" b="1" u="sng" kern="0" dirty="0">
                <a:latin typeface="Century Gothic" panose="020B0502020202020204" pitchFamily="34" charset="0"/>
              </a:rPr>
              <a:t>conditions: </a:t>
            </a:r>
          </a:p>
          <a:p>
            <a:pPr marL="0" indent="0">
              <a:spcBef>
                <a:spcPts val="600"/>
              </a:spcBef>
              <a:buFont typeface="Wingdings" pitchFamily="2" charset="2"/>
              <a:buNone/>
              <a:defRPr/>
            </a:pPr>
            <a:r>
              <a:rPr lang="en-US" altLang="ru-RU" sz="1200" kern="0" dirty="0">
                <a:latin typeface="Century Gothic" panose="020B0502020202020204" pitchFamily="34" charset="0"/>
              </a:rPr>
              <a:t>The area of the land plot </a:t>
            </a:r>
            <a:r>
              <a:rPr lang="en-US" altLang="ru-RU" sz="1200" kern="0" dirty="0" smtClean="0">
                <a:latin typeface="Century Gothic" panose="020B0502020202020204" pitchFamily="34" charset="0"/>
              </a:rPr>
              <a:t>from 20 hectares.</a:t>
            </a:r>
            <a:endParaRPr lang="en-US" altLang="ru-RU" sz="1200" kern="0" dirty="0">
              <a:latin typeface="Century Gothic" panose="020B0502020202020204" pitchFamily="34" charset="0"/>
            </a:endParaRPr>
          </a:p>
          <a:p>
            <a:pPr marL="0" indent="0">
              <a:spcBef>
                <a:spcPts val="600"/>
              </a:spcBef>
              <a:buFont typeface="Wingdings" pitchFamily="2" charset="2"/>
              <a:buNone/>
              <a:defRPr/>
            </a:pPr>
            <a:r>
              <a:rPr lang="en-US" altLang="ru-RU" sz="1200" b="1" kern="0" dirty="0">
                <a:solidFill>
                  <a:schemeClr val="tx2">
                    <a:lumMod val="50000"/>
                  </a:schemeClr>
                </a:solidFill>
                <a:latin typeface="Century Gothic" panose="020B0502020202020204" pitchFamily="34" charset="0"/>
              </a:rPr>
              <a:t>Staff </a:t>
            </a:r>
            <a:r>
              <a:rPr lang="en-US" altLang="ru-RU" sz="1200" b="1" u="sng" kern="0" dirty="0" smtClean="0">
                <a:latin typeface="Century Gothic" panose="020B0502020202020204" pitchFamily="34" charset="0"/>
              </a:rPr>
              <a:t>: </a:t>
            </a:r>
            <a:endParaRPr lang="en-US" altLang="ru-RU" sz="1200" b="1" u="sng" kern="0" dirty="0">
              <a:latin typeface="Century Gothic" panose="020B0502020202020204" pitchFamily="34" charset="0"/>
            </a:endParaRPr>
          </a:p>
          <a:p>
            <a:pPr marL="0" indent="0">
              <a:spcBef>
                <a:spcPts val="600"/>
              </a:spcBef>
              <a:buFont typeface="Wingdings" pitchFamily="2" charset="2"/>
              <a:buNone/>
              <a:defRPr/>
            </a:pPr>
            <a:r>
              <a:rPr lang="en-US" altLang="ru-RU" sz="1200" kern="0" dirty="0" smtClean="0">
                <a:latin typeface="Century Gothic" panose="020B0502020202020204" pitchFamily="34" charset="0"/>
              </a:rPr>
              <a:t>180 </a:t>
            </a:r>
            <a:r>
              <a:rPr lang="en-US" altLang="ru-RU" sz="1200" kern="0" dirty="0">
                <a:latin typeface="Century Gothic" panose="020B0502020202020204" pitchFamily="34" charset="0"/>
              </a:rPr>
              <a:t>people </a:t>
            </a:r>
            <a:endParaRPr lang="en-US" altLang="ru-RU" sz="1200" kern="0" dirty="0" smtClean="0">
              <a:latin typeface="Century Gothic" panose="020B0502020202020204" pitchFamily="34" charset="0"/>
            </a:endParaRPr>
          </a:p>
          <a:p>
            <a:pPr marL="0" indent="0">
              <a:spcBef>
                <a:spcPts val="600"/>
              </a:spcBef>
              <a:buFont typeface="Wingdings" pitchFamily="2" charset="2"/>
              <a:buNone/>
              <a:defRPr/>
            </a:pPr>
            <a:r>
              <a:rPr lang="en-US" altLang="ru-RU" sz="1200" kern="0" dirty="0" smtClean="0">
                <a:latin typeface="Century Gothic" panose="020B0502020202020204" pitchFamily="34" charset="0"/>
              </a:rPr>
              <a:t>Pay check for 1 </a:t>
            </a:r>
            <a:r>
              <a:rPr lang="en-US" altLang="ru-RU" sz="1200" kern="0" dirty="0">
                <a:latin typeface="Century Gothic" panose="020B0502020202020204" pitchFamily="34" charset="0"/>
              </a:rPr>
              <a:t>employee </a:t>
            </a:r>
            <a:r>
              <a:rPr lang="en-US" altLang="ru-RU" sz="1200" kern="0" dirty="0" smtClean="0">
                <a:latin typeface="Century Gothic" panose="020B0502020202020204" pitchFamily="34" charset="0"/>
              </a:rPr>
              <a:t>– 35 000 /40 </a:t>
            </a:r>
            <a:r>
              <a:rPr lang="en-US" altLang="ru-RU" sz="1200" kern="0" dirty="0">
                <a:latin typeface="Century Gothic" panose="020B0502020202020204" pitchFamily="34" charset="0"/>
              </a:rPr>
              <a:t>000 rub </a:t>
            </a:r>
            <a:r>
              <a:rPr lang="en-US" altLang="ru-RU" sz="1200" kern="0" dirty="0">
                <a:solidFill>
                  <a:srgbClr val="000000"/>
                </a:solidFill>
              </a:rPr>
              <a:t>including insurance premium.</a:t>
            </a:r>
          </a:p>
        </p:txBody>
      </p:sp>
      <p:sp>
        <p:nvSpPr>
          <p:cNvPr id="16" name="Объект 2"/>
          <p:cNvSpPr txBox="1">
            <a:spLocks/>
          </p:cNvSpPr>
          <p:nvPr/>
        </p:nvSpPr>
        <p:spPr bwMode="auto">
          <a:xfrm>
            <a:off x="4948238" y="3789363"/>
            <a:ext cx="3871912" cy="2087562"/>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Investment volume: 2 billion rubles</a:t>
            </a:r>
          </a:p>
          <a:p>
            <a:pPr marL="0" indent="0">
              <a:spcBef>
                <a:spcPts val="600"/>
              </a:spcBef>
              <a:buClr>
                <a:srgbClr val="080808"/>
              </a:buClr>
              <a:buFont typeface="Wingdings" pitchFamily="2" charset="2"/>
              <a:buNone/>
              <a:defRPr/>
            </a:pPr>
            <a:endParaRPr lang="en-US" altLang="ru-RU" sz="1200" b="1" kern="0" dirty="0">
              <a:solidFill>
                <a:schemeClr val="tx2">
                  <a:lumMod val="50000"/>
                </a:schemeClr>
              </a:solidFill>
            </a:endParaRP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Measures of efficiency :</a:t>
            </a:r>
            <a:endParaRPr lang="ru-RU" altLang="ru-RU" sz="1200" b="1" kern="0" dirty="0" smtClean="0">
              <a:solidFill>
                <a:srgbClr val="000000"/>
              </a:solidFill>
            </a:endParaRPr>
          </a:p>
          <a:p>
            <a:pPr marL="0" indent="0">
              <a:spcBef>
                <a:spcPts val="600"/>
              </a:spcBef>
              <a:buClr>
                <a:srgbClr val="080808"/>
              </a:buClr>
              <a:buFont typeface="Wingdings" pitchFamily="2" charset="2"/>
              <a:buNone/>
              <a:defRPr/>
            </a:pPr>
            <a:r>
              <a:rPr lang="en-US" altLang="ru-RU" sz="1200" b="1" kern="0" dirty="0" smtClean="0">
                <a:solidFill>
                  <a:srgbClr val="000000"/>
                </a:solidFill>
              </a:rPr>
              <a:t>Internal rate of return</a:t>
            </a:r>
            <a:r>
              <a:rPr lang="en-US" altLang="ru-RU" sz="1200" kern="0" dirty="0" smtClean="0">
                <a:solidFill>
                  <a:srgbClr val="000000"/>
                </a:solidFill>
              </a:rPr>
              <a:t>: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IRR</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 </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30</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a:t>
            </a: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Net present value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NPV): 400</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million rubles</a:t>
            </a:r>
            <a:endParaRPr lang="ru-RU" altLang="ru-RU" sz="1200" b="1" kern="0" dirty="0" smtClean="0">
              <a:solidFill>
                <a:schemeClr val="tx2">
                  <a:lumMod val="50000"/>
                </a:schemeClr>
              </a:solidFill>
            </a:endParaRP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Payback period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P</a:t>
            </a:r>
            <a:r>
              <a:rPr lang="ru-RU" altLang="ru-RU" sz="1200" b="1" kern="0" dirty="0" smtClean="0">
                <a:solidFill>
                  <a:schemeClr val="tx2">
                    <a:lumMod val="50000"/>
                  </a:schemeClr>
                </a:solidFill>
              </a:rPr>
              <a:t>Р)</a:t>
            </a:r>
            <a:r>
              <a:rPr lang="en-US" altLang="ru-RU" sz="1200" b="1" kern="0" dirty="0" smtClean="0">
                <a:solidFill>
                  <a:schemeClr val="tx2">
                    <a:lumMod val="50000"/>
                  </a:schemeClr>
                </a:solidFill>
              </a:rPr>
              <a:t>: </a:t>
            </a:r>
            <a:r>
              <a:rPr lang="en-US" altLang="ru-RU" sz="1200" b="1" kern="0" dirty="0">
                <a:solidFill>
                  <a:schemeClr val="tx2">
                    <a:lumMod val="50000"/>
                  </a:schemeClr>
                </a:solidFill>
              </a:rPr>
              <a:t>5</a:t>
            </a:r>
            <a:r>
              <a:rPr lang="en-US" altLang="ru-RU" sz="1200" b="1" kern="0" dirty="0" smtClean="0">
                <a:solidFill>
                  <a:schemeClr val="tx2">
                    <a:lumMod val="50000"/>
                  </a:schemeClr>
                </a:solidFill>
              </a:rPr>
              <a:t> years</a:t>
            </a:r>
            <a:endParaRPr lang="ru-RU" altLang="ru-RU" sz="1100" b="1" kern="0" dirty="0" smtClean="0">
              <a:solidFill>
                <a:srgbClr val="000000"/>
              </a:solidFill>
            </a:endParaRPr>
          </a:p>
          <a:p>
            <a:pPr marL="0" indent="0">
              <a:spcBef>
                <a:spcPts val="600"/>
              </a:spcBef>
              <a:buClr>
                <a:srgbClr val="080808"/>
              </a:buClr>
              <a:buFont typeface="Wingdings" pitchFamily="2" charset="2"/>
              <a:buNone/>
              <a:defRPr/>
            </a:pPr>
            <a:endParaRPr lang="ru-RU" altLang="ru-RU" sz="1100" b="1" kern="0" dirty="0" smtClean="0">
              <a:solidFill>
                <a:srgbClr val="000000"/>
              </a:solidFill>
            </a:endParaRPr>
          </a:p>
        </p:txBody>
      </p:sp>
      <p:sp>
        <p:nvSpPr>
          <p:cNvPr id="37898" name="Прямоугольник 16"/>
          <p:cNvSpPr>
            <a:spLocks noChangeArrowheads="1"/>
          </p:cNvSpPr>
          <p:nvPr/>
        </p:nvSpPr>
        <p:spPr bwMode="auto">
          <a:xfrm>
            <a:off x="188913" y="6132513"/>
            <a:ext cx="8247062" cy="646112"/>
          </a:xfrm>
          <a:prstGeom prst="rect">
            <a:avLst/>
          </a:prstGeom>
          <a:noFill/>
          <a:ln w="9525">
            <a:noFill/>
            <a:miter lim="800000"/>
            <a:headEnd/>
            <a:tailEnd/>
          </a:ln>
        </p:spPr>
        <p:txBody>
          <a:bodyPr>
            <a:spAutoFit/>
          </a:bodyPr>
          <a:lstStyle/>
          <a:p>
            <a:r>
              <a:rPr lang="en-US" sz="1200"/>
              <a:t>* For implementation of the project various options of municipal and private platforms are offered; </a:t>
            </a:r>
          </a:p>
          <a:p>
            <a:r>
              <a:rPr lang="en-US" sz="1200"/>
              <a:t>* Since 2015 projects with the volume of investment more than 300 million rubles are exempted from payment of the property tax, and also will be able to receive a privilege on income tax.</a:t>
            </a:r>
            <a:endParaRPr lang="ru-RU" sz="12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1000" y="338138"/>
            <a:ext cx="8210550" cy="720725"/>
          </a:xfrm>
        </p:spPr>
        <p:txBody>
          <a:bodyPr>
            <a:normAutofit fontScale="90000"/>
          </a:bodyPr>
          <a:lstStyle/>
          <a:p>
            <a:pPr fontAlgn="auto">
              <a:spcAft>
                <a:spcPts val="0"/>
              </a:spcAft>
              <a:defRPr/>
            </a:pPr>
            <a:r>
              <a:rPr lang="en-US" sz="2200" b="1" cap="none" spc="0" dirty="0" smtClean="0">
                <a:solidFill>
                  <a:schemeClr val="tx2">
                    <a:lumMod val="50000"/>
                  </a:schemeClr>
                </a:solidFill>
                <a:latin typeface="Century Gothic" panose="020B0502020202020204" pitchFamily="34" charset="0"/>
                <a:ea typeface="+mn-ea"/>
                <a:cs typeface="+mn-cs"/>
              </a:rPr>
              <a:t>Investment in the construction of drilling rig production factory </a:t>
            </a:r>
            <a:r>
              <a:rPr lang="ru-RU" sz="2200" b="1" cap="none" spc="0" dirty="0" smtClean="0">
                <a:solidFill>
                  <a:schemeClr val="tx2">
                    <a:lumMod val="50000"/>
                  </a:schemeClr>
                </a:solidFill>
                <a:latin typeface="Century Gothic" panose="020B0502020202020204" pitchFamily="34" charset="0"/>
              </a:rPr>
              <a:t>*</a:t>
            </a:r>
            <a:endParaRPr lang="ru-RU" sz="2200" b="1" dirty="0">
              <a:solidFill>
                <a:schemeClr val="tx2">
                  <a:lumMod val="50000"/>
                </a:schemeClr>
              </a:solidFill>
              <a:latin typeface="Century Gothic" panose="020B0502020202020204" pitchFamily="34" charset="0"/>
              <a:ea typeface="Verdana" panose="020B0604030504040204" pitchFamily="34" charset="0"/>
              <a:cs typeface="Verdana" panose="020B0604030504040204" pitchFamily="34" charset="0"/>
            </a:endParaRPr>
          </a:p>
        </p:txBody>
      </p:sp>
      <p:sp>
        <p:nvSpPr>
          <p:cNvPr id="4" name="Пятиугольник 3"/>
          <p:cNvSpPr/>
          <p:nvPr/>
        </p:nvSpPr>
        <p:spPr>
          <a:xfrm>
            <a:off x="179388" y="1052513"/>
            <a:ext cx="6477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altLang="ru-RU" sz="1200" dirty="0">
              <a:solidFill>
                <a:schemeClr val="tx2">
                  <a:lumMod val="50000"/>
                </a:schemeClr>
              </a:solidFill>
            </a:endParaRPr>
          </a:p>
        </p:txBody>
      </p:sp>
      <p:sp>
        <p:nvSpPr>
          <p:cNvPr id="5" name="Пятиугольник 4"/>
          <p:cNvSpPr/>
          <p:nvPr/>
        </p:nvSpPr>
        <p:spPr>
          <a:xfrm>
            <a:off x="188913" y="3789363"/>
            <a:ext cx="7112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38916" name="Picture 2"/>
          <p:cNvPicPr>
            <a:picLocks noChangeAspect="1" noChangeArrowheads="1"/>
          </p:cNvPicPr>
          <p:nvPr/>
        </p:nvPicPr>
        <p:blipFill>
          <a:blip r:embed="rId2"/>
          <a:srcRect/>
          <a:stretch>
            <a:fillRect/>
          </a:stretch>
        </p:blipFill>
        <p:spPr bwMode="auto">
          <a:xfrm>
            <a:off x="5692775" y="1125538"/>
            <a:ext cx="2973388" cy="2087562"/>
          </a:xfrm>
          <a:prstGeom prst="rect">
            <a:avLst/>
          </a:prstGeom>
          <a:noFill/>
          <a:ln w="9525">
            <a:noFill/>
            <a:miter lim="800000"/>
            <a:headEnd/>
            <a:tailEnd/>
          </a:ln>
        </p:spPr>
      </p:pic>
      <p:sp>
        <p:nvSpPr>
          <p:cNvPr id="38917" name="Прямоугольник 8"/>
          <p:cNvSpPr>
            <a:spLocks noChangeArrowheads="1"/>
          </p:cNvSpPr>
          <p:nvPr/>
        </p:nvSpPr>
        <p:spPr bwMode="auto">
          <a:xfrm>
            <a:off x="1120775" y="1052513"/>
            <a:ext cx="4572000" cy="769937"/>
          </a:xfrm>
          <a:prstGeom prst="rect">
            <a:avLst/>
          </a:prstGeom>
          <a:noFill/>
          <a:ln w="9525">
            <a:noFill/>
            <a:miter lim="800000"/>
            <a:headEnd/>
            <a:tailEnd/>
          </a:ln>
        </p:spPr>
        <p:txBody>
          <a:bodyPr>
            <a:spAutoFit/>
          </a:bodyPr>
          <a:lstStyle/>
          <a:p>
            <a:r>
              <a:rPr lang="en-US" sz="1100">
                <a:latin typeface="Century Gothic" pitchFamily="34" charset="0"/>
              </a:rPr>
              <a:t>Number of the operating drilling rigs in Russia – 1900 units, 1500 of them are efficient. Most of the drilling rigs were constructed in 1987-1992 and operational capability date is 25 years, which will come to an end in the next few years. </a:t>
            </a:r>
            <a:endParaRPr lang="ru-RU" sz="1100">
              <a:latin typeface="Century Gothic" pitchFamily="34" charset="0"/>
            </a:endParaRPr>
          </a:p>
        </p:txBody>
      </p:sp>
      <p:sp>
        <p:nvSpPr>
          <p:cNvPr id="38918" name="Прямоугольник 11"/>
          <p:cNvSpPr>
            <a:spLocks noChangeArrowheads="1"/>
          </p:cNvSpPr>
          <p:nvPr/>
        </p:nvSpPr>
        <p:spPr bwMode="auto">
          <a:xfrm>
            <a:off x="1066800" y="1922463"/>
            <a:ext cx="4679950" cy="768350"/>
          </a:xfrm>
          <a:prstGeom prst="rect">
            <a:avLst/>
          </a:prstGeom>
          <a:noFill/>
          <a:ln w="9525">
            <a:noFill/>
            <a:miter lim="800000"/>
            <a:headEnd/>
            <a:tailEnd/>
          </a:ln>
        </p:spPr>
        <p:txBody>
          <a:bodyPr>
            <a:spAutoFit/>
          </a:bodyPr>
          <a:lstStyle/>
          <a:p>
            <a:r>
              <a:rPr lang="en-US" sz="1100">
                <a:latin typeface="Century Gothic" pitchFamily="34" charset="0"/>
              </a:rPr>
              <a:t>According to  “Russian Oil-and-gas Union” statistics  in order to maintain current drilling level Russian service companies need to change at least 1000 drilling rigs in the next few years. The cost of the change may be 20 billion $.</a:t>
            </a:r>
            <a:endParaRPr lang="ru-RU" sz="1100">
              <a:latin typeface="Century Gothic" pitchFamily="34" charset="0"/>
            </a:endParaRPr>
          </a:p>
        </p:txBody>
      </p:sp>
      <p:sp>
        <p:nvSpPr>
          <p:cNvPr id="14" name="Прямоугольник 13"/>
          <p:cNvSpPr/>
          <p:nvPr/>
        </p:nvSpPr>
        <p:spPr>
          <a:xfrm rot="16200000">
            <a:off x="-18256" y="1891506"/>
            <a:ext cx="1074738" cy="523875"/>
          </a:xfrm>
          <a:prstGeom prst="rect">
            <a:avLst/>
          </a:prstGeom>
        </p:spPr>
        <p:txBody>
          <a:bodyPr wrap="none">
            <a:spAutoFit/>
          </a:bodyPr>
          <a:lstStyle/>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Market </a:t>
            </a:r>
          </a:p>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conditions</a:t>
            </a:r>
            <a:endParaRPr lang="ru-RU" altLang="ru-RU" sz="1400" dirty="0">
              <a:solidFill>
                <a:schemeClr val="tx2">
                  <a:lumMod val="50000"/>
                </a:schemeClr>
              </a:solidFill>
              <a:latin typeface="Century Gothic" panose="020B0502020202020204" pitchFamily="34" charset="0"/>
              <a:cs typeface="+mn-cs"/>
            </a:endParaRPr>
          </a:p>
        </p:txBody>
      </p:sp>
      <p:sp>
        <p:nvSpPr>
          <p:cNvPr id="38920" name="Прямоугольник 6"/>
          <p:cNvSpPr>
            <a:spLocks noChangeArrowheads="1"/>
          </p:cNvSpPr>
          <p:nvPr/>
        </p:nvSpPr>
        <p:spPr bwMode="auto">
          <a:xfrm rot="-5400000">
            <a:off x="-481012" y="4751387"/>
            <a:ext cx="2000250" cy="307975"/>
          </a:xfrm>
          <a:prstGeom prst="rect">
            <a:avLst/>
          </a:prstGeom>
          <a:noFill/>
          <a:ln w="9525">
            <a:noFill/>
            <a:miter lim="800000"/>
            <a:headEnd/>
            <a:tailEnd/>
          </a:ln>
        </p:spPr>
        <p:txBody>
          <a:bodyPr wrap="none">
            <a:spAutoFit/>
          </a:bodyPr>
          <a:lstStyle/>
          <a:p>
            <a:pPr algn="ctr"/>
            <a:r>
              <a:rPr lang="en-US" sz="1400">
                <a:latin typeface="Century Gothic" pitchFamily="34" charset="0"/>
              </a:rPr>
              <a:t>Economic conditions</a:t>
            </a:r>
            <a:endParaRPr lang="ru-RU" sz="1400">
              <a:latin typeface="Century Gothic" pitchFamily="34" charset="0"/>
            </a:endParaRPr>
          </a:p>
        </p:txBody>
      </p:sp>
      <p:sp>
        <p:nvSpPr>
          <p:cNvPr id="16" name="Объект 2"/>
          <p:cNvSpPr txBox="1">
            <a:spLocks/>
          </p:cNvSpPr>
          <p:nvPr/>
        </p:nvSpPr>
        <p:spPr bwMode="auto">
          <a:xfrm>
            <a:off x="971550" y="3422650"/>
            <a:ext cx="3840163" cy="2598738"/>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Font typeface="Wingdings" pitchFamily="2" charset="2"/>
              <a:buNone/>
              <a:defRPr/>
            </a:pPr>
            <a:r>
              <a:rPr lang="en-US" altLang="ru-RU" sz="1200" b="1" u="sng" kern="0" dirty="0" smtClean="0">
                <a:latin typeface="Century Gothic" panose="020B0502020202020204" pitchFamily="34" charset="0"/>
              </a:rPr>
              <a:t>Initial </a:t>
            </a:r>
            <a:r>
              <a:rPr lang="en-US" altLang="ru-RU" sz="1200" b="1" u="sng" kern="0" dirty="0">
                <a:latin typeface="Century Gothic" panose="020B0502020202020204" pitchFamily="34" charset="0"/>
              </a:rPr>
              <a:t>data</a:t>
            </a:r>
            <a:r>
              <a:rPr lang="en-US" altLang="ru-RU" sz="1200" b="1" u="sng" kern="0" dirty="0" smtClean="0">
                <a:latin typeface="Century Gothic" panose="020B0502020202020204" pitchFamily="34" charset="0"/>
              </a:rPr>
              <a:t>:</a:t>
            </a:r>
          </a:p>
          <a:p>
            <a:pPr marL="0" indent="0">
              <a:spcBef>
                <a:spcPts val="600"/>
              </a:spcBef>
              <a:buFont typeface="Wingdings" pitchFamily="2" charset="2"/>
              <a:buNone/>
              <a:defRPr/>
            </a:pPr>
            <a:r>
              <a:rPr lang="en-US" altLang="ru-RU" sz="1200" b="1" kern="0" dirty="0" smtClean="0">
                <a:latin typeface="Century Gothic" panose="020B0502020202020204" pitchFamily="34" charset="0"/>
              </a:rPr>
              <a:t>Volume of production: </a:t>
            </a:r>
          </a:p>
          <a:p>
            <a:pPr>
              <a:spcBef>
                <a:spcPts val="600"/>
              </a:spcBef>
              <a:defRPr/>
            </a:pPr>
            <a:r>
              <a:rPr lang="en-US" altLang="ru-RU" sz="1200" b="1" kern="0" dirty="0" smtClean="0">
                <a:latin typeface="Century Gothic" panose="020B0502020202020204" pitchFamily="34" charset="0"/>
              </a:rPr>
              <a:t>25 or more drilling rigs per year</a:t>
            </a:r>
            <a:endParaRPr lang="en-US" altLang="ru-RU" sz="1200" b="1" kern="0" dirty="0">
              <a:latin typeface="Century Gothic" panose="020B0502020202020204" pitchFamily="34" charset="0"/>
            </a:endParaRPr>
          </a:p>
          <a:p>
            <a:pPr marL="0" indent="0">
              <a:spcBef>
                <a:spcPts val="600"/>
              </a:spcBef>
              <a:buFont typeface="Wingdings" pitchFamily="2" charset="2"/>
              <a:buNone/>
              <a:defRPr/>
            </a:pPr>
            <a:r>
              <a:rPr lang="en-US" altLang="ru-RU" sz="1200" b="1" kern="0" dirty="0">
                <a:latin typeface="Century Gothic" panose="020B0502020202020204" pitchFamily="34" charset="0"/>
              </a:rPr>
              <a:t>Necessary conditions: </a:t>
            </a:r>
          </a:p>
          <a:p>
            <a:pPr>
              <a:spcBef>
                <a:spcPts val="600"/>
              </a:spcBef>
              <a:defRPr/>
            </a:pPr>
            <a:r>
              <a:rPr lang="en-US" altLang="ru-RU" sz="1200" kern="0" dirty="0">
                <a:latin typeface="Century Gothic" panose="020B0502020202020204" pitchFamily="34" charset="0"/>
              </a:rPr>
              <a:t>The area of the land plot </a:t>
            </a:r>
            <a:r>
              <a:rPr lang="en-US" altLang="ru-RU" sz="1200" kern="0" dirty="0" smtClean="0">
                <a:latin typeface="Century Gothic" panose="020B0502020202020204" pitchFamily="34" charset="0"/>
              </a:rPr>
              <a:t>is 20-40 hectares</a:t>
            </a:r>
            <a:r>
              <a:rPr lang="en-US" altLang="ru-RU" sz="1200" kern="0" dirty="0">
                <a:latin typeface="Century Gothic" panose="020B0502020202020204" pitchFamily="34" charset="0"/>
              </a:rPr>
              <a:t>.</a:t>
            </a:r>
          </a:p>
          <a:p>
            <a:pPr marL="0" indent="0">
              <a:spcBef>
                <a:spcPts val="600"/>
              </a:spcBef>
              <a:buFont typeface="Wingdings" pitchFamily="2" charset="2"/>
              <a:buNone/>
              <a:defRPr/>
            </a:pPr>
            <a:r>
              <a:rPr lang="en-US" altLang="ru-RU" sz="1200" b="1" kern="0" dirty="0">
                <a:solidFill>
                  <a:schemeClr val="tx2">
                    <a:lumMod val="50000"/>
                  </a:schemeClr>
                </a:solidFill>
                <a:latin typeface="Century Gothic" panose="020B0502020202020204" pitchFamily="34" charset="0"/>
              </a:rPr>
              <a:t>Staff </a:t>
            </a:r>
            <a:r>
              <a:rPr lang="en-US" altLang="ru-RU" sz="1200" b="1" u="sng" kern="0" dirty="0" smtClean="0">
                <a:latin typeface="Century Gothic" panose="020B0502020202020204" pitchFamily="34" charset="0"/>
              </a:rPr>
              <a:t>: </a:t>
            </a:r>
            <a:endParaRPr lang="en-US" altLang="ru-RU" sz="1200" b="1" u="sng" kern="0" dirty="0">
              <a:latin typeface="Century Gothic" panose="020B0502020202020204" pitchFamily="34" charset="0"/>
            </a:endParaRPr>
          </a:p>
          <a:p>
            <a:pPr>
              <a:spcBef>
                <a:spcPts val="600"/>
              </a:spcBef>
              <a:defRPr/>
            </a:pPr>
            <a:r>
              <a:rPr lang="en-US" altLang="ru-RU" sz="1200" kern="0" dirty="0" smtClean="0">
                <a:latin typeface="Century Gothic" panose="020B0502020202020204" pitchFamily="34" charset="0"/>
              </a:rPr>
              <a:t>800-1000  </a:t>
            </a:r>
            <a:r>
              <a:rPr lang="en-US" altLang="ru-RU" sz="1200" kern="0" dirty="0">
                <a:latin typeface="Century Gothic" panose="020B0502020202020204" pitchFamily="34" charset="0"/>
              </a:rPr>
              <a:t>people (taking into account the technical repair personnel and AUP)</a:t>
            </a:r>
          </a:p>
          <a:p>
            <a:pPr>
              <a:spcBef>
                <a:spcPts val="600"/>
              </a:spcBef>
              <a:buClr>
                <a:srgbClr val="080808"/>
              </a:buClr>
              <a:defRPr/>
            </a:pPr>
            <a:r>
              <a:rPr lang="en-US" altLang="ru-RU" sz="1200" kern="0" dirty="0" smtClean="0">
                <a:latin typeface="Century Gothic" panose="020B0502020202020204" pitchFamily="34" charset="0"/>
              </a:rPr>
              <a:t>Pay check for 1 </a:t>
            </a:r>
            <a:r>
              <a:rPr lang="en-US" altLang="ru-RU" sz="1200" kern="0" dirty="0">
                <a:latin typeface="Century Gothic" panose="020B0502020202020204" pitchFamily="34" charset="0"/>
              </a:rPr>
              <a:t>employee </a:t>
            </a:r>
            <a:r>
              <a:rPr lang="en-US" altLang="ru-RU" sz="1200" kern="0" dirty="0" smtClean="0">
                <a:latin typeface="Century Gothic" panose="020B0502020202020204" pitchFamily="34" charset="0"/>
              </a:rPr>
              <a:t>– 40 </a:t>
            </a:r>
            <a:r>
              <a:rPr lang="en-US" altLang="ru-RU" sz="1200" kern="0" dirty="0">
                <a:latin typeface="Century Gothic" panose="020B0502020202020204" pitchFamily="34" charset="0"/>
              </a:rPr>
              <a:t>000 rub </a:t>
            </a:r>
            <a:r>
              <a:rPr lang="en-US" altLang="ru-RU" sz="1200" kern="0" dirty="0">
                <a:solidFill>
                  <a:srgbClr val="000000"/>
                </a:solidFill>
              </a:rPr>
              <a:t>including insurance premium.</a:t>
            </a:r>
          </a:p>
        </p:txBody>
      </p:sp>
      <p:sp>
        <p:nvSpPr>
          <p:cNvPr id="17" name="Объект 2"/>
          <p:cNvSpPr txBox="1">
            <a:spLocks/>
          </p:cNvSpPr>
          <p:nvPr/>
        </p:nvSpPr>
        <p:spPr bwMode="auto">
          <a:xfrm>
            <a:off x="5003800" y="3784600"/>
            <a:ext cx="3871913" cy="2087563"/>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Approximate investment volume: from 10 billion rubles</a:t>
            </a:r>
          </a:p>
          <a:p>
            <a:pPr marL="0" indent="0">
              <a:spcBef>
                <a:spcPts val="600"/>
              </a:spcBef>
              <a:buClr>
                <a:srgbClr val="080808"/>
              </a:buClr>
              <a:buFont typeface="Wingdings" pitchFamily="2" charset="2"/>
              <a:buNone/>
              <a:defRPr/>
            </a:pPr>
            <a:endParaRPr lang="en-US" altLang="ru-RU" sz="1200" b="1" kern="0" dirty="0">
              <a:solidFill>
                <a:schemeClr val="tx2">
                  <a:lumMod val="50000"/>
                </a:schemeClr>
              </a:solidFill>
            </a:endParaRP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Measures of efficiency :</a:t>
            </a:r>
            <a:endParaRPr lang="ru-RU" altLang="ru-RU" sz="1200" b="1" kern="0" dirty="0" smtClean="0">
              <a:solidFill>
                <a:srgbClr val="000000"/>
              </a:solidFill>
            </a:endParaRPr>
          </a:p>
          <a:p>
            <a:pPr marL="0" indent="0">
              <a:spcBef>
                <a:spcPts val="600"/>
              </a:spcBef>
              <a:buClr>
                <a:srgbClr val="080808"/>
              </a:buClr>
              <a:buFont typeface="Wingdings" pitchFamily="2" charset="2"/>
              <a:buNone/>
              <a:defRPr/>
            </a:pPr>
            <a:r>
              <a:rPr lang="en-US" altLang="ru-RU" sz="1200" b="1" kern="0" dirty="0" smtClean="0">
                <a:solidFill>
                  <a:srgbClr val="000000"/>
                </a:solidFill>
              </a:rPr>
              <a:t>Internal rate of return</a:t>
            </a:r>
            <a:r>
              <a:rPr lang="en-US" altLang="ru-RU" sz="1200" kern="0" dirty="0" smtClean="0">
                <a:solidFill>
                  <a:srgbClr val="000000"/>
                </a:solidFill>
              </a:rPr>
              <a:t>: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IRR</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 </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35</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a:t>
            </a: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Net present value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NPV): 500 million rubles</a:t>
            </a:r>
            <a:endParaRPr lang="ru-RU" altLang="ru-RU" sz="1200" b="1" kern="0" dirty="0" smtClean="0">
              <a:solidFill>
                <a:schemeClr val="tx2">
                  <a:lumMod val="50000"/>
                </a:schemeClr>
              </a:solidFill>
            </a:endParaRP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Payback period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P</a:t>
            </a:r>
            <a:r>
              <a:rPr lang="ru-RU" altLang="ru-RU" sz="1200" b="1" kern="0" dirty="0" smtClean="0">
                <a:solidFill>
                  <a:schemeClr val="tx2">
                    <a:lumMod val="50000"/>
                  </a:schemeClr>
                </a:solidFill>
              </a:rPr>
              <a:t>Р)</a:t>
            </a:r>
            <a:r>
              <a:rPr lang="en-US" altLang="ru-RU" sz="1200" b="1" kern="0" dirty="0" smtClean="0">
                <a:solidFill>
                  <a:schemeClr val="tx2">
                    <a:lumMod val="50000"/>
                  </a:schemeClr>
                </a:solidFill>
              </a:rPr>
              <a:t>: </a:t>
            </a:r>
            <a:r>
              <a:rPr lang="en-US" altLang="ru-RU" sz="1200" b="1" kern="0" dirty="0">
                <a:solidFill>
                  <a:schemeClr val="tx2">
                    <a:lumMod val="50000"/>
                  </a:schemeClr>
                </a:solidFill>
              </a:rPr>
              <a:t>5</a:t>
            </a:r>
            <a:r>
              <a:rPr lang="en-US" altLang="ru-RU" sz="1200" b="1" kern="0" dirty="0" smtClean="0">
                <a:solidFill>
                  <a:schemeClr val="tx2">
                    <a:lumMod val="50000"/>
                  </a:schemeClr>
                </a:solidFill>
              </a:rPr>
              <a:t> years</a:t>
            </a:r>
            <a:endParaRPr lang="ru-RU" altLang="ru-RU" sz="1100" b="1" kern="0" dirty="0" smtClean="0">
              <a:solidFill>
                <a:srgbClr val="000000"/>
              </a:solidFill>
            </a:endParaRPr>
          </a:p>
          <a:p>
            <a:pPr marL="0" indent="0">
              <a:spcBef>
                <a:spcPts val="600"/>
              </a:spcBef>
              <a:buClr>
                <a:srgbClr val="080808"/>
              </a:buClr>
              <a:buFont typeface="Wingdings" pitchFamily="2" charset="2"/>
              <a:buNone/>
              <a:defRPr/>
            </a:pPr>
            <a:endParaRPr lang="ru-RU" altLang="ru-RU" sz="1100" b="1" kern="0" dirty="0" smtClean="0">
              <a:solidFill>
                <a:srgbClr val="000000"/>
              </a:solidFill>
            </a:endParaRPr>
          </a:p>
        </p:txBody>
      </p:sp>
      <p:sp>
        <p:nvSpPr>
          <p:cNvPr id="38923" name="Прямоугольник 17"/>
          <p:cNvSpPr>
            <a:spLocks noChangeArrowheads="1"/>
          </p:cNvSpPr>
          <p:nvPr/>
        </p:nvSpPr>
        <p:spPr bwMode="auto">
          <a:xfrm>
            <a:off x="1042988" y="6092825"/>
            <a:ext cx="6823075" cy="646113"/>
          </a:xfrm>
          <a:prstGeom prst="rect">
            <a:avLst/>
          </a:prstGeom>
          <a:noFill/>
          <a:ln w="9525">
            <a:noFill/>
            <a:miter lim="800000"/>
            <a:headEnd/>
            <a:tailEnd/>
          </a:ln>
        </p:spPr>
        <p:txBody>
          <a:bodyPr>
            <a:spAutoFit/>
          </a:bodyPr>
          <a:lstStyle/>
          <a:p>
            <a:r>
              <a:rPr lang="en-US" sz="1200"/>
              <a:t>* For implementation of the project various options of municipal and private platforms are offered; </a:t>
            </a:r>
          </a:p>
          <a:p>
            <a:r>
              <a:rPr lang="en-US" sz="1200"/>
              <a:t>* Since 2015 projects with the volume of investment more than 300 million rubles are exempted from payment of the property tax, and also will be able to receive a privilege on income tax.</a:t>
            </a:r>
            <a:endParaRPr lang="ru-RU" sz="12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a:off x="179388" y="1052513"/>
            <a:ext cx="6477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altLang="ru-RU" sz="1200" dirty="0">
              <a:solidFill>
                <a:schemeClr val="tx2">
                  <a:lumMod val="50000"/>
                </a:schemeClr>
              </a:solidFill>
            </a:endParaRPr>
          </a:p>
        </p:txBody>
      </p:sp>
      <p:sp>
        <p:nvSpPr>
          <p:cNvPr id="5" name="Пятиугольник 4"/>
          <p:cNvSpPr/>
          <p:nvPr/>
        </p:nvSpPr>
        <p:spPr>
          <a:xfrm>
            <a:off x="188913" y="3789363"/>
            <a:ext cx="7112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 name="Прямоугольник 1"/>
          <p:cNvSpPr/>
          <p:nvPr/>
        </p:nvSpPr>
        <p:spPr>
          <a:xfrm>
            <a:off x="0" y="333375"/>
            <a:ext cx="9144000" cy="768350"/>
          </a:xfrm>
          <a:prstGeom prst="rect">
            <a:avLst/>
          </a:prstGeom>
        </p:spPr>
        <p:txBody>
          <a:bodyPr>
            <a:spAutoFit/>
          </a:bodyPr>
          <a:lstStyle/>
          <a:p>
            <a:pPr algn="ctr" fontAlgn="auto">
              <a:spcAft>
                <a:spcPts val="0"/>
              </a:spcAft>
              <a:defRPr/>
            </a:pPr>
            <a:r>
              <a:rPr lang="en-US" sz="2200" b="1" dirty="0">
                <a:solidFill>
                  <a:schemeClr val="tx2">
                    <a:lumMod val="50000"/>
                  </a:schemeClr>
                </a:solidFill>
                <a:latin typeface="Century Gothic" panose="020B0502020202020204" pitchFamily="34" charset="0"/>
                <a:cs typeface="+mn-cs"/>
              </a:rPr>
              <a:t>Investment in the construction of oil-well tubing equipment production  factory</a:t>
            </a:r>
            <a:r>
              <a:rPr lang="ru-RU" sz="2200" b="1" dirty="0">
                <a:solidFill>
                  <a:schemeClr val="tx2">
                    <a:lumMod val="50000"/>
                  </a:schemeClr>
                </a:solidFill>
                <a:latin typeface="Century Gothic" panose="020B0502020202020204" pitchFamily="34" charset="0"/>
                <a:cs typeface="+mn-cs"/>
              </a:rPr>
              <a:t>*</a:t>
            </a:r>
            <a:endParaRPr lang="ru-RU" sz="2200" b="1" dirty="0">
              <a:solidFill>
                <a:schemeClr val="tx2">
                  <a:lumMod val="50000"/>
                </a:schemeClr>
              </a:solidFill>
              <a:latin typeface="Century Gothic" panose="020B0502020202020204" pitchFamily="34" charset="0"/>
              <a:cs typeface="+mn-cs"/>
            </a:endParaRPr>
          </a:p>
        </p:txBody>
      </p:sp>
      <p:sp>
        <p:nvSpPr>
          <p:cNvPr id="39940" name="TextBox 7"/>
          <p:cNvSpPr txBox="1">
            <a:spLocks noChangeArrowheads="1"/>
          </p:cNvSpPr>
          <p:nvPr/>
        </p:nvSpPr>
        <p:spPr bwMode="auto">
          <a:xfrm>
            <a:off x="1127125" y="1247775"/>
            <a:ext cx="5314950" cy="1770063"/>
          </a:xfrm>
          <a:prstGeom prst="rect">
            <a:avLst/>
          </a:prstGeom>
          <a:noFill/>
          <a:ln w="9525">
            <a:noFill/>
            <a:miter lim="800000"/>
            <a:headEnd/>
            <a:tailEnd/>
          </a:ln>
        </p:spPr>
        <p:txBody>
          <a:bodyPr>
            <a:spAutoFit/>
          </a:bodyPr>
          <a:lstStyle/>
          <a:p>
            <a:pPr eaLnBrk="0" hangingPunct="0">
              <a:lnSpc>
                <a:spcPct val="150000"/>
              </a:lnSpc>
              <a:spcBef>
                <a:spcPts val="600"/>
              </a:spcBef>
              <a:buClr>
                <a:schemeClr val="tx2"/>
              </a:buClr>
            </a:pPr>
            <a:r>
              <a:rPr lang="en-US" sz="1100">
                <a:latin typeface="Century Gothic" pitchFamily="34" charset="0"/>
              </a:rPr>
              <a:t>Due to the current government arrangements concerning the import substitution of the  oil-and-gas sector, existence of extensive scientific and technical base, proximity of oil and gas crafts and convenient </a:t>
            </a:r>
          </a:p>
          <a:p>
            <a:pPr eaLnBrk="0" hangingPunct="0">
              <a:lnSpc>
                <a:spcPct val="150000"/>
              </a:lnSpc>
              <a:spcBef>
                <a:spcPts val="600"/>
              </a:spcBef>
              <a:buClr>
                <a:schemeClr val="tx2"/>
              </a:buClr>
            </a:pPr>
            <a:r>
              <a:rPr lang="en-US" sz="1100">
                <a:latin typeface="Century Gothic" pitchFamily="34" charset="0"/>
              </a:rPr>
              <a:t>geographical position, the production  of the gas-distributing pump and compressor equipment on the territory of the Tyumen region is possible.</a:t>
            </a:r>
          </a:p>
          <a:p>
            <a:pPr eaLnBrk="0" hangingPunct="0">
              <a:lnSpc>
                <a:spcPct val="150000"/>
              </a:lnSpc>
              <a:spcBef>
                <a:spcPts val="600"/>
              </a:spcBef>
              <a:buClr>
                <a:schemeClr val="tx2"/>
              </a:buClr>
            </a:pPr>
            <a:r>
              <a:rPr lang="en-US" sz="1100">
                <a:latin typeface="Century Gothic" pitchFamily="34" charset="0"/>
              </a:rPr>
              <a:t>Share of the oil-well tubing equipment import – 70%.</a:t>
            </a:r>
            <a:endParaRPr lang="ru-RU" sz="1100">
              <a:latin typeface="Century Gothic" pitchFamily="34" charset="0"/>
            </a:endParaRPr>
          </a:p>
        </p:txBody>
      </p:sp>
      <p:pic>
        <p:nvPicPr>
          <p:cNvPr id="39941" name="Picture 4"/>
          <p:cNvPicPr>
            <a:picLocks noChangeAspect="1" noChangeArrowheads="1"/>
          </p:cNvPicPr>
          <p:nvPr/>
        </p:nvPicPr>
        <p:blipFill>
          <a:blip r:embed="rId2"/>
          <a:srcRect/>
          <a:stretch>
            <a:fillRect/>
          </a:stretch>
        </p:blipFill>
        <p:spPr bwMode="auto">
          <a:xfrm>
            <a:off x="6227763" y="1171575"/>
            <a:ext cx="2457450" cy="1760538"/>
          </a:xfrm>
          <a:prstGeom prst="rect">
            <a:avLst/>
          </a:prstGeom>
          <a:noFill/>
          <a:ln w="9525">
            <a:noFill/>
            <a:miter lim="800000"/>
            <a:headEnd/>
            <a:tailEnd/>
          </a:ln>
        </p:spPr>
      </p:pic>
      <p:sp>
        <p:nvSpPr>
          <p:cNvPr id="12" name="Прямоугольник 11"/>
          <p:cNvSpPr/>
          <p:nvPr/>
        </p:nvSpPr>
        <p:spPr>
          <a:xfrm rot="16200000">
            <a:off x="-34925" y="1906588"/>
            <a:ext cx="1076325" cy="523875"/>
          </a:xfrm>
          <a:prstGeom prst="rect">
            <a:avLst/>
          </a:prstGeom>
        </p:spPr>
        <p:txBody>
          <a:bodyPr wrap="none">
            <a:spAutoFit/>
          </a:bodyPr>
          <a:lstStyle/>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Market </a:t>
            </a:r>
          </a:p>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conditions</a:t>
            </a:r>
            <a:endParaRPr lang="ru-RU" altLang="ru-RU" sz="1400" dirty="0">
              <a:solidFill>
                <a:schemeClr val="tx2">
                  <a:lumMod val="50000"/>
                </a:schemeClr>
              </a:solidFill>
              <a:latin typeface="Century Gothic" panose="020B0502020202020204" pitchFamily="34" charset="0"/>
              <a:cs typeface="+mn-cs"/>
            </a:endParaRPr>
          </a:p>
        </p:txBody>
      </p:sp>
      <p:sp>
        <p:nvSpPr>
          <p:cNvPr id="39943" name="Прямоугольник 6"/>
          <p:cNvSpPr>
            <a:spLocks noChangeArrowheads="1"/>
          </p:cNvSpPr>
          <p:nvPr/>
        </p:nvSpPr>
        <p:spPr bwMode="auto">
          <a:xfrm rot="-5400000">
            <a:off x="-481012" y="4751387"/>
            <a:ext cx="2000250" cy="307975"/>
          </a:xfrm>
          <a:prstGeom prst="rect">
            <a:avLst/>
          </a:prstGeom>
          <a:noFill/>
          <a:ln w="9525">
            <a:noFill/>
            <a:miter lim="800000"/>
            <a:headEnd/>
            <a:tailEnd/>
          </a:ln>
        </p:spPr>
        <p:txBody>
          <a:bodyPr wrap="none">
            <a:spAutoFit/>
          </a:bodyPr>
          <a:lstStyle/>
          <a:p>
            <a:pPr algn="ctr"/>
            <a:r>
              <a:rPr lang="en-US" sz="1400">
                <a:latin typeface="Century Gothic" pitchFamily="34" charset="0"/>
              </a:rPr>
              <a:t>Economic conditions</a:t>
            </a:r>
            <a:endParaRPr lang="ru-RU" sz="1400">
              <a:latin typeface="Century Gothic" pitchFamily="34" charset="0"/>
            </a:endParaRPr>
          </a:p>
        </p:txBody>
      </p:sp>
      <p:sp>
        <p:nvSpPr>
          <p:cNvPr id="15" name="Объект 2"/>
          <p:cNvSpPr txBox="1">
            <a:spLocks/>
          </p:cNvSpPr>
          <p:nvPr/>
        </p:nvSpPr>
        <p:spPr bwMode="auto">
          <a:xfrm>
            <a:off x="1116013" y="3582988"/>
            <a:ext cx="3840162" cy="2598737"/>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Font typeface="Wingdings" pitchFamily="2" charset="2"/>
              <a:buNone/>
              <a:defRPr/>
            </a:pPr>
            <a:r>
              <a:rPr lang="en-US" altLang="ru-RU" sz="1200" b="1" u="sng" kern="0" dirty="0" smtClean="0">
                <a:latin typeface="Century Gothic" panose="020B0502020202020204" pitchFamily="34" charset="0"/>
              </a:rPr>
              <a:t>Initial </a:t>
            </a:r>
            <a:r>
              <a:rPr lang="en-US" altLang="ru-RU" sz="1200" b="1" u="sng" kern="0" dirty="0">
                <a:latin typeface="Century Gothic" panose="020B0502020202020204" pitchFamily="34" charset="0"/>
              </a:rPr>
              <a:t>data</a:t>
            </a:r>
            <a:r>
              <a:rPr lang="en-US" altLang="ru-RU" sz="1200" b="1" u="sng" kern="0" dirty="0" smtClean="0">
                <a:latin typeface="Century Gothic" panose="020B0502020202020204" pitchFamily="34" charset="0"/>
              </a:rPr>
              <a:t>:</a:t>
            </a:r>
          </a:p>
          <a:p>
            <a:pPr marL="0" indent="0">
              <a:spcBef>
                <a:spcPts val="600"/>
              </a:spcBef>
              <a:buFont typeface="Wingdings" pitchFamily="2" charset="2"/>
              <a:buNone/>
              <a:defRPr/>
            </a:pPr>
            <a:r>
              <a:rPr lang="en-US" altLang="ru-RU" sz="1200" b="1" kern="0" dirty="0" smtClean="0">
                <a:latin typeface="Century Gothic" panose="020B0502020202020204" pitchFamily="34" charset="0"/>
              </a:rPr>
              <a:t>Volume of production: </a:t>
            </a:r>
          </a:p>
          <a:p>
            <a:pPr>
              <a:spcBef>
                <a:spcPts val="600"/>
              </a:spcBef>
              <a:defRPr/>
            </a:pPr>
            <a:r>
              <a:rPr lang="en-US" altLang="ru-RU" sz="1200" b="1" kern="0" dirty="0" smtClean="0">
                <a:latin typeface="Century Gothic" panose="020B0502020202020204" pitchFamily="34" charset="0"/>
              </a:rPr>
              <a:t>120 different types of pumps per year</a:t>
            </a:r>
            <a:endParaRPr lang="en-US" altLang="ru-RU" sz="1200" b="1" kern="0" dirty="0">
              <a:latin typeface="Century Gothic" panose="020B0502020202020204" pitchFamily="34" charset="0"/>
            </a:endParaRPr>
          </a:p>
          <a:p>
            <a:pPr marL="0" indent="0">
              <a:spcBef>
                <a:spcPts val="600"/>
              </a:spcBef>
              <a:buFont typeface="Wingdings" pitchFamily="2" charset="2"/>
              <a:buNone/>
              <a:defRPr/>
            </a:pPr>
            <a:r>
              <a:rPr lang="en-US" altLang="ru-RU" sz="1200" b="1" kern="0" dirty="0">
                <a:latin typeface="Century Gothic" panose="020B0502020202020204" pitchFamily="34" charset="0"/>
              </a:rPr>
              <a:t>Necessary conditions: </a:t>
            </a:r>
          </a:p>
          <a:p>
            <a:pPr>
              <a:spcBef>
                <a:spcPts val="600"/>
              </a:spcBef>
              <a:defRPr/>
            </a:pPr>
            <a:r>
              <a:rPr lang="en-US" altLang="ru-RU" sz="1200" kern="0" dirty="0" smtClean="0">
                <a:latin typeface="Century Gothic" panose="020B0502020202020204" pitchFamily="34" charset="0"/>
              </a:rPr>
              <a:t>The area of the land plot is10-12 hectares.</a:t>
            </a:r>
          </a:p>
          <a:p>
            <a:pPr marL="0" indent="0">
              <a:spcBef>
                <a:spcPts val="600"/>
              </a:spcBef>
              <a:buFont typeface="Wingdings" pitchFamily="2" charset="2"/>
              <a:buNone/>
              <a:defRPr/>
            </a:pPr>
            <a:r>
              <a:rPr lang="en-US" altLang="ru-RU" sz="1200" b="1" kern="0" dirty="0">
                <a:solidFill>
                  <a:schemeClr val="tx2">
                    <a:lumMod val="50000"/>
                  </a:schemeClr>
                </a:solidFill>
                <a:latin typeface="Century Gothic" panose="020B0502020202020204" pitchFamily="34" charset="0"/>
              </a:rPr>
              <a:t>Staff </a:t>
            </a:r>
            <a:r>
              <a:rPr lang="en-US" altLang="ru-RU" sz="1200" b="1" u="sng" kern="0" dirty="0" smtClean="0">
                <a:latin typeface="Century Gothic" panose="020B0502020202020204" pitchFamily="34" charset="0"/>
              </a:rPr>
              <a:t>: </a:t>
            </a:r>
          </a:p>
          <a:p>
            <a:pPr>
              <a:spcBef>
                <a:spcPts val="600"/>
              </a:spcBef>
              <a:defRPr/>
            </a:pPr>
            <a:r>
              <a:rPr lang="en-US" altLang="ru-RU" sz="1200" kern="0" dirty="0" smtClean="0">
                <a:latin typeface="Century Gothic" panose="020B0502020202020204" pitchFamily="34" charset="0"/>
              </a:rPr>
              <a:t>800-1000  </a:t>
            </a:r>
            <a:r>
              <a:rPr lang="en-US" altLang="ru-RU" sz="1200" kern="0" dirty="0">
                <a:latin typeface="Century Gothic" panose="020B0502020202020204" pitchFamily="34" charset="0"/>
              </a:rPr>
              <a:t>people (taking into account the technical repair personnel and AUP)</a:t>
            </a:r>
          </a:p>
          <a:p>
            <a:pPr>
              <a:spcBef>
                <a:spcPts val="600"/>
              </a:spcBef>
              <a:buClr>
                <a:srgbClr val="080808"/>
              </a:buClr>
              <a:defRPr/>
            </a:pPr>
            <a:r>
              <a:rPr lang="en-US" altLang="ru-RU" sz="1200" kern="0" dirty="0" smtClean="0">
                <a:latin typeface="Century Gothic" panose="020B0502020202020204" pitchFamily="34" charset="0"/>
              </a:rPr>
              <a:t>Pay check for 1 </a:t>
            </a:r>
            <a:r>
              <a:rPr lang="en-US" altLang="ru-RU" sz="1200" kern="0" dirty="0">
                <a:latin typeface="Century Gothic" panose="020B0502020202020204" pitchFamily="34" charset="0"/>
              </a:rPr>
              <a:t>employee </a:t>
            </a:r>
            <a:r>
              <a:rPr lang="en-US" altLang="ru-RU" sz="1200" kern="0" dirty="0" smtClean="0">
                <a:latin typeface="Century Gothic" panose="020B0502020202020204" pitchFamily="34" charset="0"/>
              </a:rPr>
              <a:t>– 35 000 /40 </a:t>
            </a:r>
            <a:r>
              <a:rPr lang="en-US" altLang="ru-RU" sz="1200" kern="0" dirty="0">
                <a:latin typeface="Century Gothic" panose="020B0502020202020204" pitchFamily="34" charset="0"/>
              </a:rPr>
              <a:t>000 rub </a:t>
            </a:r>
            <a:r>
              <a:rPr lang="en-US" altLang="ru-RU" sz="1200" kern="0" dirty="0">
                <a:solidFill>
                  <a:srgbClr val="000000"/>
                </a:solidFill>
              </a:rPr>
              <a:t>including insurance premium.</a:t>
            </a:r>
          </a:p>
        </p:txBody>
      </p:sp>
      <p:sp>
        <p:nvSpPr>
          <p:cNvPr id="16" name="Объект 2"/>
          <p:cNvSpPr txBox="1">
            <a:spLocks/>
          </p:cNvSpPr>
          <p:nvPr/>
        </p:nvSpPr>
        <p:spPr bwMode="auto">
          <a:xfrm>
            <a:off x="4940300" y="3860800"/>
            <a:ext cx="3871913" cy="2089150"/>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Approximate investment volume: from 5 billion rubles</a:t>
            </a:r>
          </a:p>
          <a:p>
            <a:pPr marL="0" indent="0">
              <a:spcBef>
                <a:spcPts val="600"/>
              </a:spcBef>
              <a:buClr>
                <a:srgbClr val="080808"/>
              </a:buClr>
              <a:buFont typeface="Wingdings" pitchFamily="2" charset="2"/>
              <a:buNone/>
              <a:defRPr/>
            </a:pPr>
            <a:endParaRPr lang="en-US" altLang="ru-RU" sz="1200" b="1" kern="0" dirty="0">
              <a:solidFill>
                <a:schemeClr val="tx2">
                  <a:lumMod val="50000"/>
                </a:schemeClr>
              </a:solidFill>
            </a:endParaRP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Measures of efficiency :</a:t>
            </a:r>
            <a:endParaRPr lang="ru-RU" altLang="ru-RU" sz="1200" b="1" kern="0" dirty="0" smtClean="0">
              <a:solidFill>
                <a:srgbClr val="000000"/>
              </a:solidFill>
            </a:endParaRPr>
          </a:p>
          <a:p>
            <a:pPr marL="0" indent="0">
              <a:spcBef>
                <a:spcPts val="600"/>
              </a:spcBef>
              <a:buClr>
                <a:srgbClr val="080808"/>
              </a:buClr>
              <a:buFont typeface="Wingdings" pitchFamily="2" charset="2"/>
              <a:buNone/>
              <a:defRPr/>
            </a:pPr>
            <a:r>
              <a:rPr lang="en-US" altLang="ru-RU" sz="1200" b="1" kern="0" dirty="0" smtClean="0">
                <a:solidFill>
                  <a:srgbClr val="000000"/>
                </a:solidFill>
              </a:rPr>
              <a:t>Internal rate of return</a:t>
            </a:r>
            <a:r>
              <a:rPr lang="en-US" altLang="ru-RU" sz="1200" kern="0" dirty="0" smtClean="0">
                <a:solidFill>
                  <a:srgbClr val="000000"/>
                </a:solidFill>
              </a:rPr>
              <a:t>: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IRR</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 </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22</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a:t>
            </a: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Net present value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NPV): 1 billion rubles</a:t>
            </a:r>
            <a:endParaRPr lang="ru-RU" altLang="ru-RU" sz="1200" b="1" kern="0" dirty="0" smtClean="0">
              <a:solidFill>
                <a:schemeClr val="tx2">
                  <a:lumMod val="50000"/>
                </a:schemeClr>
              </a:solidFill>
            </a:endParaRP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Payback period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P</a:t>
            </a:r>
            <a:r>
              <a:rPr lang="ru-RU" altLang="ru-RU" sz="1200" b="1" kern="0" dirty="0" smtClean="0">
                <a:solidFill>
                  <a:schemeClr val="tx2">
                    <a:lumMod val="50000"/>
                  </a:schemeClr>
                </a:solidFill>
              </a:rPr>
              <a:t>Р)</a:t>
            </a:r>
            <a:r>
              <a:rPr lang="en-US" altLang="ru-RU" sz="1200" b="1" kern="0" dirty="0" smtClean="0">
                <a:solidFill>
                  <a:schemeClr val="tx2">
                    <a:lumMod val="50000"/>
                  </a:schemeClr>
                </a:solidFill>
              </a:rPr>
              <a:t>: 6-7 years</a:t>
            </a:r>
            <a:endParaRPr lang="ru-RU" altLang="ru-RU" sz="1100" b="1" kern="0" dirty="0" smtClean="0">
              <a:solidFill>
                <a:srgbClr val="000000"/>
              </a:solidFill>
            </a:endParaRPr>
          </a:p>
          <a:p>
            <a:pPr marL="0" indent="0">
              <a:spcBef>
                <a:spcPts val="600"/>
              </a:spcBef>
              <a:buClr>
                <a:srgbClr val="080808"/>
              </a:buClr>
              <a:buFont typeface="Wingdings" pitchFamily="2" charset="2"/>
              <a:buNone/>
              <a:defRPr/>
            </a:pPr>
            <a:endParaRPr lang="ru-RU" altLang="ru-RU" sz="1100" b="1" kern="0" dirty="0" smtClean="0">
              <a:solidFill>
                <a:srgbClr val="000000"/>
              </a:solidFill>
            </a:endParaRPr>
          </a:p>
        </p:txBody>
      </p:sp>
      <p:sp>
        <p:nvSpPr>
          <p:cNvPr id="39946" name="Прямоугольник 17"/>
          <p:cNvSpPr>
            <a:spLocks noChangeArrowheads="1"/>
          </p:cNvSpPr>
          <p:nvPr/>
        </p:nvSpPr>
        <p:spPr bwMode="auto">
          <a:xfrm>
            <a:off x="1042988" y="6092825"/>
            <a:ext cx="6823075" cy="646113"/>
          </a:xfrm>
          <a:prstGeom prst="rect">
            <a:avLst/>
          </a:prstGeom>
          <a:noFill/>
          <a:ln w="9525">
            <a:noFill/>
            <a:miter lim="800000"/>
            <a:headEnd/>
            <a:tailEnd/>
          </a:ln>
        </p:spPr>
        <p:txBody>
          <a:bodyPr>
            <a:spAutoFit/>
          </a:bodyPr>
          <a:lstStyle/>
          <a:p>
            <a:r>
              <a:rPr lang="en-US" sz="1200"/>
              <a:t>* For implementation of the project various options of municipal and private platforms are offered; </a:t>
            </a:r>
          </a:p>
          <a:p>
            <a:r>
              <a:rPr lang="en-US" sz="1200"/>
              <a:t>* Since 2015 projects with the volume of investment more than 300 million rubles are exempted from payment of the property tax, and also will be able to receive a privilege on income tax.</a:t>
            </a:r>
            <a:endParaRPr lang="ru-RU" sz="12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a:off x="179388" y="1052513"/>
            <a:ext cx="6477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altLang="ru-RU" sz="1200" dirty="0">
              <a:solidFill>
                <a:schemeClr val="tx2">
                  <a:lumMod val="50000"/>
                </a:schemeClr>
              </a:solidFill>
            </a:endParaRPr>
          </a:p>
        </p:txBody>
      </p:sp>
      <p:sp>
        <p:nvSpPr>
          <p:cNvPr id="5" name="Пятиугольник 4"/>
          <p:cNvSpPr/>
          <p:nvPr/>
        </p:nvSpPr>
        <p:spPr>
          <a:xfrm>
            <a:off x="188913" y="3789363"/>
            <a:ext cx="7112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 name="Прямоугольник 2"/>
          <p:cNvSpPr/>
          <p:nvPr/>
        </p:nvSpPr>
        <p:spPr>
          <a:xfrm>
            <a:off x="960438" y="384175"/>
            <a:ext cx="7046912" cy="769938"/>
          </a:xfrm>
          <a:prstGeom prst="rect">
            <a:avLst/>
          </a:prstGeom>
        </p:spPr>
        <p:txBody>
          <a:bodyPr wrap="none">
            <a:spAutoFit/>
          </a:bodyPr>
          <a:lstStyle/>
          <a:p>
            <a:pPr algn="ctr" fontAlgn="auto">
              <a:spcAft>
                <a:spcPts val="0"/>
              </a:spcAft>
              <a:defRPr/>
            </a:pPr>
            <a:r>
              <a:rPr lang="en-US" sz="2200" b="1" dirty="0">
                <a:solidFill>
                  <a:schemeClr val="tx2">
                    <a:lumMod val="50000"/>
                  </a:schemeClr>
                </a:solidFill>
                <a:latin typeface="Century Gothic" panose="020B0502020202020204" pitchFamily="34" charset="0"/>
                <a:cs typeface="+mn-cs"/>
              </a:rPr>
              <a:t>Investment in the construction of </a:t>
            </a:r>
          </a:p>
          <a:p>
            <a:pPr algn="ctr" fontAlgn="auto">
              <a:spcAft>
                <a:spcPts val="0"/>
              </a:spcAft>
              <a:defRPr/>
            </a:pPr>
            <a:r>
              <a:rPr lang="en-US" sz="2200" b="1" dirty="0">
                <a:solidFill>
                  <a:schemeClr val="tx2">
                    <a:lumMod val="50000"/>
                  </a:schemeClr>
                </a:solidFill>
                <a:latin typeface="Century Gothic" panose="020B0502020202020204" pitchFamily="34" charset="0"/>
                <a:cs typeface="+mn-cs"/>
              </a:rPr>
              <a:t>a high-quality pipeline valves production factory</a:t>
            </a:r>
            <a:r>
              <a:rPr lang="ru-RU" sz="2200" b="1" dirty="0">
                <a:solidFill>
                  <a:schemeClr val="tx2">
                    <a:lumMod val="50000"/>
                  </a:schemeClr>
                </a:solidFill>
                <a:latin typeface="Century Gothic" panose="020B0502020202020204" pitchFamily="34" charset="0"/>
                <a:cs typeface="+mn-cs"/>
              </a:rPr>
              <a:t>* </a:t>
            </a:r>
            <a:endParaRPr lang="ru-RU" sz="2200" b="1" dirty="0">
              <a:solidFill>
                <a:schemeClr val="tx2">
                  <a:lumMod val="50000"/>
                </a:schemeClr>
              </a:solidFill>
              <a:latin typeface="Century Gothic" panose="020B0502020202020204" pitchFamily="34" charset="0"/>
              <a:cs typeface="+mn-cs"/>
            </a:endParaRPr>
          </a:p>
        </p:txBody>
      </p:sp>
      <p:sp>
        <p:nvSpPr>
          <p:cNvPr id="40964" name="Прямоугольник 14"/>
          <p:cNvSpPr>
            <a:spLocks noChangeArrowheads="1"/>
          </p:cNvSpPr>
          <p:nvPr/>
        </p:nvSpPr>
        <p:spPr bwMode="auto">
          <a:xfrm>
            <a:off x="968375" y="1198563"/>
            <a:ext cx="6051550" cy="2516187"/>
          </a:xfrm>
          <a:prstGeom prst="rect">
            <a:avLst/>
          </a:prstGeom>
          <a:noFill/>
          <a:ln w="9525">
            <a:noFill/>
            <a:miter lim="800000"/>
            <a:headEnd/>
            <a:tailEnd/>
          </a:ln>
        </p:spPr>
        <p:txBody>
          <a:bodyPr>
            <a:spAutoFit/>
          </a:bodyPr>
          <a:lstStyle/>
          <a:p>
            <a:pPr eaLnBrk="0" hangingPunct="0">
              <a:lnSpc>
                <a:spcPct val="150000"/>
              </a:lnSpc>
              <a:spcBef>
                <a:spcPts val="600"/>
              </a:spcBef>
              <a:buClr>
                <a:schemeClr val="tx2"/>
              </a:buClr>
            </a:pPr>
            <a:r>
              <a:rPr lang="en-US" sz="1100">
                <a:latin typeface="Century Gothic" pitchFamily="34" charset="0"/>
              </a:rPr>
              <a:t>Due to the current government arrangements concerning the import substitution of the  oil-and-gas sector, existence of extensive scientific and technical base, proximity of oil and gas crafts and convenient </a:t>
            </a:r>
          </a:p>
          <a:p>
            <a:pPr eaLnBrk="0" hangingPunct="0">
              <a:lnSpc>
                <a:spcPct val="150000"/>
              </a:lnSpc>
              <a:spcBef>
                <a:spcPts val="600"/>
              </a:spcBef>
              <a:buClr>
                <a:schemeClr val="tx2"/>
              </a:buClr>
            </a:pPr>
            <a:r>
              <a:rPr lang="en-US" sz="1100">
                <a:latin typeface="Century Gothic" pitchFamily="34" charset="0"/>
              </a:rPr>
              <a:t>geographical position, the production of a high-quality pipeline valves is possible: </a:t>
            </a:r>
            <a:r>
              <a:rPr lang="ru-RU" sz="1100">
                <a:solidFill>
                  <a:srgbClr val="000000"/>
                </a:solidFill>
                <a:latin typeface="Century Gothic" pitchFamily="34" charset="0"/>
              </a:rPr>
              <a:t> </a:t>
            </a:r>
            <a:r>
              <a:rPr lang="en-US" sz="1100">
                <a:solidFill>
                  <a:srgbClr val="000000"/>
                </a:solidFill>
                <a:latin typeface="Century Gothic" pitchFamily="34" charset="0"/>
              </a:rPr>
              <a:t>valves, cranes of various spherical diameters, the regulating fittings, latches, pressure regulators, etc.</a:t>
            </a:r>
          </a:p>
          <a:p>
            <a:pPr eaLnBrk="0" hangingPunct="0">
              <a:lnSpc>
                <a:spcPct val="150000"/>
              </a:lnSpc>
              <a:spcBef>
                <a:spcPts val="600"/>
              </a:spcBef>
              <a:buClr>
                <a:schemeClr val="tx2"/>
              </a:buClr>
            </a:pPr>
            <a:r>
              <a:rPr lang="en-US" sz="1100">
                <a:latin typeface="Century Gothic" pitchFamily="34" charset="0"/>
              </a:rPr>
              <a:t>Share of such production in Russian Federation– 56%.</a:t>
            </a:r>
            <a:endParaRPr lang="ru-RU" sz="1100">
              <a:latin typeface="Century Gothic" pitchFamily="34" charset="0"/>
            </a:endParaRPr>
          </a:p>
          <a:p>
            <a:pPr eaLnBrk="0" hangingPunct="0">
              <a:lnSpc>
                <a:spcPct val="150000"/>
              </a:lnSpc>
              <a:spcBef>
                <a:spcPts val="600"/>
              </a:spcBef>
              <a:buClr>
                <a:srgbClr val="4F271C"/>
              </a:buClr>
            </a:pPr>
            <a:endParaRPr lang="ru-RU"/>
          </a:p>
        </p:txBody>
      </p:sp>
      <p:pic>
        <p:nvPicPr>
          <p:cNvPr id="40965" name="Picture 2"/>
          <p:cNvPicPr>
            <a:picLocks noChangeAspect="1" noChangeArrowheads="1"/>
          </p:cNvPicPr>
          <p:nvPr/>
        </p:nvPicPr>
        <p:blipFill>
          <a:blip r:embed="rId2"/>
          <a:srcRect/>
          <a:stretch>
            <a:fillRect/>
          </a:stretch>
        </p:blipFill>
        <p:spPr bwMode="auto">
          <a:xfrm>
            <a:off x="7699375" y="1206500"/>
            <a:ext cx="1204913" cy="904875"/>
          </a:xfrm>
          <a:prstGeom prst="rect">
            <a:avLst/>
          </a:prstGeom>
          <a:noFill/>
          <a:ln w="9525">
            <a:noFill/>
            <a:miter lim="800000"/>
            <a:headEnd/>
            <a:tailEnd/>
          </a:ln>
        </p:spPr>
      </p:pic>
      <p:pic>
        <p:nvPicPr>
          <p:cNvPr id="40966" name="Picture 3"/>
          <p:cNvPicPr>
            <a:picLocks noChangeAspect="1" noChangeArrowheads="1"/>
          </p:cNvPicPr>
          <p:nvPr/>
        </p:nvPicPr>
        <p:blipFill>
          <a:blip r:embed="rId3"/>
          <a:srcRect/>
          <a:stretch>
            <a:fillRect/>
          </a:stretch>
        </p:blipFill>
        <p:spPr bwMode="auto">
          <a:xfrm>
            <a:off x="6964363" y="2241550"/>
            <a:ext cx="1811337" cy="1042988"/>
          </a:xfrm>
          <a:prstGeom prst="rect">
            <a:avLst/>
          </a:prstGeom>
          <a:noFill/>
          <a:ln w="9525">
            <a:noFill/>
            <a:miter lim="800000"/>
            <a:headEnd/>
            <a:tailEnd/>
          </a:ln>
        </p:spPr>
      </p:pic>
      <p:pic>
        <p:nvPicPr>
          <p:cNvPr id="40967" name="Picture 4"/>
          <p:cNvPicPr>
            <a:picLocks noChangeAspect="1" noChangeArrowheads="1"/>
          </p:cNvPicPr>
          <p:nvPr/>
        </p:nvPicPr>
        <p:blipFill>
          <a:blip r:embed="rId4"/>
          <a:srcRect/>
          <a:stretch>
            <a:fillRect/>
          </a:stretch>
        </p:blipFill>
        <p:spPr bwMode="auto">
          <a:xfrm>
            <a:off x="6804025" y="1165225"/>
            <a:ext cx="790575" cy="1076325"/>
          </a:xfrm>
          <a:prstGeom prst="rect">
            <a:avLst/>
          </a:prstGeom>
          <a:noFill/>
          <a:ln w="9525">
            <a:noFill/>
            <a:miter lim="800000"/>
            <a:headEnd/>
            <a:tailEnd/>
          </a:ln>
        </p:spPr>
      </p:pic>
      <p:sp>
        <p:nvSpPr>
          <p:cNvPr id="14" name="Объект 2"/>
          <p:cNvSpPr txBox="1">
            <a:spLocks/>
          </p:cNvSpPr>
          <p:nvPr/>
        </p:nvSpPr>
        <p:spPr bwMode="auto">
          <a:xfrm>
            <a:off x="1116013" y="3582988"/>
            <a:ext cx="3840162" cy="2598737"/>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Font typeface="Wingdings" pitchFamily="2" charset="2"/>
              <a:buNone/>
              <a:defRPr/>
            </a:pPr>
            <a:r>
              <a:rPr lang="en-US" altLang="ru-RU" sz="1200" b="1" u="sng" kern="0" dirty="0" smtClean="0">
                <a:latin typeface="Century Gothic" panose="020B0502020202020204" pitchFamily="34" charset="0"/>
              </a:rPr>
              <a:t>Initial </a:t>
            </a:r>
            <a:r>
              <a:rPr lang="en-US" altLang="ru-RU" sz="1200" b="1" u="sng" kern="0" dirty="0">
                <a:latin typeface="Century Gothic" panose="020B0502020202020204" pitchFamily="34" charset="0"/>
              </a:rPr>
              <a:t>data</a:t>
            </a:r>
            <a:r>
              <a:rPr lang="en-US" altLang="ru-RU" sz="1200" b="1" u="sng" kern="0" dirty="0" smtClean="0">
                <a:latin typeface="Century Gothic" panose="020B0502020202020204" pitchFamily="34" charset="0"/>
              </a:rPr>
              <a:t>:</a:t>
            </a:r>
          </a:p>
          <a:p>
            <a:pPr marL="0" indent="0">
              <a:spcBef>
                <a:spcPts val="600"/>
              </a:spcBef>
              <a:buFont typeface="Wingdings" pitchFamily="2" charset="2"/>
              <a:buNone/>
              <a:defRPr/>
            </a:pPr>
            <a:r>
              <a:rPr lang="en-US" altLang="ru-RU" sz="1200" b="1" kern="0" dirty="0" smtClean="0">
                <a:latin typeface="Century Gothic" panose="020B0502020202020204" pitchFamily="34" charset="0"/>
              </a:rPr>
              <a:t>Volume of production: </a:t>
            </a:r>
          </a:p>
          <a:p>
            <a:pPr>
              <a:spcBef>
                <a:spcPts val="600"/>
              </a:spcBef>
              <a:defRPr/>
            </a:pPr>
            <a:r>
              <a:rPr lang="en-US" altLang="ru-RU" sz="1200" b="1" kern="0" dirty="0" smtClean="0">
                <a:latin typeface="Century Gothic" panose="020B0502020202020204" pitchFamily="34" charset="0"/>
              </a:rPr>
              <a:t>400 units per year</a:t>
            </a:r>
            <a:endParaRPr lang="en-US" altLang="ru-RU" sz="1200" b="1" kern="0" dirty="0">
              <a:latin typeface="Century Gothic" panose="020B0502020202020204" pitchFamily="34" charset="0"/>
            </a:endParaRPr>
          </a:p>
          <a:p>
            <a:pPr marL="0" indent="0">
              <a:spcBef>
                <a:spcPts val="600"/>
              </a:spcBef>
              <a:buFont typeface="Wingdings" pitchFamily="2" charset="2"/>
              <a:buNone/>
              <a:defRPr/>
            </a:pPr>
            <a:r>
              <a:rPr lang="en-US" altLang="ru-RU" sz="1200" b="1" kern="0" dirty="0">
                <a:latin typeface="Century Gothic" panose="020B0502020202020204" pitchFamily="34" charset="0"/>
              </a:rPr>
              <a:t>Necessary conditions: </a:t>
            </a:r>
          </a:p>
          <a:p>
            <a:pPr>
              <a:spcBef>
                <a:spcPts val="600"/>
              </a:spcBef>
              <a:defRPr/>
            </a:pPr>
            <a:r>
              <a:rPr lang="en-US" altLang="ru-RU" sz="1200" kern="0" dirty="0">
                <a:latin typeface="Century Gothic" panose="020B0502020202020204" pitchFamily="34" charset="0"/>
              </a:rPr>
              <a:t>The area of the land plot </a:t>
            </a:r>
            <a:r>
              <a:rPr lang="en-US" altLang="ru-RU" sz="1200" kern="0" dirty="0" smtClean="0">
                <a:latin typeface="Century Gothic" panose="020B0502020202020204" pitchFamily="34" charset="0"/>
              </a:rPr>
              <a:t>is 10-12 hectares</a:t>
            </a:r>
            <a:r>
              <a:rPr lang="en-US" altLang="ru-RU" sz="1200" kern="0" dirty="0">
                <a:latin typeface="Century Gothic" panose="020B0502020202020204" pitchFamily="34" charset="0"/>
              </a:rPr>
              <a:t>.</a:t>
            </a:r>
          </a:p>
          <a:p>
            <a:pPr marL="0" indent="0">
              <a:spcBef>
                <a:spcPts val="600"/>
              </a:spcBef>
              <a:buFont typeface="Wingdings" pitchFamily="2" charset="2"/>
              <a:buNone/>
              <a:defRPr/>
            </a:pPr>
            <a:r>
              <a:rPr lang="en-US" altLang="ru-RU" sz="1200" b="1" kern="0" dirty="0">
                <a:solidFill>
                  <a:schemeClr val="tx2">
                    <a:lumMod val="50000"/>
                  </a:schemeClr>
                </a:solidFill>
                <a:latin typeface="Century Gothic" panose="020B0502020202020204" pitchFamily="34" charset="0"/>
              </a:rPr>
              <a:t>Staff </a:t>
            </a:r>
            <a:r>
              <a:rPr lang="en-US" altLang="ru-RU" sz="1200" b="1" u="sng" kern="0" dirty="0" smtClean="0">
                <a:latin typeface="Century Gothic" panose="020B0502020202020204" pitchFamily="34" charset="0"/>
              </a:rPr>
              <a:t>: </a:t>
            </a:r>
            <a:endParaRPr lang="en-US" altLang="ru-RU" sz="1200" b="1" u="sng" kern="0" dirty="0">
              <a:latin typeface="Century Gothic" panose="020B0502020202020204" pitchFamily="34" charset="0"/>
            </a:endParaRPr>
          </a:p>
          <a:p>
            <a:pPr>
              <a:spcBef>
                <a:spcPts val="600"/>
              </a:spcBef>
              <a:defRPr/>
            </a:pPr>
            <a:r>
              <a:rPr lang="en-US" altLang="ru-RU" sz="1200" kern="0" dirty="0">
                <a:latin typeface="Century Gothic" panose="020B0502020202020204" pitchFamily="34" charset="0"/>
              </a:rPr>
              <a:t>5</a:t>
            </a:r>
            <a:r>
              <a:rPr lang="en-US" altLang="ru-RU" sz="1200" kern="0" dirty="0" smtClean="0">
                <a:latin typeface="Century Gothic" panose="020B0502020202020204" pitchFamily="34" charset="0"/>
              </a:rPr>
              <a:t>00-1000  </a:t>
            </a:r>
            <a:r>
              <a:rPr lang="en-US" altLang="ru-RU" sz="1200" kern="0" dirty="0">
                <a:latin typeface="Century Gothic" panose="020B0502020202020204" pitchFamily="34" charset="0"/>
              </a:rPr>
              <a:t>people (taking into account the technical repair personnel and AUP)</a:t>
            </a:r>
          </a:p>
          <a:p>
            <a:pPr>
              <a:spcBef>
                <a:spcPts val="600"/>
              </a:spcBef>
              <a:buClr>
                <a:srgbClr val="080808"/>
              </a:buClr>
              <a:defRPr/>
            </a:pPr>
            <a:r>
              <a:rPr lang="en-US" altLang="ru-RU" sz="1200" kern="0" dirty="0" smtClean="0">
                <a:latin typeface="Century Gothic" panose="020B0502020202020204" pitchFamily="34" charset="0"/>
              </a:rPr>
              <a:t>Pay check for 1 </a:t>
            </a:r>
            <a:r>
              <a:rPr lang="en-US" altLang="ru-RU" sz="1200" kern="0" dirty="0">
                <a:latin typeface="Century Gothic" panose="020B0502020202020204" pitchFamily="34" charset="0"/>
              </a:rPr>
              <a:t>employee </a:t>
            </a:r>
            <a:r>
              <a:rPr lang="en-US" altLang="ru-RU" sz="1200" kern="0" dirty="0" smtClean="0">
                <a:latin typeface="Century Gothic" panose="020B0502020202020204" pitchFamily="34" charset="0"/>
              </a:rPr>
              <a:t>– 35 000 /40 </a:t>
            </a:r>
            <a:r>
              <a:rPr lang="en-US" altLang="ru-RU" sz="1200" kern="0" dirty="0">
                <a:latin typeface="Century Gothic" panose="020B0502020202020204" pitchFamily="34" charset="0"/>
              </a:rPr>
              <a:t>000 rub </a:t>
            </a:r>
            <a:r>
              <a:rPr lang="en-US" altLang="ru-RU" sz="1200" kern="0" dirty="0">
                <a:solidFill>
                  <a:srgbClr val="000000"/>
                </a:solidFill>
              </a:rPr>
              <a:t>including insurance premium.</a:t>
            </a:r>
          </a:p>
        </p:txBody>
      </p:sp>
      <p:sp>
        <p:nvSpPr>
          <p:cNvPr id="16" name="Прямоугольник 15"/>
          <p:cNvSpPr/>
          <p:nvPr/>
        </p:nvSpPr>
        <p:spPr>
          <a:xfrm rot="16200000">
            <a:off x="-34925" y="1906588"/>
            <a:ext cx="1076325" cy="523875"/>
          </a:xfrm>
          <a:prstGeom prst="rect">
            <a:avLst/>
          </a:prstGeom>
        </p:spPr>
        <p:txBody>
          <a:bodyPr wrap="none">
            <a:spAutoFit/>
          </a:bodyPr>
          <a:lstStyle/>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Market </a:t>
            </a:r>
          </a:p>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conditions</a:t>
            </a:r>
            <a:endParaRPr lang="ru-RU" altLang="ru-RU" sz="1400" dirty="0">
              <a:solidFill>
                <a:schemeClr val="tx2">
                  <a:lumMod val="50000"/>
                </a:schemeClr>
              </a:solidFill>
              <a:latin typeface="Century Gothic" panose="020B0502020202020204" pitchFamily="34" charset="0"/>
              <a:cs typeface="+mn-cs"/>
            </a:endParaRPr>
          </a:p>
        </p:txBody>
      </p:sp>
      <p:sp>
        <p:nvSpPr>
          <p:cNvPr id="40970" name="Прямоугольник 6"/>
          <p:cNvSpPr>
            <a:spLocks noChangeArrowheads="1"/>
          </p:cNvSpPr>
          <p:nvPr/>
        </p:nvSpPr>
        <p:spPr bwMode="auto">
          <a:xfrm rot="-5400000">
            <a:off x="-481012" y="4751387"/>
            <a:ext cx="2000250" cy="307975"/>
          </a:xfrm>
          <a:prstGeom prst="rect">
            <a:avLst/>
          </a:prstGeom>
          <a:noFill/>
          <a:ln w="9525">
            <a:noFill/>
            <a:miter lim="800000"/>
            <a:headEnd/>
            <a:tailEnd/>
          </a:ln>
        </p:spPr>
        <p:txBody>
          <a:bodyPr wrap="none">
            <a:spAutoFit/>
          </a:bodyPr>
          <a:lstStyle/>
          <a:p>
            <a:pPr algn="ctr"/>
            <a:r>
              <a:rPr lang="en-US" sz="1400">
                <a:latin typeface="Century Gothic" pitchFamily="34" charset="0"/>
              </a:rPr>
              <a:t>Economic conditions</a:t>
            </a:r>
            <a:endParaRPr lang="ru-RU" sz="1400">
              <a:latin typeface="Century Gothic" pitchFamily="34" charset="0"/>
            </a:endParaRPr>
          </a:p>
        </p:txBody>
      </p:sp>
      <p:sp>
        <p:nvSpPr>
          <p:cNvPr id="18" name="Объект 2"/>
          <p:cNvSpPr txBox="1">
            <a:spLocks/>
          </p:cNvSpPr>
          <p:nvPr/>
        </p:nvSpPr>
        <p:spPr bwMode="auto">
          <a:xfrm>
            <a:off x="5084763" y="4027488"/>
            <a:ext cx="3871912" cy="2089150"/>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Approximate investment volume: from 4 billion rubles</a:t>
            </a:r>
          </a:p>
          <a:p>
            <a:pPr marL="0" indent="0">
              <a:spcBef>
                <a:spcPts val="600"/>
              </a:spcBef>
              <a:buClr>
                <a:srgbClr val="080808"/>
              </a:buClr>
              <a:buFont typeface="Wingdings" pitchFamily="2" charset="2"/>
              <a:buNone/>
              <a:defRPr/>
            </a:pPr>
            <a:endParaRPr lang="en-US" altLang="ru-RU" sz="1200" b="1" kern="0" dirty="0">
              <a:solidFill>
                <a:schemeClr val="tx2">
                  <a:lumMod val="50000"/>
                </a:schemeClr>
              </a:solidFill>
            </a:endParaRP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Measures of efficiency :</a:t>
            </a:r>
            <a:endParaRPr lang="ru-RU" altLang="ru-RU" sz="1200" b="1" kern="0" dirty="0" smtClean="0">
              <a:solidFill>
                <a:srgbClr val="000000"/>
              </a:solidFill>
            </a:endParaRPr>
          </a:p>
          <a:p>
            <a:pPr marL="0" indent="0">
              <a:spcBef>
                <a:spcPts val="600"/>
              </a:spcBef>
              <a:buClr>
                <a:srgbClr val="080808"/>
              </a:buClr>
              <a:buFont typeface="Wingdings" pitchFamily="2" charset="2"/>
              <a:buNone/>
              <a:defRPr/>
            </a:pPr>
            <a:r>
              <a:rPr lang="en-US" altLang="ru-RU" sz="1200" b="1" kern="0" dirty="0" smtClean="0">
                <a:solidFill>
                  <a:srgbClr val="000000"/>
                </a:solidFill>
              </a:rPr>
              <a:t>Internal rate of return</a:t>
            </a:r>
            <a:r>
              <a:rPr lang="en-US" altLang="ru-RU" sz="1200" kern="0" dirty="0" smtClean="0">
                <a:solidFill>
                  <a:srgbClr val="000000"/>
                </a:solidFill>
              </a:rPr>
              <a:t>: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IRR</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 </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28</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a:t>
            </a: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Net present value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NPV): 500-700 million rubles</a:t>
            </a:r>
            <a:endParaRPr lang="ru-RU" altLang="ru-RU" sz="1200" b="1" kern="0" dirty="0" smtClean="0">
              <a:solidFill>
                <a:schemeClr val="tx2">
                  <a:lumMod val="50000"/>
                </a:schemeClr>
              </a:solidFill>
            </a:endParaRP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Payback period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P</a:t>
            </a:r>
            <a:r>
              <a:rPr lang="ru-RU" altLang="ru-RU" sz="1200" b="1" kern="0" dirty="0" smtClean="0">
                <a:solidFill>
                  <a:schemeClr val="tx2">
                    <a:lumMod val="50000"/>
                  </a:schemeClr>
                </a:solidFill>
              </a:rPr>
              <a:t>Р)</a:t>
            </a:r>
            <a:r>
              <a:rPr lang="en-US" altLang="ru-RU" sz="1200" b="1" kern="0" dirty="0" smtClean="0">
                <a:solidFill>
                  <a:schemeClr val="tx2">
                    <a:lumMod val="50000"/>
                  </a:schemeClr>
                </a:solidFill>
              </a:rPr>
              <a:t>: 8 years</a:t>
            </a:r>
            <a:endParaRPr lang="ru-RU" altLang="ru-RU" sz="1100" b="1" kern="0" dirty="0" smtClean="0">
              <a:solidFill>
                <a:srgbClr val="000000"/>
              </a:solidFill>
            </a:endParaRPr>
          </a:p>
          <a:p>
            <a:pPr marL="0" indent="0">
              <a:spcBef>
                <a:spcPts val="600"/>
              </a:spcBef>
              <a:buClr>
                <a:srgbClr val="080808"/>
              </a:buClr>
              <a:buFont typeface="Wingdings" pitchFamily="2" charset="2"/>
              <a:buNone/>
              <a:defRPr/>
            </a:pPr>
            <a:endParaRPr lang="ru-RU" altLang="ru-RU" sz="1100" b="1" kern="0" dirty="0" smtClean="0">
              <a:solidFill>
                <a:srgbClr val="000000"/>
              </a:solidFill>
            </a:endParaRPr>
          </a:p>
        </p:txBody>
      </p:sp>
      <p:sp>
        <p:nvSpPr>
          <p:cNvPr id="40972" name="Прямоугольник 18"/>
          <p:cNvSpPr>
            <a:spLocks noChangeArrowheads="1"/>
          </p:cNvSpPr>
          <p:nvPr/>
        </p:nvSpPr>
        <p:spPr bwMode="auto">
          <a:xfrm>
            <a:off x="1042988" y="6092825"/>
            <a:ext cx="6823075" cy="646113"/>
          </a:xfrm>
          <a:prstGeom prst="rect">
            <a:avLst/>
          </a:prstGeom>
          <a:noFill/>
          <a:ln w="9525">
            <a:noFill/>
            <a:miter lim="800000"/>
            <a:headEnd/>
            <a:tailEnd/>
          </a:ln>
        </p:spPr>
        <p:txBody>
          <a:bodyPr>
            <a:spAutoFit/>
          </a:bodyPr>
          <a:lstStyle/>
          <a:p>
            <a:r>
              <a:rPr lang="en-US" sz="1200"/>
              <a:t>* For implementation of the project various options of municipal and private platforms are offered; </a:t>
            </a:r>
          </a:p>
          <a:p>
            <a:r>
              <a:rPr lang="en-US" sz="1200"/>
              <a:t>* Since 2015 projects with the volume of investment more than 300 million rubles are exempted from payment of the property tax, and also will be able to receive a privilege on income tax.</a:t>
            </a:r>
            <a:endParaRPr lang="ru-RU" sz="12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a:off x="179388" y="1052513"/>
            <a:ext cx="6477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altLang="ru-RU" sz="1200" dirty="0">
              <a:solidFill>
                <a:schemeClr val="tx2">
                  <a:lumMod val="50000"/>
                </a:schemeClr>
              </a:solidFill>
            </a:endParaRPr>
          </a:p>
        </p:txBody>
      </p:sp>
      <p:sp>
        <p:nvSpPr>
          <p:cNvPr id="5" name="Пятиугольник 4"/>
          <p:cNvSpPr/>
          <p:nvPr/>
        </p:nvSpPr>
        <p:spPr>
          <a:xfrm>
            <a:off x="188913" y="3789363"/>
            <a:ext cx="7112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 name="Прямоугольник 2"/>
          <p:cNvSpPr/>
          <p:nvPr/>
        </p:nvSpPr>
        <p:spPr>
          <a:xfrm>
            <a:off x="533400" y="333375"/>
            <a:ext cx="7900988" cy="768350"/>
          </a:xfrm>
          <a:prstGeom prst="rect">
            <a:avLst/>
          </a:prstGeom>
        </p:spPr>
        <p:txBody>
          <a:bodyPr wrap="none">
            <a:spAutoFit/>
          </a:bodyPr>
          <a:lstStyle/>
          <a:p>
            <a:pPr algn="ctr" fontAlgn="auto">
              <a:spcAft>
                <a:spcPts val="0"/>
              </a:spcAft>
              <a:defRPr/>
            </a:pPr>
            <a:r>
              <a:rPr lang="en-US" sz="2200" b="1" dirty="0">
                <a:solidFill>
                  <a:schemeClr val="tx2">
                    <a:lumMod val="50000"/>
                  </a:schemeClr>
                </a:solidFill>
                <a:latin typeface="Century Gothic" panose="020B0502020202020204" pitchFamily="34" charset="0"/>
                <a:cs typeface="+mn-cs"/>
              </a:rPr>
              <a:t>Investment in the construction of control instrumentation </a:t>
            </a:r>
          </a:p>
          <a:p>
            <a:pPr algn="ctr" fontAlgn="auto">
              <a:spcAft>
                <a:spcPts val="0"/>
              </a:spcAft>
              <a:defRPr/>
            </a:pPr>
            <a:r>
              <a:rPr lang="en-US" sz="2200" b="1" dirty="0">
                <a:solidFill>
                  <a:schemeClr val="tx2">
                    <a:lumMod val="50000"/>
                  </a:schemeClr>
                </a:solidFill>
                <a:latin typeface="Century Gothic" panose="020B0502020202020204" pitchFamily="34" charset="0"/>
                <a:cs typeface="+mn-cs"/>
              </a:rPr>
              <a:t>equipment production factory</a:t>
            </a:r>
            <a:r>
              <a:rPr lang="ru-RU" sz="2200" b="1" dirty="0">
                <a:solidFill>
                  <a:schemeClr val="tx2">
                    <a:lumMod val="50000"/>
                  </a:schemeClr>
                </a:solidFill>
                <a:latin typeface="Century Gothic" panose="020B0502020202020204" pitchFamily="34" charset="0"/>
                <a:cs typeface="+mn-cs"/>
              </a:rPr>
              <a:t>*</a:t>
            </a:r>
            <a:endParaRPr lang="ru-RU" sz="2200" b="1" dirty="0">
              <a:solidFill>
                <a:schemeClr val="tx2">
                  <a:lumMod val="50000"/>
                </a:schemeClr>
              </a:solidFill>
              <a:latin typeface="Century Gothic" panose="020B0502020202020204" pitchFamily="34" charset="0"/>
              <a:cs typeface="+mn-cs"/>
            </a:endParaRPr>
          </a:p>
        </p:txBody>
      </p:sp>
      <p:sp>
        <p:nvSpPr>
          <p:cNvPr id="41988" name="Прямоугольник 14"/>
          <p:cNvSpPr>
            <a:spLocks noChangeArrowheads="1"/>
          </p:cNvSpPr>
          <p:nvPr/>
        </p:nvSpPr>
        <p:spPr bwMode="auto">
          <a:xfrm>
            <a:off x="968375" y="1198563"/>
            <a:ext cx="6483350" cy="2185987"/>
          </a:xfrm>
          <a:prstGeom prst="rect">
            <a:avLst/>
          </a:prstGeom>
          <a:noFill/>
          <a:ln w="9525">
            <a:noFill/>
            <a:miter lim="800000"/>
            <a:headEnd/>
            <a:tailEnd/>
          </a:ln>
        </p:spPr>
        <p:txBody>
          <a:bodyPr>
            <a:spAutoFit/>
          </a:bodyPr>
          <a:lstStyle/>
          <a:p>
            <a:pPr eaLnBrk="0" hangingPunct="0">
              <a:lnSpc>
                <a:spcPct val="150000"/>
              </a:lnSpc>
              <a:spcBef>
                <a:spcPts val="600"/>
              </a:spcBef>
              <a:buClr>
                <a:schemeClr val="tx2"/>
              </a:buClr>
            </a:pPr>
            <a:r>
              <a:rPr lang="ru-RU" sz="1100">
                <a:solidFill>
                  <a:srgbClr val="000000"/>
                </a:solidFill>
                <a:latin typeface="Century Gothic" pitchFamily="34" charset="0"/>
              </a:rPr>
              <a:t>-</a:t>
            </a:r>
            <a:r>
              <a:rPr lang="en-US" sz="1100">
                <a:latin typeface="Century Gothic" pitchFamily="34" charset="0"/>
              </a:rPr>
              <a:t> Due to the current government arrangements concerning the import substitution of the  oil-and-gas sector, existence of extensive scientific and technical base, proximity of oil and gas crafts and convenient  geographical position, the production of high quality control instrumentation equipment, specifically </a:t>
            </a:r>
            <a:r>
              <a:rPr lang="ru-RU" sz="1100">
                <a:solidFill>
                  <a:srgbClr val="000000"/>
                </a:solidFill>
                <a:latin typeface="Century Gothic" pitchFamily="34" charset="0"/>
              </a:rPr>
              <a:t> </a:t>
            </a:r>
            <a:r>
              <a:rPr lang="en-US" sz="1100">
                <a:solidFill>
                  <a:srgbClr val="000000"/>
                </a:solidFill>
                <a:latin typeface="Century Gothic" pitchFamily="34" charset="0"/>
              </a:rPr>
              <a:t>flowmeters, counters, chromatographs, calibrators, manometers, analyzers, humidity measuring instruments, etc.</a:t>
            </a:r>
          </a:p>
          <a:p>
            <a:pPr eaLnBrk="0" hangingPunct="0">
              <a:lnSpc>
                <a:spcPct val="150000"/>
              </a:lnSpc>
              <a:spcBef>
                <a:spcPts val="600"/>
              </a:spcBef>
              <a:buClr>
                <a:schemeClr val="tx2"/>
              </a:buClr>
            </a:pPr>
            <a:r>
              <a:rPr lang="ru-RU" sz="1100">
                <a:solidFill>
                  <a:srgbClr val="000000"/>
                </a:solidFill>
                <a:latin typeface="Century Gothic" pitchFamily="34" charset="0"/>
              </a:rPr>
              <a:t>- </a:t>
            </a:r>
            <a:r>
              <a:rPr lang="en-US" sz="1100">
                <a:latin typeface="Century Gothic" pitchFamily="34" charset="0"/>
              </a:rPr>
              <a:t>Share of control instrumentation  equipment  import  - </a:t>
            </a:r>
            <a:r>
              <a:rPr lang="ru-RU" sz="1100">
                <a:solidFill>
                  <a:srgbClr val="000000"/>
                </a:solidFill>
                <a:latin typeface="Century Gothic" pitchFamily="34" charset="0"/>
              </a:rPr>
              <a:t>70%</a:t>
            </a:r>
          </a:p>
          <a:p>
            <a:pPr eaLnBrk="0" hangingPunct="0">
              <a:lnSpc>
                <a:spcPct val="150000"/>
              </a:lnSpc>
              <a:spcBef>
                <a:spcPts val="600"/>
              </a:spcBef>
              <a:buClr>
                <a:srgbClr val="4F271C"/>
              </a:buClr>
            </a:pPr>
            <a:endParaRPr lang="ru-RU"/>
          </a:p>
        </p:txBody>
      </p:sp>
      <p:pic>
        <p:nvPicPr>
          <p:cNvPr id="41989" name="Picture 2"/>
          <p:cNvPicPr>
            <a:picLocks noChangeAspect="1" noChangeArrowheads="1"/>
          </p:cNvPicPr>
          <p:nvPr/>
        </p:nvPicPr>
        <p:blipFill>
          <a:blip r:embed="rId2"/>
          <a:srcRect/>
          <a:stretch>
            <a:fillRect/>
          </a:stretch>
        </p:blipFill>
        <p:spPr bwMode="auto">
          <a:xfrm>
            <a:off x="7623175" y="811213"/>
            <a:ext cx="1314450" cy="1357312"/>
          </a:xfrm>
          <a:prstGeom prst="rect">
            <a:avLst/>
          </a:prstGeom>
          <a:noFill/>
          <a:ln w="9525">
            <a:noFill/>
            <a:miter lim="800000"/>
            <a:headEnd/>
            <a:tailEnd/>
          </a:ln>
        </p:spPr>
      </p:pic>
      <p:pic>
        <p:nvPicPr>
          <p:cNvPr id="41990" name="Picture 3"/>
          <p:cNvPicPr>
            <a:picLocks noChangeAspect="1" noChangeArrowheads="1"/>
          </p:cNvPicPr>
          <p:nvPr/>
        </p:nvPicPr>
        <p:blipFill>
          <a:blip r:embed="rId3"/>
          <a:srcRect/>
          <a:stretch>
            <a:fillRect/>
          </a:stretch>
        </p:blipFill>
        <p:spPr bwMode="auto">
          <a:xfrm>
            <a:off x="7092950" y="2060575"/>
            <a:ext cx="1608138" cy="1206500"/>
          </a:xfrm>
          <a:prstGeom prst="rect">
            <a:avLst/>
          </a:prstGeom>
          <a:noFill/>
          <a:ln w="9525">
            <a:noFill/>
            <a:miter lim="800000"/>
            <a:headEnd/>
            <a:tailEnd/>
          </a:ln>
        </p:spPr>
      </p:pic>
      <p:sp>
        <p:nvSpPr>
          <p:cNvPr id="13" name="Прямоугольник 12"/>
          <p:cNvSpPr/>
          <p:nvPr/>
        </p:nvSpPr>
        <p:spPr>
          <a:xfrm rot="16200000">
            <a:off x="-34925" y="1906588"/>
            <a:ext cx="1076325" cy="523875"/>
          </a:xfrm>
          <a:prstGeom prst="rect">
            <a:avLst/>
          </a:prstGeom>
        </p:spPr>
        <p:txBody>
          <a:bodyPr wrap="none">
            <a:spAutoFit/>
          </a:bodyPr>
          <a:lstStyle/>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Market </a:t>
            </a:r>
          </a:p>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conditions</a:t>
            </a:r>
            <a:endParaRPr lang="ru-RU" altLang="ru-RU" sz="1400" dirty="0">
              <a:solidFill>
                <a:schemeClr val="tx2">
                  <a:lumMod val="50000"/>
                </a:schemeClr>
              </a:solidFill>
              <a:latin typeface="Century Gothic" panose="020B0502020202020204" pitchFamily="34" charset="0"/>
              <a:cs typeface="+mn-cs"/>
            </a:endParaRPr>
          </a:p>
        </p:txBody>
      </p:sp>
      <p:sp>
        <p:nvSpPr>
          <p:cNvPr id="41992" name="Прямоугольник 6"/>
          <p:cNvSpPr>
            <a:spLocks noChangeArrowheads="1"/>
          </p:cNvSpPr>
          <p:nvPr/>
        </p:nvSpPr>
        <p:spPr bwMode="auto">
          <a:xfrm rot="-5400000">
            <a:off x="-481012" y="4751387"/>
            <a:ext cx="2000250" cy="307975"/>
          </a:xfrm>
          <a:prstGeom prst="rect">
            <a:avLst/>
          </a:prstGeom>
          <a:noFill/>
          <a:ln w="9525">
            <a:noFill/>
            <a:miter lim="800000"/>
            <a:headEnd/>
            <a:tailEnd/>
          </a:ln>
        </p:spPr>
        <p:txBody>
          <a:bodyPr wrap="none">
            <a:spAutoFit/>
          </a:bodyPr>
          <a:lstStyle/>
          <a:p>
            <a:pPr algn="ctr"/>
            <a:r>
              <a:rPr lang="en-US" sz="1400">
                <a:latin typeface="Century Gothic" pitchFamily="34" charset="0"/>
              </a:rPr>
              <a:t>Economic conditions</a:t>
            </a:r>
            <a:endParaRPr lang="ru-RU" sz="1400">
              <a:latin typeface="Century Gothic" pitchFamily="34" charset="0"/>
            </a:endParaRPr>
          </a:p>
        </p:txBody>
      </p:sp>
      <p:sp>
        <p:nvSpPr>
          <p:cNvPr id="16" name="Объект 2"/>
          <p:cNvSpPr txBox="1">
            <a:spLocks/>
          </p:cNvSpPr>
          <p:nvPr/>
        </p:nvSpPr>
        <p:spPr bwMode="auto">
          <a:xfrm>
            <a:off x="998538" y="3500438"/>
            <a:ext cx="3840162" cy="2600325"/>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Font typeface="Wingdings" pitchFamily="2" charset="2"/>
              <a:buNone/>
              <a:defRPr/>
            </a:pPr>
            <a:r>
              <a:rPr lang="en-US" altLang="ru-RU" sz="1200" b="1" u="sng" kern="0" dirty="0" smtClean="0">
                <a:latin typeface="Century Gothic" panose="020B0502020202020204" pitchFamily="34" charset="0"/>
              </a:rPr>
              <a:t>Initial </a:t>
            </a:r>
            <a:r>
              <a:rPr lang="en-US" altLang="ru-RU" sz="1200" b="1" u="sng" kern="0" dirty="0">
                <a:latin typeface="Century Gothic" panose="020B0502020202020204" pitchFamily="34" charset="0"/>
              </a:rPr>
              <a:t>data</a:t>
            </a:r>
            <a:r>
              <a:rPr lang="en-US" altLang="ru-RU" sz="1200" b="1" u="sng" kern="0" dirty="0" smtClean="0">
                <a:latin typeface="Century Gothic" panose="020B0502020202020204" pitchFamily="34" charset="0"/>
              </a:rPr>
              <a:t>:</a:t>
            </a:r>
          </a:p>
          <a:p>
            <a:pPr marL="0" indent="0">
              <a:spcBef>
                <a:spcPts val="600"/>
              </a:spcBef>
              <a:buFont typeface="Wingdings" pitchFamily="2" charset="2"/>
              <a:buNone/>
              <a:defRPr/>
            </a:pPr>
            <a:r>
              <a:rPr lang="en-US" altLang="ru-RU" sz="1200" b="1" kern="0" dirty="0" smtClean="0">
                <a:latin typeface="Century Gothic" panose="020B0502020202020204" pitchFamily="34" charset="0"/>
              </a:rPr>
              <a:t>Volume of production: </a:t>
            </a:r>
          </a:p>
          <a:p>
            <a:pPr marL="0" indent="0">
              <a:spcBef>
                <a:spcPts val="600"/>
              </a:spcBef>
              <a:buFont typeface="Wingdings" pitchFamily="2" charset="2"/>
              <a:buNone/>
              <a:defRPr/>
            </a:pPr>
            <a:r>
              <a:rPr lang="en-US" altLang="ru-RU" sz="1200" b="1" kern="0" dirty="0" smtClean="0">
                <a:latin typeface="Century Gothic" panose="020B0502020202020204" pitchFamily="34" charset="0"/>
              </a:rPr>
              <a:t>Necessary </a:t>
            </a:r>
            <a:r>
              <a:rPr lang="en-US" altLang="ru-RU" sz="1200" b="1" kern="0" dirty="0">
                <a:latin typeface="Century Gothic" panose="020B0502020202020204" pitchFamily="34" charset="0"/>
              </a:rPr>
              <a:t>conditions: </a:t>
            </a:r>
          </a:p>
          <a:p>
            <a:pPr>
              <a:spcBef>
                <a:spcPts val="600"/>
              </a:spcBef>
              <a:defRPr/>
            </a:pPr>
            <a:r>
              <a:rPr lang="en-US" altLang="ru-RU" sz="1200" kern="0" dirty="0">
                <a:latin typeface="Century Gothic" panose="020B0502020202020204" pitchFamily="34" charset="0"/>
              </a:rPr>
              <a:t>The area of the land plot </a:t>
            </a:r>
            <a:r>
              <a:rPr lang="en-US" altLang="ru-RU" sz="1200" kern="0" dirty="0" smtClean="0">
                <a:latin typeface="Century Gothic" panose="020B0502020202020204" pitchFamily="34" charset="0"/>
              </a:rPr>
              <a:t>is 3-5 hectares</a:t>
            </a:r>
            <a:r>
              <a:rPr lang="en-US" altLang="ru-RU" sz="1200" kern="0" dirty="0">
                <a:latin typeface="Century Gothic" panose="020B0502020202020204" pitchFamily="34" charset="0"/>
              </a:rPr>
              <a:t>.</a:t>
            </a:r>
          </a:p>
          <a:p>
            <a:pPr marL="0" indent="0">
              <a:spcBef>
                <a:spcPts val="600"/>
              </a:spcBef>
              <a:buFont typeface="Wingdings" pitchFamily="2" charset="2"/>
              <a:buNone/>
              <a:defRPr/>
            </a:pPr>
            <a:r>
              <a:rPr lang="en-US" altLang="ru-RU" sz="1200" b="1" kern="0" dirty="0">
                <a:solidFill>
                  <a:schemeClr val="tx2">
                    <a:lumMod val="50000"/>
                  </a:schemeClr>
                </a:solidFill>
                <a:latin typeface="Century Gothic" panose="020B0502020202020204" pitchFamily="34" charset="0"/>
              </a:rPr>
              <a:t>Staff </a:t>
            </a:r>
            <a:r>
              <a:rPr lang="en-US" altLang="ru-RU" sz="1200" b="1" u="sng" kern="0" dirty="0" smtClean="0">
                <a:latin typeface="Century Gothic" panose="020B0502020202020204" pitchFamily="34" charset="0"/>
              </a:rPr>
              <a:t>: </a:t>
            </a:r>
            <a:endParaRPr lang="en-US" altLang="ru-RU" sz="1200" b="1" u="sng" kern="0" dirty="0">
              <a:latin typeface="Century Gothic" panose="020B0502020202020204" pitchFamily="34" charset="0"/>
            </a:endParaRPr>
          </a:p>
          <a:p>
            <a:pPr>
              <a:spcBef>
                <a:spcPts val="600"/>
              </a:spcBef>
              <a:defRPr/>
            </a:pPr>
            <a:r>
              <a:rPr lang="en-US" altLang="ru-RU" sz="1200" kern="0" dirty="0" smtClean="0">
                <a:latin typeface="Century Gothic" panose="020B0502020202020204" pitchFamily="34" charset="0"/>
              </a:rPr>
              <a:t>200-300  </a:t>
            </a:r>
            <a:r>
              <a:rPr lang="en-US" altLang="ru-RU" sz="1200" kern="0" dirty="0">
                <a:latin typeface="Century Gothic" panose="020B0502020202020204" pitchFamily="34" charset="0"/>
              </a:rPr>
              <a:t>people (taking into account the technical repair personnel and AUP)</a:t>
            </a:r>
          </a:p>
          <a:p>
            <a:pPr>
              <a:spcBef>
                <a:spcPts val="600"/>
              </a:spcBef>
              <a:buClr>
                <a:srgbClr val="080808"/>
              </a:buClr>
              <a:defRPr/>
            </a:pPr>
            <a:r>
              <a:rPr lang="en-US" altLang="ru-RU" sz="1200" kern="0" dirty="0" smtClean="0">
                <a:latin typeface="Century Gothic" panose="020B0502020202020204" pitchFamily="34" charset="0"/>
              </a:rPr>
              <a:t>Pay check for 1 </a:t>
            </a:r>
            <a:r>
              <a:rPr lang="en-US" altLang="ru-RU" sz="1200" kern="0" dirty="0">
                <a:latin typeface="Century Gothic" panose="020B0502020202020204" pitchFamily="34" charset="0"/>
              </a:rPr>
              <a:t>employee </a:t>
            </a:r>
            <a:r>
              <a:rPr lang="en-US" altLang="ru-RU" sz="1200" kern="0" dirty="0" smtClean="0">
                <a:latin typeface="Century Gothic" panose="020B0502020202020204" pitchFamily="34" charset="0"/>
              </a:rPr>
              <a:t>– 45 000</a:t>
            </a:r>
            <a:r>
              <a:rPr lang="en-US" altLang="ru-RU" sz="1200" kern="0" dirty="0">
                <a:latin typeface="Century Gothic" panose="020B0502020202020204" pitchFamily="34" charset="0"/>
              </a:rPr>
              <a:t> </a:t>
            </a:r>
            <a:r>
              <a:rPr lang="en-US" altLang="ru-RU" sz="1200" kern="0" dirty="0" smtClean="0">
                <a:latin typeface="Century Gothic" panose="020B0502020202020204" pitchFamily="34" charset="0"/>
              </a:rPr>
              <a:t>/ 50 000 rub </a:t>
            </a:r>
            <a:r>
              <a:rPr lang="en-US" altLang="ru-RU" sz="1200" kern="0" dirty="0">
                <a:solidFill>
                  <a:srgbClr val="000000"/>
                </a:solidFill>
              </a:rPr>
              <a:t>including insurance premium.</a:t>
            </a:r>
          </a:p>
        </p:txBody>
      </p:sp>
      <p:sp>
        <p:nvSpPr>
          <p:cNvPr id="17" name="Объект 2"/>
          <p:cNvSpPr txBox="1">
            <a:spLocks/>
          </p:cNvSpPr>
          <p:nvPr/>
        </p:nvSpPr>
        <p:spPr bwMode="auto">
          <a:xfrm>
            <a:off x="5045075" y="3905250"/>
            <a:ext cx="3871913" cy="2089150"/>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Approximate investment volume: from 1,5 billion rubles</a:t>
            </a:r>
          </a:p>
          <a:p>
            <a:pPr marL="0" indent="0">
              <a:spcBef>
                <a:spcPts val="600"/>
              </a:spcBef>
              <a:buClr>
                <a:srgbClr val="080808"/>
              </a:buClr>
              <a:buFont typeface="Wingdings" pitchFamily="2" charset="2"/>
              <a:buNone/>
              <a:defRPr/>
            </a:pPr>
            <a:endParaRPr lang="en-US" altLang="ru-RU" sz="1200" b="1" kern="0" dirty="0">
              <a:solidFill>
                <a:schemeClr val="tx2">
                  <a:lumMod val="50000"/>
                </a:schemeClr>
              </a:solidFill>
            </a:endParaRP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Measures of efficiency :</a:t>
            </a:r>
            <a:endParaRPr lang="ru-RU" altLang="ru-RU" sz="1200" b="1" kern="0" dirty="0" smtClean="0">
              <a:solidFill>
                <a:srgbClr val="000000"/>
              </a:solidFill>
            </a:endParaRPr>
          </a:p>
          <a:p>
            <a:pPr marL="0" indent="0">
              <a:spcBef>
                <a:spcPts val="600"/>
              </a:spcBef>
              <a:buClr>
                <a:srgbClr val="080808"/>
              </a:buClr>
              <a:buFont typeface="Wingdings" pitchFamily="2" charset="2"/>
              <a:buNone/>
              <a:defRPr/>
            </a:pPr>
            <a:r>
              <a:rPr lang="en-US" altLang="ru-RU" sz="1200" b="1" kern="0" dirty="0" smtClean="0">
                <a:solidFill>
                  <a:srgbClr val="000000"/>
                </a:solidFill>
              </a:rPr>
              <a:t>Internal rate of return</a:t>
            </a:r>
            <a:r>
              <a:rPr lang="en-US" altLang="ru-RU" sz="1200" kern="0" dirty="0" smtClean="0">
                <a:solidFill>
                  <a:srgbClr val="000000"/>
                </a:solidFill>
              </a:rPr>
              <a:t>: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IRR</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 </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20</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a:t>
            </a: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Net present value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NPV): 300-500 million rubles</a:t>
            </a:r>
            <a:endParaRPr lang="ru-RU" altLang="ru-RU" sz="1200" b="1" kern="0" dirty="0" smtClean="0">
              <a:solidFill>
                <a:schemeClr val="tx2">
                  <a:lumMod val="50000"/>
                </a:schemeClr>
              </a:solidFill>
            </a:endParaRP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Payback period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P</a:t>
            </a:r>
            <a:r>
              <a:rPr lang="ru-RU" altLang="ru-RU" sz="1200" b="1" kern="0" dirty="0" smtClean="0">
                <a:solidFill>
                  <a:schemeClr val="tx2">
                    <a:lumMod val="50000"/>
                  </a:schemeClr>
                </a:solidFill>
              </a:rPr>
              <a:t>Р)</a:t>
            </a:r>
            <a:r>
              <a:rPr lang="en-US" altLang="ru-RU" sz="1200" b="1" kern="0" dirty="0" smtClean="0">
                <a:solidFill>
                  <a:schemeClr val="tx2">
                    <a:lumMod val="50000"/>
                  </a:schemeClr>
                </a:solidFill>
              </a:rPr>
              <a:t>: </a:t>
            </a:r>
            <a:r>
              <a:rPr lang="en-US" altLang="ru-RU" sz="1200" b="1" kern="0" dirty="0">
                <a:solidFill>
                  <a:schemeClr val="tx2">
                    <a:lumMod val="50000"/>
                  </a:schemeClr>
                </a:solidFill>
              </a:rPr>
              <a:t>7</a:t>
            </a:r>
            <a:r>
              <a:rPr lang="en-US" altLang="ru-RU" sz="1200" b="1" kern="0" dirty="0" smtClean="0">
                <a:solidFill>
                  <a:schemeClr val="tx2">
                    <a:lumMod val="50000"/>
                  </a:schemeClr>
                </a:solidFill>
              </a:rPr>
              <a:t> years</a:t>
            </a:r>
            <a:endParaRPr lang="ru-RU" altLang="ru-RU" sz="1100" b="1" kern="0" dirty="0" smtClean="0">
              <a:solidFill>
                <a:srgbClr val="000000"/>
              </a:solidFill>
            </a:endParaRPr>
          </a:p>
          <a:p>
            <a:pPr marL="0" indent="0">
              <a:spcBef>
                <a:spcPts val="600"/>
              </a:spcBef>
              <a:buClr>
                <a:srgbClr val="080808"/>
              </a:buClr>
              <a:buFont typeface="Wingdings" pitchFamily="2" charset="2"/>
              <a:buNone/>
              <a:defRPr/>
            </a:pPr>
            <a:endParaRPr lang="ru-RU" altLang="ru-RU" sz="1100" b="1" kern="0" dirty="0" smtClean="0">
              <a:solidFill>
                <a:srgbClr val="000000"/>
              </a:solidFill>
            </a:endParaRPr>
          </a:p>
        </p:txBody>
      </p:sp>
      <p:sp>
        <p:nvSpPr>
          <p:cNvPr id="41995" name="Прямоугольник 17"/>
          <p:cNvSpPr>
            <a:spLocks noChangeArrowheads="1"/>
          </p:cNvSpPr>
          <p:nvPr/>
        </p:nvSpPr>
        <p:spPr bwMode="auto">
          <a:xfrm>
            <a:off x="1042988" y="6092825"/>
            <a:ext cx="6823075" cy="646113"/>
          </a:xfrm>
          <a:prstGeom prst="rect">
            <a:avLst/>
          </a:prstGeom>
          <a:noFill/>
          <a:ln w="9525">
            <a:noFill/>
            <a:miter lim="800000"/>
            <a:headEnd/>
            <a:tailEnd/>
          </a:ln>
        </p:spPr>
        <p:txBody>
          <a:bodyPr>
            <a:spAutoFit/>
          </a:bodyPr>
          <a:lstStyle/>
          <a:p>
            <a:r>
              <a:rPr lang="en-US" sz="1200"/>
              <a:t>* For implementation of the project various options of municipal and private platforms are offered; </a:t>
            </a:r>
          </a:p>
          <a:p>
            <a:r>
              <a:rPr lang="en-US" sz="1200"/>
              <a:t>* Since 2015 projects with the volume of investment more than 300 million rubles are exempted from payment of the property tax, and also will be able to receive a privilege on income tax.</a:t>
            </a:r>
            <a:endParaRPr lang="ru-RU" sz="12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a:off x="179388" y="1052513"/>
            <a:ext cx="6477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altLang="ru-RU" sz="1200" dirty="0">
              <a:solidFill>
                <a:schemeClr val="tx2">
                  <a:lumMod val="50000"/>
                </a:schemeClr>
              </a:solidFill>
            </a:endParaRPr>
          </a:p>
        </p:txBody>
      </p:sp>
      <p:sp>
        <p:nvSpPr>
          <p:cNvPr id="5" name="Пятиугольник 4"/>
          <p:cNvSpPr/>
          <p:nvPr/>
        </p:nvSpPr>
        <p:spPr>
          <a:xfrm>
            <a:off x="188913" y="3789363"/>
            <a:ext cx="7112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 name="Прямоугольник 2"/>
          <p:cNvSpPr/>
          <p:nvPr/>
        </p:nvSpPr>
        <p:spPr>
          <a:xfrm>
            <a:off x="1579563" y="303213"/>
            <a:ext cx="5803900" cy="769937"/>
          </a:xfrm>
          <a:prstGeom prst="rect">
            <a:avLst/>
          </a:prstGeom>
        </p:spPr>
        <p:txBody>
          <a:bodyPr wrap="none">
            <a:spAutoFit/>
          </a:bodyPr>
          <a:lstStyle/>
          <a:p>
            <a:pPr algn="ctr" fontAlgn="auto">
              <a:spcAft>
                <a:spcPts val="0"/>
              </a:spcAft>
              <a:defRPr/>
            </a:pPr>
            <a:r>
              <a:rPr lang="en-US" sz="2200" b="1" dirty="0">
                <a:solidFill>
                  <a:schemeClr val="tx2">
                    <a:lumMod val="50000"/>
                  </a:schemeClr>
                </a:solidFill>
                <a:latin typeface="Century Gothic" panose="020B0502020202020204" pitchFamily="34" charset="0"/>
                <a:cs typeface="+mn-cs"/>
              </a:rPr>
              <a:t>Investment in the construction of electric </a:t>
            </a:r>
          </a:p>
          <a:p>
            <a:pPr algn="ctr" fontAlgn="auto">
              <a:spcAft>
                <a:spcPts val="0"/>
              </a:spcAft>
              <a:defRPr/>
            </a:pPr>
            <a:r>
              <a:rPr lang="en-US" sz="2200" b="1" dirty="0">
                <a:solidFill>
                  <a:schemeClr val="tx2">
                    <a:lumMod val="50000"/>
                  </a:schemeClr>
                </a:solidFill>
                <a:latin typeface="Century Gothic" panose="020B0502020202020204" pitchFamily="34" charset="0"/>
                <a:cs typeface="+mn-cs"/>
              </a:rPr>
              <a:t>equipment production factory</a:t>
            </a:r>
            <a:r>
              <a:rPr lang="ru-RU" sz="2200" b="1" dirty="0">
                <a:solidFill>
                  <a:schemeClr val="tx2">
                    <a:lumMod val="50000"/>
                  </a:schemeClr>
                </a:solidFill>
                <a:latin typeface="Century Gothic" panose="020B0502020202020204" pitchFamily="34" charset="0"/>
                <a:cs typeface="+mn-cs"/>
              </a:rPr>
              <a:t>* </a:t>
            </a:r>
            <a:endParaRPr lang="ru-RU" sz="2200" b="1" dirty="0">
              <a:solidFill>
                <a:schemeClr val="tx2">
                  <a:lumMod val="50000"/>
                </a:schemeClr>
              </a:solidFill>
              <a:latin typeface="Century Gothic" panose="020B0502020202020204" pitchFamily="34" charset="0"/>
              <a:cs typeface="+mn-cs"/>
            </a:endParaRPr>
          </a:p>
        </p:txBody>
      </p:sp>
      <p:sp>
        <p:nvSpPr>
          <p:cNvPr id="43012" name="Прямоугольник 14"/>
          <p:cNvSpPr>
            <a:spLocks noChangeArrowheads="1"/>
          </p:cNvSpPr>
          <p:nvPr/>
        </p:nvSpPr>
        <p:spPr bwMode="auto">
          <a:xfrm>
            <a:off x="968375" y="1198563"/>
            <a:ext cx="6483350" cy="2185987"/>
          </a:xfrm>
          <a:prstGeom prst="rect">
            <a:avLst/>
          </a:prstGeom>
          <a:noFill/>
          <a:ln w="9525">
            <a:noFill/>
            <a:miter lim="800000"/>
            <a:headEnd/>
            <a:tailEnd/>
          </a:ln>
        </p:spPr>
        <p:txBody>
          <a:bodyPr>
            <a:spAutoFit/>
          </a:bodyPr>
          <a:lstStyle/>
          <a:p>
            <a:pPr eaLnBrk="0" hangingPunct="0">
              <a:lnSpc>
                <a:spcPct val="150000"/>
              </a:lnSpc>
              <a:spcBef>
                <a:spcPts val="600"/>
              </a:spcBef>
              <a:buClr>
                <a:srgbClr val="4F271C"/>
              </a:buClr>
            </a:pPr>
            <a:r>
              <a:rPr lang="ru-RU" sz="1100">
                <a:solidFill>
                  <a:srgbClr val="000000"/>
                </a:solidFill>
                <a:latin typeface="Century Gothic" pitchFamily="34" charset="0"/>
              </a:rPr>
              <a:t>-</a:t>
            </a:r>
            <a:r>
              <a:rPr lang="en-US" sz="1100">
                <a:latin typeface="Century Gothic" pitchFamily="34" charset="0"/>
              </a:rPr>
              <a:t> Due to the current government arrangements concerning the import substitution of the  oil-and-gas sector, existence of extensive scientific and technical base, proximity of oil and gas crafts and convenient  geographical position, the production of </a:t>
            </a:r>
            <a:r>
              <a:rPr lang="en-US" sz="1100">
                <a:solidFill>
                  <a:srgbClr val="000000"/>
                </a:solidFill>
                <a:latin typeface="Century Gothic" pitchFamily="34" charset="0"/>
              </a:rPr>
              <a:t>electric equipment , specifically electric motors, diesel power plants for drilling rigs, electric drives for spherical cranes remote control.</a:t>
            </a:r>
            <a:r>
              <a:rPr lang="ru-RU" sz="1100">
                <a:solidFill>
                  <a:srgbClr val="000000"/>
                </a:solidFill>
                <a:latin typeface="Century Gothic" pitchFamily="34" charset="0"/>
              </a:rPr>
              <a:t> </a:t>
            </a:r>
          </a:p>
          <a:p>
            <a:pPr eaLnBrk="0" hangingPunct="0">
              <a:lnSpc>
                <a:spcPct val="150000"/>
              </a:lnSpc>
              <a:spcBef>
                <a:spcPts val="600"/>
              </a:spcBef>
              <a:buClr>
                <a:schemeClr val="tx2"/>
              </a:buClr>
            </a:pPr>
            <a:r>
              <a:rPr lang="ru-RU" sz="1100">
                <a:solidFill>
                  <a:srgbClr val="000000"/>
                </a:solidFill>
                <a:latin typeface="Century Gothic" pitchFamily="34" charset="0"/>
              </a:rPr>
              <a:t>-  </a:t>
            </a:r>
            <a:r>
              <a:rPr lang="en-US" sz="1100">
                <a:latin typeface="Century Gothic" pitchFamily="34" charset="0"/>
              </a:rPr>
              <a:t>Share of such equipment import in Russian Federation  - </a:t>
            </a:r>
            <a:r>
              <a:rPr lang="ru-RU" sz="1100">
                <a:solidFill>
                  <a:srgbClr val="000000"/>
                </a:solidFill>
                <a:latin typeface="Century Gothic" pitchFamily="34" charset="0"/>
              </a:rPr>
              <a:t>70%</a:t>
            </a:r>
          </a:p>
          <a:p>
            <a:pPr eaLnBrk="0" hangingPunct="0">
              <a:lnSpc>
                <a:spcPct val="150000"/>
              </a:lnSpc>
              <a:spcBef>
                <a:spcPts val="600"/>
              </a:spcBef>
              <a:buClr>
                <a:srgbClr val="4F271C"/>
              </a:buClr>
            </a:pPr>
            <a:endParaRPr lang="ru-RU"/>
          </a:p>
        </p:txBody>
      </p:sp>
      <p:pic>
        <p:nvPicPr>
          <p:cNvPr id="43013" name="Picture 2"/>
          <p:cNvPicPr>
            <a:picLocks noChangeAspect="1" noChangeArrowheads="1"/>
          </p:cNvPicPr>
          <p:nvPr/>
        </p:nvPicPr>
        <p:blipFill>
          <a:blip r:embed="rId2"/>
          <a:srcRect/>
          <a:stretch>
            <a:fillRect/>
          </a:stretch>
        </p:blipFill>
        <p:spPr bwMode="auto">
          <a:xfrm>
            <a:off x="7667625" y="857250"/>
            <a:ext cx="1104900" cy="828675"/>
          </a:xfrm>
          <a:prstGeom prst="rect">
            <a:avLst/>
          </a:prstGeom>
          <a:noFill/>
          <a:ln w="9525">
            <a:noFill/>
            <a:miter lim="800000"/>
            <a:headEnd/>
            <a:tailEnd/>
          </a:ln>
        </p:spPr>
      </p:pic>
      <p:pic>
        <p:nvPicPr>
          <p:cNvPr id="43014" name="Picture 3"/>
          <p:cNvPicPr>
            <a:picLocks noChangeAspect="1" noChangeArrowheads="1"/>
          </p:cNvPicPr>
          <p:nvPr/>
        </p:nvPicPr>
        <p:blipFill>
          <a:blip r:embed="rId3"/>
          <a:srcRect/>
          <a:stretch>
            <a:fillRect/>
          </a:stretch>
        </p:blipFill>
        <p:spPr bwMode="auto">
          <a:xfrm>
            <a:off x="7516813" y="1720850"/>
            <a:ext cx="1428750" cy="819150"/>
          </a:xfrm>
          <a:prstGeom prst="rect">
            <a:avLst/>
          </a:prstGeom>
          <a:noFill/>
          <a:ln w="9525">
            <a:noFill/>
            <a:miter lim="800000"/>
            <a:headEnd/>
            <a:tailEnd/>
          </a:ln>
        </p:spPr>
      </p:pic>
      <p:pic>
        <p:nvPicPr>
          <p:cNvPr id="43015" name="Picture 4"/>
          <p:cNvPicPr>
            <a:picLocks noChangeAspect="1" noChangeArrowheads="1"/>
          </p:cNvPicPr>
          <p:nvPr/>
        </p:nvPicPr>
        <p:blipFill>
          <a:blip r:embed="rId4"/>
          <a:srcRect/>
          <a:stretch>
            <a:fillRect/>
          </a:stretch>
        </p:blipFill>
        <p:spPr bwMode="auto">
          <a:xfrm>
            <a:off x="7781925" y="2416175"/>
            <a:ext cx="898525" cy="936625"/>
          </a:xfrm>
          <a:prstGeom prst="rect">
            <a:avLst/>
          </a:prstGeom>
          <a:noFill/>
          <a:ln w="9525">
            <a:noFill/>
            <a:miter lim="800000"/>
            <a:headEnd/>
            <a:tailEnd/>
          </a:ln>
        </p:spPr>
      </p:pic>
      <p:sp>
        <p:nvSpPr>
          <p:cNvPr id="14" name="Прямоугольник 13"/>
          <p:cNvSpPr/>
          <p:nvPr/>
        </p:nvSpPr>
        <p:spPr>
          <a:xfrm rot="16200000">
            <a:off x="-34925" y="1906588"/>
            <a:ext cx="1076325" cy="523875"/>
          </a:xfrm>
          <a:prstGeom prst="rect">
            <a:avLst/>
          </a:prstGeom>
        </p:spPr>
        <p:txBody>
          <a:bodyPr wrap="none">
            <a:spAutoFit/>
          </a:bodyPr>
          <a:lstStyle/>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Market </a:t>
            </a:r>
          </a:p>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conditions</a:t>
            </a:r>
            <a:endParaRPr lang="ru-RU" altLang="ru-RU" sz="1400" dirty="0">
              <a:solidFill>
                <a:schemeClr val="tx2">
                  <a:lumMod val="50000"/>
                </a:schemeClr>
              </a:solidFill>
              <a:latin typeface="Century Gothic" panose="020B0502020202020204" pitchFamily="34" charset="0"/>
              <a:cs typeface="+mn-cs"/>
            </a:endParaRPr>
          </a:p>
        </p:txBody>
      </p:sp>
      <p:sp>
        <p:nvSpPr>
          <p:cNvPr id="43017" name="Прямоугольник 6"/>
          <p:cNvSpPr>
            <a:spLocks noChangeArrowheads="1"/>
          </p:cNvSpPr>
          <p:nvPr/>
        </p:nvSpPr>
        <p:spPr bwMode="auto">
          <a:xfrm rot="-5400000">
            <a:off x="-481012" y="4751387"/>
            <a:ext cx="2000250" cy="307975"/>
          </a:xfrm>
          <a:prstGeom prst="rect">
            <a:avLst/>
          </a:prstGeom>
          <a:noFill/>
          <a:ln w="9525">
            <a:noFill/>
            <a:miter lim="800000"/>
            <a:headEnd/>
            <a:tailEnd/>
          </a:ln>
        </p:spPr>
        <p:txBody>
          <a:bodyPr wrap="none">
            <a:spAutoFit/>
          </a:bodyPr>
          <a:lstStyle/>
          <a:p>
            <a:pPr algn="ctr"/>
            <a:r>
              <a:rPr lang="en-US" sz="1400">
                <a:latin typeface="Century Gothic" pitchFamily="34" charset="0"/>
              </a:rPr>
              <a:t>Economic conditions</a:t>
            </a:r>
            <a:endParaRPr lang="ru-RU" sz="1400">
              <a:latin typeface="Century Gothic" pitchFamily="34" charset="0"/>
            </a:endParaRPr>
          </a:p>
        </p:txBody>
      </p:sp>
      <p:sp>
        <p:nvSpPr>
          <p:cNvPr id="17" name="Объект 2"/>
          <p:cNvSpPr txBox="1">
            <a:spLocks/>
          </p:cNvSpPr>
          <p:nvPr/>
        </p:nvSpPr>
        <p:spPr bwMode="auto">
          <a:xfrm>
            <a:off x="1060450" y="3360738"/>
            <a:ext cx="3840163" cy="2598737"/>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Font typeface="Wingdings" pitchFamily="2" charset="2"/>
              <a:buNone/>
              <a:defRPr/>
            </a:pPr>
            <a:r>
              <a:rPr lang="en-US" altLang="ru-RU" sz="1200" b="1" u="sng" kern="0" dirty="0" smtClean="0">
                <a:latin typeface="Century Gothic" panose="020B0502020202020204" pitchFamily="34" charset="0"/>
              </a:rPr>
              <a:t>Initial </a:t>
            </a:r>
            <a:r>
              <a:rPr lang="en-US" altLang="ru-RU" sz="1200" b="1" u="sng" kern="0" dirty="0">
                <a:latin typeface="Century Gothic" panose="020B0502020202020204" pitchFamily="34" charset="0"/>
              </a:rPr>
              <a:t>data</a:t>
            </a:r>
            <a:r>
              <a:rPr lang="en-US" altLang="ru-RU" sz="1200" b="1" u="sng" kern="0" dirty="0" smtClean="0">
                <a:latin typeface="Century Gothic" panose="020B0502020202020204" pitchFamily="34" charset="0"/>
              </a:rPr>
              <a:t>:</a:t>
            </a:r>
          </a:p>
          <a:p>
            <a:pPr marL="0" indent="0">
              <a:spcBef>
                <a:spcPts val="600"/>
              </a:spcBef>
              <a:buFont typeface="Wingdings" pitchFamily="2" charset="2"/>
              <a:buNone/>
              <a:defRPr/>
            </a:pPr>
            <a:r>
              <a:rPr lang="en-US" altLang="ru-RU" sz="1200" b="1" kern="0" dirty="0" smtClean="0">
                <a:latin typeface="Century Gothic" panose="020B0502020202020204" pitchFamily="34" charset="0"/>
              </a:rPr>
              <a:t>Volume of production: </a:t>
            </a:r>
          </a:p>
          <a:p>
            <a:pPr marL="0" indent="0">
              <a:spcBef>
                <a:spcPts val="600"/>
              </a:spcBef>
              <a:buFont typeface="Wingdings" pitchFamily="2" charset="2"/>
              <a:buNone/>
              <a:defRPr/>
            </a:pPr>
            <a:r>
              <a:rPr lang="en-US" altLang="ru-RU" sz="1200" b="1" kern="0" dirty="0" smtClean="0">
                <a:latin typeface="Century Gothic" panose="020B0502020202020204" pitchFamily="34" charset="0"/>
              </a:rPr>
              <a:t>Necessary </a:t>
            </a:r>
            <a:r>
              <a:rPr lang="en-US" altLang="ru-RU" sz="1200" b="1" kern="0" dirty="0">
                <a:latin typeface="Century Gothic" panose="020B0502020202020204" pitchFamily="34" charset="0"/>
              </a:rPr>
              <a:t>conditions: </a:t>
            </a:r>
          </a:p>
          <a:p>
            <a:pPr>
              <a:spcBef>
                <a:spcPts val="600"/>
              </a:spcBef>
              <a:defRPr/>
            </a:pPr>
            <a:r>
              <a:rPr lang="en-US" altLang="ru-RU" sz="1200" kern="0" dirty="0">
                <a:latin typeface="Century Gothic" panose="020B0502020202020204" pitchFamily="34" charset="0"/>
              </a:rPr>
              <a:t>The area of the land plot </a:t>
            </a:r>
            <a:r>
              <a:rPr lang="en-US" altLang="ru-RU" sz="1200" kern="0" dirty="0" smtClean="0">
                <a:latin typeface="Century Gothic" panose="020B0502020202020204" pitchFamily="34" charset="0"/>
              </a:rPr>
              <a:t>is 5-10 hectares</a:t>
            </a:r>
            <a:r>
              <a:rPr lang="en-US" altLang="ru-RU" sz="1200" kern="0" dirty="0">
                <a:latin typeface="Century Gothic" panose="020B0502020202020204" pitchFamily="34" charset="0"/>
              </a:rPr>
              <a:t>.</a:t>
            </a:r>
          </a:p>
          <a:p>
            <a:pPr marL="0" indent="0">
              <a:spcBef>
                <a:spcPts val="600"/>
              </a:spcBef>
              <a:buFont typeface="Wingdings" pitchFamily="2" charset="2"/>
              <a:buNone/>
              <a:defRPr/>
            </a:pPr>
            <a:r>
              <a:rPr lang="en-US" altLang="ru-RU" sz="1200" b="1" kern="0" dirty="0">
                <a:solidFill>
                  <a:schemeClr val="tx2">
                    <a:lumMod val="50000"/>
                  </a:schemeClr>
                </a:solidFill>
                <a:latin typeface="Century Gothic" panose="020B0502020202020204" pitchFamily="34" charset="0"/>
              </a:rPr>
              <a:t>Staff </a:t>
            </a:r>
            <a:r>
              <a:rPr lang="en-US" altLang="ru-RU" sz="1200" b="1" u="sng" kern="0" dirty="0" smtClean="0">
                <a:latin typeface="Century Gothic" panose="020B0502020202020204" pitchFamily="34" charset="0"/>
              </a:rPr>
              <a:t>: </a:t>
            </a:r>
            <a:endParaRPr lang="en-US" altLang="ru-RU" sz="1200" b="1" u="sng" kern="0" dirty="0">
              <a:latin typeface="Century Gothic" panose="020B0502020202020204" pitchFamily="34" charset="0"/>
            </a:endParaRPr>
          </a:p>
          <a:p>
            <a:pPr>
              <a:spcBef>
                <a:spcPts val="600"/>
              </a:spcBef>
              <a:defRPr/>
            </a:pPr>
            <a:r>
              <a:rPr lang="en-US" altLang="ru-RU" sz="1200" kern="0" dirty="0" smtClean="0">
                <a:latin typeface="Century Gothic" panose="020B0502020202020204" pitchFamily="34" charset="0"/>
              </a:rPr>
              <a:t>500-600  </a:t>
            </a:r>
            <a:r>
              <a:rPr lang="en-US" altLang="ru-RU" sz="1200" kern="0" dirty="0">
                <a:latin typeface="Century Gothic" panose="020B0502020202020204" pitchFamily="34" charset="0"/>
              </a:rPr>
              <a:t>people (taking into account the technical repair personnel and AUP)</a:t>
            </a:r>
          </a:p>
          <a:p>
            <a:pPr>
              <a:spcBef>
                <a:spcPts val="600"/>
              </a:spcBef>
              <a:buClr>
                <a:srgbClr val="080808"/>
              </a:buClr>
              <a:defRPr/>
            </a:pPr>
            <a:r>
              <a:rPr lang="en-US" altLang="ru-RU" sz="1200" kern="0" dirty="0" smtClean="0">
                <a:latin typeface="Century Gothic" panose="020B0502020202020204" pitchFamily="34" charset="0"/>
              </a:rPr>
              <a:t>Pay check for 1 </a:t>
            </a:r>
            <a:r>
              <a:rPr lang="en-US" altLang="ru-RU" sz="1200" kern="0" dirty="0">
                <a:latin typeface="Century Gothic" panose="020B0502020202020204" pitchFamily="34" charset="0"/>
              </a:rPr>
              <a:t>employee </a:t>
            </a:r>
            <a:r>
              <a:rPr lang="en-US" altLang="ru-RU" sz="1200" kern="0" dirty="0" smtClean="0">
                <a:latin typeface="Century Gothic" panose="020B0502020202020204" pitchFamily="34" charset="0"/>
              </a:rPr>
              <a:t>– 45 000</a:t>
            </a:r>
            <a:r>
              <a:rPr lang="en-US" altLang="ru-RU" sz="1200" kern="0" dirty="0">
                <a:latin typeface="Century Gothic" panose="020B0502020202020204" pitchFamily="34" charset="0"/>
              </a:rPr>
              <a:t> </a:t>
            </a:r>
            <a:r>
              <a:rPr lang="en-US" altLang="ru-RU" sz="1200" kern="0" dirty="0" smtClean="0">
                <a:latin typeface="Century Gothic" panose="020B0502020202020204" pitchFamily="34" charset="0"/>
              </a:rPr>
              <a:t>/ 50 000 rub </a:t>
            </a:r>
            <a:r>
              <a:rPr lang="en-US" altLang="ru-RU" sz="1200" kern="0" dirty="0">
                <a:solidFill>
                  <a:srgbClr val="000000"/>
                </a:solidFill>
              </a:rPr>
              <a:t>including insurance premium.</a:t>
            </a:r>
          </a:p>
        </p:txBody>
      </p:sp>
      <p:sp>
        <p:nvSpPr>
          <p:cNvPr id="18" name="Объект 2"/>
          <p:cNvSpPr txBox="1">
            <a:spLocks/>
          </p:cNvSpPr>
          <p:nvPr/>
        </p:nvSpPr>
        <p:spPr bwMode="auto">
          <a:xfrm>
            <a:off x="4900613" y="3825875"/>
            <a:ext cx="3871912" cy="2089150"/>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Approximate investment volume: from 3 billion rubles</a:t>
            </a:r>
          </a:p>
          <a:p>
            <a:pPr marL="0" indent="0">
              <a:spcBef>
                <a:spcPts val="600"/>
              </a:spcBef>
              <a:buClr>
                <a:srgbClr val="080808"/>
              </a:buClr>
              <a:buFont typeface="Wingdings" pitchFamily="2" charset="2"/>
              <a:buNone/>
              <a:defRPr/>
            </a:pPr>
            <a:endParaRPr lang="en-US" altLang="ru-RU" sz="1200" b="1" kern="0" dirty="0">
              <a:solidFill>
                <a:schemeClr val="tx2">
                  <a:lumMod val="50000"/>
                </a:schemeClr>
              </a:solidFill>
            </a:endParaRP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Measures of efficiency :</a:t>
            </a:r>
            <a:endParaRPr lang="ru-RU" altLang="ru-RU" sz="1200" b="1" kern="0" dirty="0" smtClean="0">
              <a:solidFill>
                <a:srgbClr val="000000"/>
              </a:solidFill>
            </a:endParaRPr>
          </a:p>
          <a:p>
            <a:pPr marL="0" indent="0">
              <a:spcBef>
                <a:spcPts val="600"/>
              </a:spcBef>
              <a:buClr>
                <a:srgbClr val="080808"/>
              </a:buClr>
              <a:buFont typeface="Wingdings" pitchFamily="2" charset="2"/>
              <a:buNone/>
              <a:defRPr/>
            </a:pPr>
            <a:r>
              <a:rPr lang="en-US" altLang="ru-RU" sz="1200" b="1" kern="0" dirty="0" smtClean="0">
                <a:solidFill>
                  <a:srgbClr val="000000"/>
                </a:solidFill>
              </a:rPr>
              <a:t>Internal rate of return</a:t>
            </a:r>
            <a:r>
              <a:rPr lang="en-US" altLang="ru-RU" sz="1200" kern="0" dirty="0" smtClean="0">
                <a:solidFill>
                  <a:srgbClr val="000000"/>
                </a:solidFill>
              </a:rPr>
              <a:t>: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IRR</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 </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25</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a:t>
            </a: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Net present value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NPV): 400-550 million rubles</a:t>
            </a:r>
            <a:endParaRPr lang="ru-RU" altLang="ru-RU" sz="1200" b="1" kern="0" dirty="0" smtClean="0">
              <a:solidFill>
                <a:schemeClr val="tx2">
                  <a:lumMod val="50000"/>
                </a:schemeClr>
              </a:solidFill>
            </a:endParaRP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Payback period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P</a:t>
            </a:r>
            <a:r>
              <a:rPr lang="ru-RU" altLang="ru-RU" sz="1200" b="1" kern="0" dirty="0" smtClean="0">
                <a:solidFill>
                  <a:schemeClr val="tx2">
                    <a:lumMod val="50000"/>
                  </a:schemeClr>
                </a:solidFill>
              </a:rPr>
              <a:t>Р)</a:t>
            </a:r>
            <a:r>
              <a:rPr lang="en-US" altLang="ru-RU" sz="1200" b="1" kern="0" dirty="0" smtClean="0">
                <a:solidFill>
                  <a:schemeClr val="tx2">
                    <a:lumMod val="50000"/>
                  </a:schemeClr>
                </a:solidFill>
              </a:rPr>
              <a:t>: 6 years</a:t>
            </a:r>
            <a:endParaRPr lang="ru-RU" altLang="ru-RU" sz="1100" b="1" kern="0" dirty="0" smtClean="0">
              <a:solidFill>
                <a:srgbClr val="000000"/>
              </a:solidFill>
            </a:endParaRPr>
          </a:p>
          <a:p>
            <a:pPr marL="0" indent="0">
              <a:spcBef>
                <a:spcPts val="600"/>
              </a:spcBef>
              <a:buClr>
                <a:srgbClr val="080808"/>
              </a:buClr>
              <a:buFont typeface="Wingdings" pitchFamily="2" charset="2"/>
              <a:buNone/>
              <a:defRPr/>
            </a:pPr>
            <a:endParaRPr lang="ru-RU" altLang="ru-RU" sz="1100" b="1" kern="0" dirty="0" smtClean="0">
              <a:solidFill>
                <a:srgbClr val="000000"/>
              </a:solidFill>
            </a:endParaRPr>
          </a:p>
        </p:txBody>
      </p:sp>
      <p:sp>
        <p:nvSpPr>
          <p:cNvPr id="43020" name="Прямоугольник 18"/>
          <p:cNvSpPr>
            <a:spLocks noChangeArrowheads="1"/>
          </p:cNvSpPr>
          <p:nvPr/>
        </p:nvSpPr>
        <p:spPr bwMode="auto">
          <a:xfrm>
            <a:off x="1042988" y="6092825"/>
            <a:ext cx="6823075" cy="646113"/>
          </a:xfrm>
          <a:prstGeom prst="rect">
            <a:avLst/>
          </a:prstGeom>
          <a:noFill/>
          <a:ln w="9525">
            <a:noFill/>
            <a:miter lim="800000"/>
            <a:headEnd/>
            <a:tailEnd/>
          </a:ln>
        </p:spPr>
        <p:txBody>
          <a:bodyPr>
            <a:spAutoFit/>
          </a:bodyPr>
          <a:lstStyle/>
          <a:p>
            <a:r>
              <a:rPr lang="en-US" sz="1200"/>
              <a:t>* For implementation of the project various options of municipal and private platforms are offered; </a:t>
            </a:r>
          </a:p>
          <a:p>
            <a:r>
              <a:rPr lang="en-US" sz="1200"/>
              <a:t>* Since 2015 projects with the volume of investment more than 300 million rubles are exempted from payment of the property tax, and also will be able to receive a privilege on income tax.</a:t>
            </a:r>
            <a:endParaRPr lang="ru-RU" sz="12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a:off x="179388" y="1052513"/>
            <a:ext cx="6477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altLang="ru-RU" sz="1200" dirty="0">
              <a:solidFill>
                <a:schemeClr val="tx2">
                  <a:lumMod val="50000"/>
                </a:schemeClr>
              </a:solidFill>
            </a:endParaRPr>
          </a:p>
        </p:txBody>
      </p:sp>
      <p:sp>
        <p:nvSpPr>
          <p:cNvPr id="5" name="Пятиугольник 4"/>
          <p:cNvSpPr/>
          <p:nvPr/>
        </p:nvSpPr>
        <p:spPr>
          <a:xfrm>
            <a:off x="188913" y="3789363"/>
            <a:ext cx="7112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 name="Прямоугольник 2"/>
          <p:cNvSpPr/>
          <p:nvPr/>
        </p:nvSpPr>
        <p:spPr>
          <a:xfrm>
            <a:off x="-180975" y="261938"/>
            <a:ext cx="9444038" cy="769937"/>
          </a:xfrm>
          <a:prstGeom prst="rect">
            <a:avLst/>
          </a:prstGeom>
        </p:spPr>
        <p:txBody>
          <a:bodyPr>
            <a:spAutoFit/>
          </a:bodyPr>
          <a:lstStyle/>
          <a:p>
            <a:pPr algn="ctr" fontAlgn="auto">
              <a:spcAft>
                <a:spcPts val="0"/>
              </a:spcAft>
              <a:defRPr/>
            </a:pPr>
            <a:r>
              <a:rPr lang="en-US" sz="2200" b="1" dirty="0">
                <a:solidFill>
                  <a:schemeClr val="tx2">
                    <a:lumMod val="50000"/>
                  </a:schemeClr>
                </a:solidFill>
                <a:latin typeface="Century Gothic" panose="020B0502020202020204" pitchFamily="34" charset="0"/>
                <a:cs typeface="+mn-cs"/>
              </a:rPr>
              <a:t>Investment in the production of underground borehole equipment </a:t>
            </a:r>
          </a:p>
          <a:p>
            <a:pPr algn="ctr" fontAlgn="auto">
              <a:spcAft>
                <a:spcPts val="0"/>
              </a:spcAft>
              <a:defRPr/>
            </a:pPr>
            <a:r>
              <a:rPr lang="en-US" sz="2200" b="1" dirty="0">
                <a:solidFill>
                  <a:schemeClr val="tx2">
                    <a:lumMod val="50000"/>
                  </a:schemeClr>
                </a:solidFill>
                <a:latin typeface="Century Gothic" panose="020B0502020202020204" pitchFamily="34" charset="0"/>
                <a:cs typeface="+mn-cs"/>
              </a:rPr>
              <a:t>and gushing fittings production factory</a:t>
            </a:r>
            <a:r>
              <a:rPr lang="ru-RU" sz="2200" b="1" dirty="0">
                <a:solidFill>
                  <a:schemeClr val="tx2">
                    <a:lumMod val="50000"/>
                  </a:schemeClr>
                </a:solidFill>
                <a:latin typeface="Century Gothic" panose="020B0502020202020204" pitchFamily="34" charset="0"/>
                <a:cs typeface="+mn-cs"/>
              </a:rPr>
              <a:t>*</a:t>
            </a:r>
            <a:endParaRPr lang="ru-RU" sz="2200" b="1" dirty="0">
              <a:solidFill>
                <a:schemeClr val="tx2">
                  <a:lumMod val="50000"/>
                </a:schemeClr>
              </a:solidFill>
              <a:latin typeface="Century Gothic" panose="020B0502020202020204" pitchFamily="34" charset="0"/>
              <a:cs typeface="+mn-cs"/>
            </a:endParaRPr>
          </a:p>
        </p:txBody>
      </p:sp>
      <p:sp>
        <p:nvSpPr>
          <p:cNvPr id="15" name="Прямоугольник 14"/>
          <p:cNvSpPr/>
          <p:nvPr/>
        </p:nvSpPr>
        <p:spPr>
          <a:xfrm>
            <a:off x="968375" y="1370013"/>
            <a:ext cx="6483350" cy="2170112"/>
          </a:xfrm>
          <a:prstGeom prst="rect">
            <a:avLst/>
          </a:prstGeom>
        </p:spPr>
        <p:txBody>
          <a:bodyPr>
            <a:spAutoFit/>
          </a:bodyPr>
          <a:lstStyle/>
          <a:p>
            <a:pPr algn="just" fontAlgn="auto">
              <a:spcAft>
                <a:spcPts val="0"/>
              </a:spcAft>
              <a:defRPr/>
            </a:pPr>
            <a:r>
              <a:rPr lang="ru-RU" sz="1100" dirty="0">
                <a:solidFill>
                  <a:prstClr val="black"/>
                </a:solidFill>
                <a:latin typeface="Century Gothic" panose="020B0502020202020204" pitchFamily="34" charset="0"/>
                <a:cs typeface="+mn-cs"/>
              </a:rPr>
              <a:t>-</a:t>
            </a:r>
            <a:r>
              <a:rPr lang="en-US" sz="1100" dirty="0">
                <a:latin typeface="Century Gothic" panose="020B0502020202020204" pitchFamily="34" charset="0"/>
                <a:cs typeface="+mn-cs"/>
              </a:rPr>
              <a:t> Due to the current government arrangements concerning the import substitution of the  oil-and-gas sector, existence of extensive scientific and technical base, proximity of oil and gas crafts and convenient  geographical position, the production of </a:t>
            </a:r>
            <a:r>
              <a:rPr lang="en-US" sz="1100" dirty="0">
                <a:solidFill>
                  <a:schemeClr val="tx2">
                    <a:lumMod val="50000"/>
                  </a:schemeClr>
                </a:solidFill>
                <a:latin typeface="Century Gothic" panose="020B0502020202020204" pitchFamily="34" charset="0"/>
                <a:cs typeface="+mn-cs"/>
              </a:rPr>
              <a:t>underground borehole equipment and gushing fittings is possible.</a:t>
            </a:r>
            <a:endParaRPr lang="ru-RU" sz="1100" dirty="0">
              <a:solidFill>
                <a:prstClr val="black"/>
              </a:solidFill>
              <a:latin typeface="Century Gothic" panose="020B0502020202020204" pitchFamily="34" charset="0"/>
              <a:cs typeface="+mn-cs"/>
            </a:endParaRPr>
          </a:p>
          <a:p>
            <a:pPr eaLnBrk="0" hangingPunct="0">
              <a:lnSpc>
                <a:spcPct val="150000"/>
              </a:lnSpc>
              <a:spcBef>
                <a:spcPts val="600"/>
              </a:spcBef>
              <a:buClr>
                <a:srgbClr val="4F271C"/>
              </a:buClr>
              <a:defRPr/>
            </a:pPr>
            <a:r>
              <a:rPr lang="ru-RU" sz="1100" dirty="0">
                <a:solidFill>
                  <a:prstClr val="black"/>
                </a:solidFill>
                <a:latin typeface="Century Gothic" panose="020B0502020202020204" pitchFamily="34" charset="0"/>
                <a:cs typeface="+mn-cs"/>
              </a:rPr>
              <a:t>-</a:t>
            </a:r>
            <a:r>
              <a:rPr lang="en-US" dirty="0">
                <a:latin typeface="Century Gothic" panose="020B0502020202020204" pitchFamily="34" charset="0"/>
                <a:cs typeface="+mn-cs"/>
              </a:rPr>
              <a:t>Share of such equipment import in Russian Federation - </a:t>
            </a:r>
            <a:r>
              <a:rPr lang="en-US" dirty="0">
                <a:solidFill>
                  <a:prstClr val="black"/>
                </a:solidFill>
                <a:latin typeface="Century Gothic" panose="020B0502020202020204" pitchFamily="34" charset="0"/>
                <a:cs typeface="+mn-cs"/>
              </a:rPr>
              <a:t>65</a:t>
            </a:r>
            <a:r>
              <a:rPr lang="ru-RU" dirty="0">
                <a:solidFill>
                  <a:prstClr val="black"/>
                </a:solidFill>
                <a:latin typeface="Century Gothic" panose="020B0502020202020204" pitchFamily="34" charset="0"/>
                <a:cs typeface="+mn-cs"/>
              </a:rPr>
              <a:t>%</a:t>
            </a:r>
            <a:endParaRPr lang="ru-RU" dirty="0">
              <a:solidFill>
                <a:prstClr val="black"/>
              </a:solidFill>
              <a:latin typeface="Century Gothic" panose="020B0502020202020204" pitchFamily="34" charset="0"/>
              <a:cs typeface="+mn-cs"/>
            </a:endParaRPr>
          </a:p>
          <a:p>
            <a:pPr eaLnBrk="0" hangingPunct="0">
              <a:lnSpc>
                <a:spcPct val="150000"/>
              </a:lnSpc>
              <a:spcBef>
                <a:spcPts val="600"/>
              </a:spcBef>
              <a:buClr>
                <a:srgbClr val="4F271C"/>
              </a:buClr>
              <a:defRPr/>
            </a:pPr>
            <a:endParaRPr lang="ru-RU" dirty="0">
              <a:latin typeface="+mn-lt"/>
              <a:cs typeface="+mn-cs"/>
            </a:endParaRPr>
          </a:p>
        </p:txBody>
      </p:sp>
      <p:pic>
        <p:nvPicPr>
          <p:cNvPr id="44037" name="Picture 2"/>
          <p:cNvPicPr>
            <a:picLocks noChangeAspect="1" noChangeArrowheads="1"/>
          </p:cNvPicPr>
          <p:nvPr/>
        </p:nvPicPr>
        <p:blipFill>
          <a:blip r:embed="rId2"/>
          <a:srcRect/>
          <a:stretch>
            <a:fillRect/>
          </a:stretch>
        </p:blipFill>
        <p:spPr bwMode="auto">
          <a:xfrm>
            <a:off x="7531100" y="1052513"/>
            <a:ext cx="1146175" cy="922337"/>
          </a:xfrm>
          <a:prstGeom prst="rect">
            <a:avLst/>
          </a:prstGeom>
          <a:noFill/>
          <a:ln w="9525">
            <a:noFill/>
            <a:miter lim="800000"/>
            <a:headEnd/>
            <a:tailEnd/>
          </a:ln>
        </p:spPr>
      </p:pic>
      <p:pic>
        <p:nvPicPr>
          <p:cNvPr id="44038" name="Picture 3"/>
          <p:cNvPicPr>
            <a:picLocks noChangeAspect="1" noChangeArrowheads="1"/>
          </p:cNvPicPr>
          <p:nvPr/>
        </p:nvPicPr>
        <p:blipFill>
          <a:blip r:embed="rId3"/>
          <a:srcRect/>
          <a:stretch>
            <a:fillRect/>
          </a:stretch>
        </p:blipFill>
        <p:spPr bwMode="auto">
          <a:xfrm>
            <a:off x="7148513" y="2165350"/>
            <a:ext cx="1670050" cy="939800"/>
          </a:xfrm>
          <a:prstGeom prst="rect">
            <a:avLst/>
          </a:prstGeom>
          <a:noFill/>
          <a:ln w="9525">
            <a:noFill/>
            <a:miter lim="800000"/>
            <a:headEnd/>
            <a:tailEnd/>
          </a:ln>
        </p:spPr>
      </p:pic>
      <p:sp>
        <p:nvSpPr>
          <p:cNvPr id="13" name="Прямоугольник 12"/>
          <p:cNvSpPr/>
          <p:nvPr/>
        </p:nvSpPr>
        <p:spPr>
          <a:xfrm rot="16200000">
            <a:off x="-34925" y="1906588"/>
            <a:ext cx="1076325" cy="523875"/>
          </a:xfrm>
          <a:prstGeom prst="rect">
            <a:avLst/>
          </a:prstGeom>
        </p:spPr>
        <p:txBody>
          <a:bodyPr wrap="none">
            <a:spAutoFit/>
          </a:bodyPr>
          <a:lstStyle/>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Market </a:t>
            </a:r>
          </a:p>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conditions</a:t>
            </a:r>
            <a:endParaRPr lang="ru-RU" altLang="ru-RU" sz="1400" dirty="0">
              <a:solidFill>
                <a:schemeClr val="tx2">
                  <a:lumMod val="50000"/>
                </a:schemeClr>
              </a:solidFill>
              <a:latin typeface="Century Gothic" panose="020B0502020202020204" pitchFamily="34" charset="0"/>
              <a:cs typeface="+mn-cs"/>
            </a:endParaRPr>
          </a:p>
        </p:txBody>
      </p:sp>
      <p:sp>
        <p:nvSpPr>
          <p:cNvPr id="44040" name="Прямоугольник 6"/>
          <p:cNvSpPr>
            <a:spLocks noChangeArrowheads="1"/>
          </p:cNvSpPr>
          <p:nvPr/>
        </p:nvSpPr>
        <p:spPr bwMode="auto">
          <a:xfrm rot="-5400000">
            <a:off x="-481012" y="4751387"/>
            <a:ext cx="2000250" cy="307975"/>
          </a:xfrm>
          <a:prstGeom prst="rect">
            <a:avLst/>
          </a:prstGeom>
          <a:noFill/>
          <a:ln w="9525">
            <a:noFill/>
            <a:miter lim="800000"/>
            <a:headEnd/>
            <a:tailEnd/>
          </a:ln>
        </p:spPr>
        <p:txBody>
          <a:bodyPr wrap="none">
            <a:spAutoFit/>
          </a:bodyPr>
          <a:lstStyle/>
          <a:p>
            <a:pPr algn="ctr"/>
            <a:r>
              <a:rPr lang="en-US" sz="1400">
                <a:latin typeface="Century Gothic" pitchFamily="34" charset="0"/>
              </a:rPr>
              <a:t>Economic conditions</a:t>
            </a:r>
            <a:endParaRPr lang="ru-RU" sz="1400">
              <a:latin typeface="Century Gothic" pitchFamily="34" charset="0"/>
            </a:endParaRPr>
          </a:p>
        </p:txBody>
      </p:sp>
      <p:sp>
        <p:nvSpPr>
          <p:cNvPr id="16" name="Объект 2"/>
          <p:cNvSpPr txBox="1">
            <a:spLocks/>
          </p:cNvSpPr>
          <p:nvPr/>
        </p:nvSpPr>
        <p:spPr bwMode="auto">
          <a:xfrm>
            <a:off x="1168400" y="3400425"/>
            <a:ext cx="3840163" cy="2600325"/>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Font typeface="Wingdings" pitchFamily="2" charset="2"/>
              <a:buNone/>
              <a:defRPr/>
            </a:pPr>
            <a:r>
              <a:rPr lang="en-US" altLang="ru-RU" sz="1200" b="1" u="sng" kern="0" dirty="0" smtClean="0">
                <a:latin typeface="Century Gothic" panose="020B0502020202020204" pitchFamily="34" charset="0"/>
              </a:rPr>
              <a:t>Initial </a:t>
            </a:r>
            <a:r>
              <a:rPr lang="en-US" altLang="ru-RU" sz="1200" b="1" u="sng" kern="0" dirty="0">
                <a:latin typeface="Century Gothic" panose="020B0502020202020204" pitchFamily="34" charset="0"/>
              </a:rPr>
              <a:t>data</a:t>
            </a:r>
            <a:r>
              <a:rPr lang="en-US" altLang="ru-RU" sz="1200" b="1" u="sng" kern="0" dirty="0" smtClean="0">
                <a:latin typeface="Century Gothic" panose="020B0502020202020204" pitchFamily="34" charset="0"/>
              </a:rPr>
              <a:t>:</a:t>
            </a:r>
          </a:p>
          <a:p>
            <a:pPr marL="0" indent="0">
              <a:spcBef>
                <a:spcPts val="600"/>
              </a:spcBef>
              <a:buFont typeface="Wingdings" pitchFamily="2" charset="2"/>
              <a:buNone/>
              <a:defRPr/>
            </a:pPr>
            <a:r>
              <a:rPr lang="en-US" altLang="ru-RU" sz="1200" b="1" kern="0" dirty="0" smtClean="0">
                <a:latin typeface="Century Gothic" panose="020B0502020202020204" pitchFamily="34" charset="0"/>
              </a:rPr>
              <a:t>Volume of production: from 1000 units per year</a:t>
            </a:r>
          </a:p>
          <a:p>
            <a:pPr marL="0" indent="0">
              <a:spcBef>
                <a:spcPts val="600"/>
              </a:spcBef>
              <a:buFont typeface="Wingdings" pitchFamily="2" charset="2"/>
              <a:buNone/>
              <a:defRPr/>
            </a:pPr>
            <a:r>
              <a:rPr lang="en-US" altLang="ru-RU" sz="1200" b="1" kern="0" dirty="0" smtClean="0">
                <a:latin typeface="Century Gothic" panose="020B0502020202020204" pitchFamily="34" charset="0"/>
              </a:rPr>
              <a:t>Necessary </a:t>
            </a:r>
            <a:r>
              <a:rPr lang="en-US" altLang="ru-RU" sz="1200" b="1" kern="0" dirty="0">
                <a:latin typeface="Century Gothic" panose="020B0502020202020204" pitchFamily="34" charset="0"/>
              </a:rPr>
              <a:t>conditions: </a:t>
            </a:r>
          </a:p>
          <a:p>
            <a:pPr>
              <a:spcBef>
                <a:spcPts val="600"/>
              </a:spcBef>
              <a:defRPr/>
            </a:pPr>
            <a:r>
              <a:rPr lang="en-US" altLang="ru-RU" sz="1200" kern="0" dirty="0">
                <a:latin typeface="Century Gothic" panose="020B0502020202020204" pitchFamily="34" charset="0"/>
              </a:rPr>
              <a:t>The area of the land plot </a:t>
            </a:r>
            <a:r>
              <a:rPr lang="en-US" altLang="ru-RU" sz="1200" kern="0" dirty="0" smtClean="0">
                <a:latin typeface="Century Gothic" panose="020B0502020202020204" pitchFamily="34" charset="0"/>
              </a:rPr>
              <a:t>is 5-10 hectares</a:t>
            </a:r>
            <a:r>
              <a:rPr lang="en-US" altLang="ru-RU" sz="1200" kern="0" dirty="0">
                <a:latin typeface="Century Gothic" panose="020B0502020202020204" pitchFamily="34" charset="0"/>
              </a:rPr>
              <a:t>.</a:t>
            </a:r>
          </a:p>
          <a:p>
            <a:pPr marL="0" indent="0">
              <a:spcBef>
                <a:spcPts val="600"/>
              </a:spcBef>
              <a:buFont typeface="Wingdings" pitchFamily="2" charset="2"/>
              <a:buNone/>
              <a:defRPr/>
            </a:pPr>
            <a:r>
              <a:rPr lang="en-US" altLang="ru-RU" sz="1200" b="1" kern="0" dirty="0">
                <a:solidFill>
                  <a:schemeClr val="tx2">
                    <a:lumMod val="50000"/>
                  </a:schemeClr>
                </a:solidFill>
                <a:latin typeface="Century Gothic" panose="020B0502020202020204" pitchFamily="34" charset="0"/>
              </a:rPr>
              <a:t>Staff </a:t>
            </a:r>
            <a:r>
              <a:rPr lang="en-US" altLang="ru-RU" sz="1200" b="1" u="sng" kern="0" dirty="0" smtClean="0">
                <a:latin typeface="Century Gothic" panose="020B0502020202020204" pitchFamily="34" charset="0"/>
              </a:rPr>
              <a:t>: </a:t>
            </a:r>
            <a:endParaRPr lang="en-US" altLang="ru-RU" sz="1200" b="1" u="sng" kern="0" dirty="0">
              <a:latin typeface="Century Gothic" panose="020B0502020202020204" pitchFamily="34" charset="0"/>
            </a:endParaRPr>
          </a:p>
          <a:p>
            <a:pPr>
              <a:spcBef>
                <a:spcPts val="600"/>
              </a:spcBef>
              <a:defRPr/>
            </a:pPr>
            <a:r>
              <a:rPr lang="en-US" altLang="ru-RU" sz="1200" kern="0" dirty="0" smtClean="0">
                <a:latin typeface="Century Gothic" panose="020B0502020202020204" pitchFamily="34" charset="0"/>
              </a:rPr>
              <a:t>600-700 </a:t>
            </a:r>
            <a:r>
              <a:rPr lang="en-US" altLang="ru-RU" sz="1200" kern="0" dirty="0">
                <a:latin typeface="Century Gothic" panose="020B0502020202020204" pitchFamily="34" charset="0"/>
              </a:rPr>
              <a:t>people (taking into account the technical repair personnel and AUP)</a:t>
            </a:r>
          </a:p>
          <a:p>
            <a:pPr>
              <a:spcBef>
                <a:spcPts val="600"/>
              </a:spcBef>
              <a:buClr>
                <a:srgbClr val="080808"/>
              </a:buClr>
              <a:defRPr/>
            </a:pPr>
            <a:r>
              <a:rPr lang="en-US" altLang="ru-RU" sz="1200" kern="0" dirty="0" smtClean="0">
                <a:latin typeface="Century Gothic" panose="020B0502020202020204" pitchFamily="34" charset="0"/>
              </a:rPr>
              <a:t>Pay check for 1 </a:t>
            </a:r>
            <a:r>
              <a:rPr lang="en-US" altLang="ru-RU" sz="1200" kern="0" dirty="0">
                <a:latin typeface="Century Gothic" panose="020B0502020202020204" pitchFamily="34" charset="0"/>
              </a:rPr>
              <a:t>employee </a:t>
            </a:r>
            <a:r>
              <a:rPr lang="en-US" altLang="ru-RU" sz="1200" kern="0" dirty="0" smtClean="0">
                <a:latin typeface="Century Gothic" panose="020B0502020202020204" pitchFamily="34" charset="0"/>
              </a:rPr>
              <a:t>– 35 000/50 000 rub </a:t>
            </a:r>
            <a:r>
              <a:rPr lang="en-US" altLang="ru-RU" sz="1200" kern="0" dirty="0">
                <a:solidFill>
                  <a:srgbClr val="000000"/>
                </a:solidFill>
              </a:rPr>
              <a:t>including insurance premium.</a:t>
            </a:r>
          </a:p>
        </p:txBody>
      </p:sp>
      <p:sp>
        <p:nvSpPr>
          <p:cNvPr id="17" name="Объект 2"/>
          <p:cNvSpPr txBox="1">
            <a:spLocks/>
          </p:cNvSpPr>
          <p:nvPr/>
        </p:nvSpPr>
        <p:spPr bwMode="auto">
          <a:xfrm>
            <a:off x="4946650" y="3944938"/>
            <a:ext cx="3871913" cy="2089150"/>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Approximate investment volume: from 4 billion rubles</a:t>
            </a:r>
          </a:p>
          <a:p>
            <a:pPr marL="0" indent="0">
              <a:spcBef>
                <a:spcPts val="600"/>
              </a:spcBef>
              <a:buClr>
                <a:srgbClr val="080808"/>
              </a:buClr>
              <a:buFont typeface="Wingdings" pitchFamily="2" charset="2"/>
              <a:buNone/>
              <a:defRPr/>
            </a:pPr>
            <a:endParaRPr lang="en-US" altLang="ru-RU" sz="1200" b="1" kern="0" dirty="0">
              <a:solidFill>
                <a:schemeClr val="tx2">
                  <a:lumMod val="50000"/>
                </a:schemeClr>
              </a:solidFill>
            </a:endParaRP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Measures of efficiency :</a:t>
            </a:r>
            <a:endParaRPr lang="ru-RU" altLang="ru-RU" sz="1200" b="1" kern="0" dirty="0" smtClean="0">
              <a:solidFill>
                <a:srgbClr val="000000"/>
              </a:solidFill>
            </a:endParaRPr>
          </a:p>
          <a:p>
            <a:pPr marL="0" indent="0">
              <a:spcBef>
                <a:spcPts val="600"/>
              </a:spcBef>
              <a:buClr>
                <a:srgbClr val="080808"/>
              </a:buClr>
              <a:buFont typeface="Wingdings" pitchFamily="2" charset="2"/>
              <a:buNone/>
              <a:defRPr/>
            </a:pPr>
            <a:r>
              <a:rPr lang="en-US" altLang="ru-RU" sz="1200" b="1" kern="0" dirty="0" smtClean="0">
                <a:solidFill>
                  <a:srgbClr val="000000"/>
                </a:solidFill>
              </a:rPr>
              <a:t>Internal rate of return</a:t>
            </a:r>
            <a:r>
              <a:rPr lang="en-US" altLang="ru-RU" sz="1200" kern="0" dirty="0" smtClean="0">
                <a:solidFill>
                  <a:srgbClr val="000000"/>
                </a:solidFill>
              </a:rPr>
              <a:t>: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IRR</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 </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30</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a:t>
            </a: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Net present value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NPV): 400-550 million rubles</a:t>
            </a:r>
            <a:endParaRPr lang="ru-RU" altLang="ru-RU" sz="1200" b="1" kern="0" dirty="0" smtClean="0">
              <a:solidFill>
                <a:schemeClr val="tx2">
                  <a:lumMod val="50000"/>
                </a:schemeClr>
              </a:solidFill>
            </a:endParaRP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Payback period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P</a:t>
            </a:r>
            <a:r>
              <a:rPr lang="ru-RU" altLang="ru-RU" sz="1200" b="1" kern="0" dirty="0" smtClean="0">
                <a:solidFill>
                  <a:schemeClr val="tx2">
                    <a:lumMod val="50000"/>
                  </a:schemeClr>
                </a:solidFill>
              </a:rPr>
              <a:t>Р)</a:t>
            </a:r>
            <a:r>
              <a:rPr lang="en-US" altLang="ru-RU" sz="1200" b="1" kern="0" dirty="0" smtClean="0">
                <a:solidFill>
                  <a:schemeClr val="tx2">
                    <a:lumMod val="50000"/>
                  </a:schemeClr>
                </a:solidFill>
              </a:rPr>
              <a:t>: 5 years</a:t>
            </a:r>
            <a:endParaRPr lang="ru-RU" altLang="ru-RU" sz="1100" b="1" kern="0" dirty="0" smtClean="0">
              <a:solidFill>
                <a:srgbClr val="000000"/>
              </a:solidFill>
            </a:endParaRPr>
          </a:p>
          <a:p>
            <a:pPr marL="0" indent="0">
              <a:spcBef>
                <a:spcPts val="600"/>
              </a:spcBef>
              <a:buClr>
                <a:srgbClr val="080808"/>
              </a:buClr>
              <a:buFont typeface="Wingdings" pitchFamily="2" charset="2"/>
              <a:buNone/>
              <a:defRPr/>
            </a:pPr>
            <a:endParaRPr lang="ru-RU" altLang="ru-RU" sz="1100" b="1" kern="0" dirty="0" smtClean="0">
              <a:solidFill>
                <a:srgbClr val="000000"/>
              </a:solidFill>
            </a:endParaRPr>
          </a:p>
        </p:txBody>
      </p:sp>
      <p:sp>
        <p:nvSpPr>
          <p:cNvPr id="44043" name="Прямоугольник 17"/>
          <p:cNvSpPr>
            <a:spLocks noChangeArrowheads="1"/>
          </p:cNvSpPr>
          <p:nvPr/>
        </p:nvSpPr>
        <p:spPr bwMode="auto">
          <a:xfrm>
            <a:off x="1042988" y="6092825"/>
            <a:ext cx="6823075" cy="646113"/>
          </a:xfrm>
          <a:prstGeom prst="rect">
            <a:avLst/>
          </a:prstGeom>
          <a:noFill/>
          <a:ln w="9525">
            <a:noFill/>
            <a:miter lim="800000"/>
            <a:headEnd/>
            <a:tailEnd/>
          </a:ln>
        </p:spPr>
        <p:txBody>
          <a:bodyPr>
            <a:spAutoFit/>
          </a:bodyPr>
          <a:lstStyle/>
          <a:p>
            <a:r>
              <a:rPr lang="en-US" sz="1200"/>
              <a:t>* For implementation of the project various options of municipal and private platforms are offered; </a:t>
            </a:r>
          </a:p>
          <a:p>
            <a:r>
              <a:rPr lang="en-US" sz="1200"/>
              <a:t>* Since 2015 projects with the volume of investment more than 300 million rubles are exempted from payment of the property tax, and also will be able to receive a privilege on income tax.</a:t>
            </a:r>
            <a:endParaRPr lang="ru-RU" sz="12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a:off x="179388" y="1052513"/>
            <a:ext cx="6477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altLang="ru-RU" sz="1200" dirty="0">
              <a:solidFill>
                <a:schemeClr val="tx2">
                  <a:lumMod val="50000"/>
                </a:schemeClr>
              </a:solidFill>
            </a:endParaRPr>
          </a:p>
        </p:txBody>
      </p:sp>
      <p:sp>
        <p:nvSpPr>
          <p:cNvPr id="5" name="Пятиугольник 4"/>
          <p:cNvSpPr/>
          <p:nvPr/>
        </p:nvSpPr>
        <p:spPr>
          <a:xfrm>
            <a:off x="188913" y="3789363"/>
            <a:ext cx="7112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 name="Прямоугольник 2"/>
          <p:cNvSpPr/>
          <p:nvPr/>
        </p:nvSpPr>
        <p:spPr>
          <a:xfrm>
            <a:off x="-107950" y="279400"/>
            <a:ext cx="9442450" cy="769938"/>
          </a:xfrm>
          <a:prstGeom prst="rect">
            <a:avLst/>
          </a:prstGeom>
        </p:spPr>
        <p:txBody>
          <a:bodyPr>
            <a:spAutoFit/>
          </a:bodyPr>
          <a:lstStyle/>
          <a:p>
            <a:pPr algn="ctr" fontAlgn="auto">
              <a:spcAft>
                <a:spcPts val="0"/>
              </a:spcAft>
              <a:defRPr/>
            </a:pPr>
            <a:r>
              <a:rPr lang="en-US" sz="2200" b="1" dirty="0">
                <a:solidFill>
                  <a:schemeClr val="tx2">
                    <a:lumMod val="50000"/>
                  </a:schemeClr>
                </a:solidFill>
                <a:latin typeface="Century Gothic" panose="020B0502020202020204" pitchFamily="34" charset="0"/>
                <a:cs typeface="+mn-cs"/>
              </a:rPr>
              <a:t>Investment in the construction of equipment for underwater mining complexes production factory</a:t>
            </a:r>
            <a:r>
              <a:rPr lang="ru-RU" sz="2200" b="1" dirty="0">
                <a:solidFill>
                  <a:schemeClr val="tx2">
                    <a:lumMod val="50000"/>
                  </a:schemeClr>
                </a:solidFill>
                <a:latin typeface="Century Gothic" panose="020B0502020202020204" pitchFamily="34" charset="0"/>
                <a:cs typeface="+mn-cs"/>
              </a:rPr>
              <a:t>*</a:t>
            </a:r>
            <a:endParaRPr lang="ru-RU" sz="2200" b="1" dirty="0">
              <a:solidFill>
                <a:schemeClr val="tx2">
                  <a:lumMod val="50000"/>
                </a:schemeClr>
              </a:solidFill>
              <a:latin typeface="Century Gothic" panose="020B0502020202020204" pitchFamily="34" charset="0"/>
              <a:cs typeface="+mn-cs"/>
            </a:endParaRPr>
          </a:p>
        </p:txBody>
      </p:sp>
      <p:sp>
        <p:nvSpPr>
          <p:cNvPr id="15" name="Прямоугольник 14"/>
          <p:cNvSpPr/>
          <p:nvPr/>
        </p:nvSpPr>
        <p:spPr>
          <a:xfrm>
            <a:off x="900113" y="1047750"/>
            <a:ext cx="5835650" cy="2762250"/>
          </a:xfrm>
          <a:prstGeom prst="rect">
            <a:avLst/>
          </a:prstGeom>
        </p:spPr>
        <p:txBody>
          <a:bodyPr>
            <a:spAutoFit/>
          </a:bodyPr>
          <a:lstStyle/>
          <a:p>
            <a:pPr marL="171450" indent="-171450" eaLnBrk="0" hangingPunct="0">
              <a:lnSpc>
                <a:spcPct val="150000"/>
              </a:lnSpc>
              <a:spcBef>
                <a:spcPts val="600"/>
              </a:spcBef>
              <a:buClr>
                <a:srgbClr val="4F271C"/>
              </a:buClr>
              <a:buFontTx/>
              <a:buChar char="-"/>
              <a:defRPr/>
            </a:pPr>
            <a:r>
              <a:rPr lang="en-US" sz="1100" dirty="0">
                <a:latin typeface="Century Gothic" panose="020B0502020202020204" pitchFamily="34" charset="0"/>
                <a:cs typeface="+mn-cs"/>
              </a:rPr>
              <a:t>Due to the current government arrangements concerning the import substitution of the  oil-and-gas sector, existence of extensive scientific and technical base, proximity of oil and gas crafts and convenient  geographical position, the production of underwater mining complexes equipment is possible, specifically </a:t>
            </a:r>
            <a:r>
              <a:rPr lang="ru-RU" sz="1100" dirty="0">
                <a:solidFill>
                  <a:prstClr val="black"/>
                </a:solidFill>
                <a:latin typeface="Century Gothic" panose="020B0502020202020204" pitchFamily="34" charset="0"/>
                <a:cs typeface="+mn-cs"/>
              </a:rPr>
              <a:t> </a:t>
            </a:r>
            <a:r>
              <a:rPr lang="en-US" sz="1100" dirty="0">
                <a:solidFill>
                  <a:prstClr val="black"/>
                </a:solidFill>
                <a:latin typeface="Century Gothic" panose="020B0502020202020204" pitchFamily="34" charset="0"/>
                <a:cs typeface="+mn-cs"/>
              </a:rPr>
              <a:t>bases of </a:t>
            </a:r>
            <a:r>
              <a:rPr lang="en-US" sz="1100" dirty="0">
                <a:solidFill>
                  <a:prstClr val="black"/>
                </a:solidFill>
                <a:latin typeface="Century Gothic" panose="020B0502020202020204" pitchFamily="34" charset="0"/>
                <a:cs typeface="+mn-cs"/>
              </a:rPr>
              <a:t>template, </a:t>
            </a:r>
            <a:r>
              <a:rPr lang="en-US" sz="1100" dirty="0">
                <a:solidFill>
                  <a:prstClr val="black"/>
                </a:solidFill>
                <a:latin typeface="Century Gothic" panose="020B0502020202020204" pitchFamily="34" charset="0"/>
                <a:cs typeface="+mn-cs"/>
              </a:rPr>
              <a:t>protective designs of </a:t>
            </a:r>
            <a:r>
              <a:rPr lang="en-US" sz="1100" dirty="0">
                <a:solidFill>
                  <a:prstClr val="black"/>
                </a:solidFill>
                <a:latin typeface="Century Gothic" panose="020B0502020202020204" pitchFamily="34" charset="0"/>
                <a:cs typeface="+mn-cs"/>
              </a:rPr>
              <a:t>template, </a:t>
            </a:r>
            <a:r>
              <a:rPr lang="en-US" sz="1100" dirty="0">
                <a:solidFill>
                  <a:prstClr val="black"/>
                </a:solidFill>
                <a:latin typeface="Century Gothic" panose="020B0502020202020204" pitchFamily="34" charset="0"/>
                <a:cs typeface="+mn-cs"/>
              </a:rPr>
              <a:t>manifold modules, modules of contours, connection devices, underwater blocks of the estuarial equipment, underwater control systems</a:t>
            </a:r>
            <a:r>
              <a:rPr lang="en-US" sz="1100" dirty="0">
                <a:solidFill>
                  <a:prstClr val="black"/>
                </a:solidFill>
                <a:latin typeface="Century Gothic" panose="020B0502020202020204" pitchFamily="34" charset="0"/>
                <a:cs typeface="+mn-cs"/>
              </a:rPr>
              <a:t>.</a:t>
            </a:r>
          </a:p>
          <a:p>
            <a:pPr marL="171450" indent="-171450" eaLnBrk="0" hangingPunct="0">
              <a:lnSpc>
                <a:spcPct val="150000"/>
              </a:lnSpc>
              <a:spcBef>
                <a:spcPts val="600"/>
              </a:spcBef>
              <a:buClr>
                <a:srgbClr val="4F271C"/>
              </a:buClr>
              <a:buFontTx/>
              <a:buChar char="-"/>
              <a:defRPr/>
            </a:pPr>
            <a:r>
              <a:rPr lang="en-US" sz="1200" dirty="0">
                <a:latin typeface="Century Gothic" panose="020B0502020202020204" pitchFamily="34" charset="0"/>
                <a:cs typeface="+mn-cs"/>
              </a:rPr>
              <a:t>Share of such equipment import in Russian Federation - </a:t>
            </a:r>
            <a:r>
              <a:rPr lang="en-US" sz="1200" dirty="0">
                <a:solidFill>
                  <a:prstClr val="black"/>
                </a:solidFill>
                <a:latin typeface="Century Gothic" panose="020B0502020202020204" pitchFamily="34" charset="0"/>
                <a:cs typeface="+mn-cs"/>
              </a:rPr>
              <a:t>100</a:t>
            </a:r>
            <a:r>
              <a:rPr lang="ru-RU" sz="1200" dirty="0">
                <a:solidFill>
                  <a:prstClr val="black"/>
                </a:solidFill>
                <a:latin typeface="Century Gothic" panose="020B0502020202020204" pitchFamily="34" charset="0"/>
                <a:cs typeface="+mn-cs"/>
              </a:rPr>
              <a:t>%</a:t>
            </a:r>
            <a:endParaRPr lang="ru-RU" sz="1200" dirty="0">
              <a:solidFill>
                <a:prstClr val="black"/>
              </a:solidFill>
              <a:latin typeface="Century Gothic" panose="020B0502020202020204" pitchFamily="34" charset="0"/>
              <a:cs typeface="+mn-cs"/>
            </a:endParaRPr>
          </a:p>
          <a:p>
            <a:pPr eaLnBrk="0" hangingPunct="0">
              <a:lnSpc>
                <a:spcPct val="150000"/>
              </a:lnSpc>
              <a:spcBef>
                <a:spcPts val="600"/>
              </a:spcBef>
              <a:buClr>
                <a:srgbClr val="4F271C"/>
              </a:buClr>
              <a:defRPr/>
            </a:pPr>
            <a:endParaRPr lang="ru-RU" dirty="0">
              <a:latin typeface="+mn-lt"/>
              <a:cs typeface="+mn-cs"/>
            </a:endParaRPr>
          </a:p>
        </p:txBody>
      </p:sp>
      <p:pic>
        <p:nvPicPr>
          <p:cNvPr id="45061" name="Picture 3"/>
          <p:cNvPicPr>
            <a:picLocks noChangeAspect="1" noChangeArrowheads="1"/>
          </p:cNvPicPr>
          <p:nvPr/>
        </p:nvPicPr>
        <p:blipFill>
          <a:blip r:embed="rId2"/>
          <a:srcRect/>
          <a:stretch>
            <a:fillRect/>
          </a:stretch>
        </p:blipFill>
        <p:spPr bwMode="auto">
          <a:xfrm>
            <a:off x="6588125" y="1060450"/>
            <a:ext cx="2468563" cy="1487488"/>
          </a:xfrm>
          <a:prstGeom prst="rect">
            <a:avLst/>
          </a:prstGeom>
          <a:noFill/>
          <a:ln w="9525">
            <a:noFill/>
            <a:miter lim="800000"/>
            <a:headEnd/>
            <a:tailEnd/>
          </a:ln>
        </p:spPr>
      </p:pic>
      <p:sp>
        <p:nvSpPr>
          <p:cNvPr id="12" name="Прямоугольник 11"/>
          <p:cNvSpPr/>
          <p:nvPr/>
        </p:nvSpPr>
        <p:spPr>
          <a:xfrm rot="16200000">
            <a:off x="-34925" y="1906588"/>
            <a:ext cx="1076325" cy="523875"/>
          </a:xfrm>
          <a:prstGeom prst="rect">
            <a:avLst/>
          </a:prstGeom>
        </p:spPr>
        <p:txBody>
          <a:bodyPr wrap="none">
            <a:spAutoFit/>
          </a:bodyPr>
          <a:lstStyle/>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Market </a:t>
            </a:r>
          </a:p>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conditions</a:t>
            </a:r>
            <a:endParaRPr lang="ru-RU" altLang="ru-RU" sz="1400" dirty="0">
              <a:solidFill>
                <a:schemeClr val="tx2">
                  <a:lumMod val="50000"/>
                </a:schemeClr>
              </a:solidFill>
              <a:latin typeface="Century Gothic" panose="020B0502020202020204" pitchFamily="34" charset="0"/>
              <a:cs typeface="+mn-cs"/>
            </a:endParaRPr>
          </a:p>
        </p:txBody>
      </p:sp>
      <p:sp>
        <p:nvSpPr>
          <p:cNvPr id="45063" name="Прямоугольник 6"/>
          <p:cNvSpPr>
            <a:spLocks noChangeArrowheads="1"/>
          </p:cNvSpPr>
          <p:nvPr/>
        </p:nvSpPr>
        <p:spPr bwMode="auto">
          <a:xfrm rot="-5400000">
            <a:off x="-481012" y="4751387"/>
            <a:ext cx="2000250" cy="307975"/>
          </a:xfrm>
          <a:prstGeom prst="rect">
            <a:avLst/>
          </a:prstGeom>
          <a:noFill/>
          <a:ln w="9525">
            <a:noFill/>
            <a:miter lim="800000"/>
            <a:headEnd/>
            <a:tailEnd/>
          </a:ln>
        </p:spPr>
        <p:txBody>
          <a:bodyPr wrap="none">
            <a:spAutoFit/>
          </a:bodyPr>
          <a:lstStyle/>
          <a:p>
            <a:pPr algn="ctr"/>
            <a:r>
              <a:rPr lang="en-US" sz="1400">
                <a:latin typeface="Century Gothic" pitchFamily="34" charset="0"/>
              </a:rPr>
              <a:t>Economic conditions</a:t>
            </a:r>
            <a:endParaRPr lang="ru-RU" sz="1400">
              <a:latin typeface="Century Gothic" pitchFamily="34" charset="0"/>
            </a:endParaRPr>
          </a:p>
        </p:txBody>
      </p:sp>
      <p:sp>
        <p:nvSpPr>
          <p:cNvPr id="45064" name="Прямоугольник 13"/>
          <p:cNvSpPr>
            <a:spLocks noChangeArrowheads="1"/>
          </p:cNvSpPr>
          <p:nvPr/>
        </p:nvSpPr>
        <p:spPr bwMode="auto">
          <a:xfrm>
            <a:off x="1042988" y="6092825"/>
            <a:ext cx="6823075" cy="646113"/>
          </a:xfrm>
          <a:prstGeom prst="rect">
            <a:avLst/>
          </a:prstGeom>
          <a:noFill/>
          <a:ln w="9525">
            <a:noFill/>
            <a:miter lim="800000"/>
            <a:headEnd/>
            <a:tailEnd/>
          </a:ln>
        </p:spPr>
        <p:txBody>
          <a:bodyPr>
            <a:spAutoFit/>
          </a:bodyPr>
          <a:lstStyle/>
          <a:p>
            <a:r>
              <a:rPr lang="en-US" sz="1200"/>
              <a:t>* For implementation of the project various options of municipal and private platforms are offered; </a:t>
            </a:r>
          </a:p>
          <a:p>
            <a:r>
              <a:rPr lang="en-US" sz="1200"/>
              <a:t>* Since 2015 projects with the volume of investment more than 300 million rubles are exempted from payment of the property tax, and also will be able to receive a privilege on income tax.</a:t>
            </a:r>
            <a:endParaRPr lang="ru-RU" sz="1200"/>
          </a:p>
        </p:txBody>
      </p:sp>
      <p:sp>
        <p:nvSpPr>
          <p:cNvPr id="16" name="Объект 2"/>
          <p:cNvSpPr txBox="1">
            <a:spLocks/>
          </p:cNvSpPr>
          <p:nvPr/>
        </p:nvSpPr>
        <p:spPr bwMode="auto">
          <a:xfrm>
            <a:off x="1042988" y="3306763"/>
            <a:ext cx="3841750" cy="2598737"/>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Font typeface="Wingdings" pitchFamily="2" charset="2"/>
              <a:buNone/>
              <a:defRPr/>
            </a:pPr>
            <a:r>
              <a:rPr lang="en-US" altLang="ru-RU" sz="1200" b="1" u="sng" kern="0" dirty="0" smtClean="0">
                <a:latin typeface="Century Gothic" panose="020B0502020202020204" pitchFamily="34" charset="0"/>
              </a:rPr>
              <a:t>Initial </a:t>
            </a:r>
            <a:r>
              <a:rPr lang="en-US" altLang="ru-RU" sz="1200" b="1" u="sng" kern="0" dirty="0">
                <a:latin typeface="Century Gothic" panose="020B0502020202020204" pitchFamily="34" charset="0"/>
              </a:rPr>
              <a:t>data</a:t>
            </a:r>
            <a:r>
              <a:rPr lang="en-US" altLang="ru-RU" sz="1200" b="1" u="sng" kern="0" dirty="0" smtClean="0">
                <a:latin typeface="Century Gothic" panose="020B0502020202020204" pitchFamily="34" charset="0"/>
              </a:rPr>
              <a:t>:</a:t>
            </a:r>
          </a:p>
          <a:p>
            <a:pPr marL="0" indent="0">
              <a:spcBef>
                <a:spcPts val="600"/>
              </a:spcBef>
              <a:buFont typeface="Wingdings" pitchFamily="2" charset="2"/>
              <a:buNone/>
              <a:defRPr/>
            </a:pPr>
            <a:r>
              <a:rPr lang="en-US" altLang="ru-RU" sz="1200" b="1" kern="0" dirty="0" smtClean="0">
                <a:latin typeface="Century Gothic" panose="020B0502020202020204" pitchFamily="34" charset="0"/>
              </a:rPr>
              <a:t>Volume of production: from 60 units per year</a:t>
            </a:r>
          </a:p>
          <a:p>
            <a:pPr marL="0" indent="0">
              <a:spcBef>
                <a:spcPts val="600"/>
              </a:spcBef>
              <a:buFont typeface="Wingdings" pitchFamily="2" charset="2"/>
              <a:buNone/>
              <a:defRPr/>
            </a:pPr>
            <a:r>
              <a:rPr lang="en-US" altLang="ru-RU" sz="1200" b="1" kern="0" dirty="0" smtClean="0">
                <a:latin typeface="Century Gothic" panose="020B0502020202020204" pitchFamily="34" charset="0"/>
              </a:rPr>
              <a:t>Necessary </a:t>
            </a:r>
            <a:r>
              <a:rPr lang="en-US" altLang="ru-RU" sz="1200" b="1" kern="0" dirty="0">
                <a:latin typeface="Century Gothic" panose="020B0502020202020204" pitchFamily="34" charset="0"/>
              </a:rPr>
              <a:t>conditions: </a:t>
            </a:r>
          </a:p>
          <a:p>
            <a:pPr>
              <a:spcBef>
                <a:spcPts val="600"/>
              </a:spcBef>
              <a:defRPr/>
            </a:pPr>
            <a:r>
              <a:rPr lang="en-US" altLang="ru-RU" sz="1200" kern="0" dirty="0">
                <a:latin typeface="Century Gothic" panose="020B0502020202020204" pitchFamily="34" charset="0"/>
              </a:rPr>
              <a:t>The area of the land plot </a:t>
            </a:r>
            <a:r>
              <a:rPr lang="en-US" altLang="ru-RU" sz="1200" kern="0" dirty="0" smtClean="0">
                <a:latin typeface="Century Gothic" panose="020B0502020202020204" pitchFamily="34" charset="0"/>
              </a:rPr>
              <a:t>is10-15hectares</a:t>
            </a:r>
            <a:r>
              <a:rPr lang="en-US" altLang="ru-RU" sz="1200" kern="0" dirty="0">
                <a:latin typeface="Century Gothic" panose="020B0502020202020204" pitchFamily="34" charset="0"/>
              </a:rPr>
              <a:t>.</a:t>
            </a:r>
          </a:p>
          <a:p>
            <a:pPr marL="0" indent="0">
              <a:spcBef>
                <a:spcPts val="600"/>
              </a:spcBef>
              <a:buFont typeface="Wingdings" pitchFamily="2" charset="2"/>
              <a:buNone/>
              <a:defRPr/>
            </a:pPr>
            <a:r>
              <a:rPr lang="en-US" altLang="ru-RU" sz="1200" b="1" kern="0" dirty="0">
                <a:solidFill>
                  <a:schemeClr val="tx2">
                    <a:lumMod val="50000"/>
                  </a:schemeClr>
                </a:solidFill>
                <a:latin typeface="Century Gothic" panose="020B0502020202020204" pitchFamily="34" charset="0"/>
              </a:rPr>
              <a:t>Staff </a:t>
            </a:r>
            <a:r>
              <a:rPr lang="en-US" altLang="ru-RU" sz="1200" b="1" u="sng" kern="0" dirty="0" smtClean="0">
                <a:latin typeface="Century Gothic" panose="020B0502020202020204" pitchFamily="34" charset="0"/>
              </a:rPr>
              <a:t>: </a:t>
            </a:r>
            <a:endParaRPr lang="en-US" altLang="ru-RU" sz="1200" b="1" u="sng" kern="0" dirty="0">
              <a:latin typeface="Century Gothic" panose="020B0502020202020204" pitchFamily="34" charset="0"/>
            </a:endParaRPr>
          </a:p>
          <a:p>
            <a:pPr>
              <a:spcBef>
                <a:spcPts val="600"/>
              </a:spcBef>
              <a:defRPr/>
            </a:pPr>
            <a:r>
              <a:rPr lang="en-US" altLang="ru-RU" sz="1200" kern="0" dirty="0" smtClean="0">
                <a:latin typeface="Century Gothic" panose="020B0502020202020204" pitchFamily="34" charset="0"/>
              </a:rPr>
              <a:t>800-1000 </a:t>
            </a:r>
            <a:r>
              <a:rPr lang="en-US" altLang="ru-RU" sz="1200" kern="0" dirty="0">
                <a:latin typeface="Century Gothic" panose="020B0502020202020204" pitchFamily="34" charset="0"/>
              </a:rPr>
              <a:t>people (taking into account the technical repair personnel and AUP)</a:t>
            </a:r>
          </a:p>
          <a:p>
            <a:pPr>
              <a:spcBef>
                <a:spcPts val="600"/>
              </a:spcBef>
              <a:buClr>
                <a:srgbClr val="080808"/>
              </a:buClr>
              <a:defRPr/>
            </a:pPr>
            <a:r>
              <a:rPr lang="en-US" altLang="ru-RU" sz="1200" kern="0" dirty="0" smtClean="0">
                <a:latin typeface="Century Gothic" panose="020B0502020202020204" pitchFamily="34" charset="0"/>
              </a:rPr>
              <a:t>Pay check for 1 </a:t>
            </a:r>
            <a:r>
              <a:rPr lang="en-US" altLang="ru-RU" sz="1200" kern="0" dirty="0">
                <a:latin typeface="Century Gothic" panose="020B0502020202020204" pitchFamily="34" charset="0"/>
              </a:rPr>
              <a:t>employee </a:t>
            </a:r>
            <a:r>
              <a:rPr lang="en-US" altLang="ru-RU" sz="1200" kern="0" dirty="0" smtClean="0">
                <a:latin typeface="Century Gothic" panose="020B0502020202020204" pitchFamily="34" charset="0"/>
              </a:rPr>
              <a:t>– 45 000/50 000 rub </a:t>
            </a:r>
            <a:r>
              <a:rPr lang="en-US" altLang="ru-RU" sz="1200" kern="0" dirty="0">
                <a:solidFill>
                  <a:srgbClr val="000000"/>
                </a:solidFill>
              </a:rPr>
              <a:t>including insurance premium.</a:t>
            </a:r>
          </a:p>
        </p:txBody>
      </p:sp>
      <p:sp>
        <p:nvSpPr>
          <p:cNvPr id="17" name="Объект 2"/>
          <p:cNvSpPr txBox="1">
            <a:spLocks/>
          </p:cNvSpPr>
          <p:nvPr/>
        </p:nvSpPr>
        <p:spPr bwMode="auto">
          <a:xfrm>
            <a:off x="4946650" y="3944938"/>
            <a:ext cx="3871913" cy="2089150"/>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Approximate investment volume: from 10 billion rubles</a:t>
            </a:r>
          </a:p>
          <a:p>
            <a:pPr marL="0" indent="0">
              <a:spcBef>
                <a:spcPts val="600"/>
              </a:spcBef>
              <a:buClr>
                <a:srgbClr val="080808"/>
              </a:buClr>
              <a:buFont typeface="Wingdings" pitchFamily="2" charset="2"/>
              <a:buNone/>
              <a:defRPr/>
            </a:pPr>
            <a:endParaRPr lang="en-US" altLang="ru-RU" sz="1200" b="1" kern="0" dirty="0">
              <a:solidFill>
                <a:schemeClr val="tx2">
                  <a:lumMod val="50000"/>
                </a:schemeClr>
              </a:solidFill>
            </a:endParaRP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Measures of efficiency :</a:t>
            </a:r>
            <a:endParaRPr lang="ru-RU" altLang="ru-RU" sz="1200" b="1" kern="0" dirty="0" smtClean="0">
              <a:solidFill>
                <a:srgbClr val="000000"/>
              </a:solidFill>
            </a:endParaRPr>
          </a:p>
          <a:p>
            <a:pPr marL="0" indent="0">
              <a:spcBef>
                <a:spcPts val="600"/>
              </a:spcBef>
              <a:buClr>
                <a:srgbClr val="080808"/>
              </a:buClr>
              <a:buFont typeface="Wingdings" pitchFamily="2" charset="2"/>
              <a:buNone/>
              <a:defRPr/>
            </a:pPr>
            <a:r>
              <a:rPr lang="en-US" altLang="ru-RU" sz="1200" b="1" kern="0" dirty="0" smtClean="0">
                <a:solidFill>
                  <a:srgbClr val="000000"/>
                </a:solidFill>
              </a:rPr>
              <a:t>Internal rate of return</a:t>
            </a:r>
            <a:r>
              <a:rPr lang="en-US" altLang="ru-RU" sz="1200" kern="0" dirty="0" smtClean="0">
                <a:solidFill>
                  <a:srgbClr val="000000"/>
                </a:solidFill>
              </a:rPr>
              <a:t>: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IRR</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 </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30</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a:t>
            </a: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Net present value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NPV): 2 billion rubles</a:t>
            </a:r>
            <a:endParaRPr lang="ru-RU" altLang="ru-RU" sz="1200" b="1" kern="0" dirty="0" smtClean="0">
              <a:solidFill>
                <a:schemeClr val="tx2">
                  <a:lumMod val="50000"/>
                </a:schemeClr>
              </a:solidFill>
            </a:endParaRP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Payback period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P</a:t>
            </a:r>
            <a:r>
              <a:rPr lang="ru-RU" altLang="ru-RU" sz="1200" b="1" kern="0" dirty="0" smtClean="0">
                <a:solidFill>
                  <a:schemeClr val="tx2">
                    <a:lumMod val="50000"/>
                  </a:schemeClr>
                </a:solidFill>
              </a:rPr>
              <a:t>Р)</a:t>
            </a:r>
            <a:r>
              <a:rPr lang="en-US" altLang="ru-RU" sz="1200" b="1" kern="0" dirty="0" smtClean="0">
                <a:solidFill>
                  <a:schemeClr val="tx2">
                    <a:lumMod val="50000"/>
                  </a:schemeClr>
                </a:solidFill>
              </a:rPr>
              <a:t>: </a:t>
            </a:r>
            <a:r>
              <a:rPr lang="en-US" altLang="ru-RU" sz="1200" b="1" kern="0" dirty="0">
                <a:solidFill>
                  <a:schemeClr val="tx2">
                    <a:lumMod val="50000"/>
                  </a:schemeClr>
                </a:solidFill>
              </a:rPr>
              <a:t>7</a:t>
            </a:r>
            <a:r>
              <a:rPr lang="en-US" altLang="ru-RU" sz="1200" b="1" kern="0" dirty="0" smtClean="0">
                <a:solidFill>
                  <a:schemeClr val="tx2">
                    <a:lumMod val="50000"/>
                  </a:schemeClr>
                </a:solidFill>
              </a:rPr>
              <a:t> years</a:t>
            </a:r>
            <a:endParaRPr lang="ru-RU" altLang="ru-RU" sz="1100" b="1" kern="0" dirty="0" smtClean="0">
              <a:solidFill>
                <a:srgbClr val="000000"/>
              </a:solidFill>
            </a:endParaRPr>
          </a:p>
          <a:p>
            <a:pPr marL="0" indent="0">
              <a:spcBef>
                <a:spcPts val="600"/>
              </a:spcBef>
              <a:buClr>
                <a:srgbClr val="080808"/>
              </a:buClr>
              <a:buFont typeface="Wingdings" pitchFamily="2" charset="2"/>
              <a:buNone/>
              <a:defRPr/>
            </a:pPr>
            <a:endParaRPr lang="ru-RU" altLang="ru-RU" sz="1100" b="1" kern="0" dirty="0" smtClean="0">
              <a:solidFill>
                <a:srgbClr val="0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a:off x="179388" y="1052513"/>
            <a:ext cx="6477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altLang="ru-RU" sz="1200" dirty="0">
              <a:solidFill>
                <a:schemeClr val="tx2">
                  <a:lumMod val="50000"/>
                </a:schemeClr>
              </a:solidFill>
            </a:endParaRPr>
          </a:p>
        </p:txBody>
      </p:sp>
      <p:sp>
        <p:nvSpPr>
          <p:cNvPr id="5" name="Пятиугольник 4"/>
          <p:cNvSpPr/>
          <p:nvPr/>
        </p:nvSpPr>
        <p:spPr>
          <a:xfrm>
            <a:off x="188913" y="3789363"/>
            <a:ext cx="7112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Прямоугольник 5"/>
          <p:cNvSpPr/>
          <p:nvPr/>
        </p:nvSpPr>
        <p:spPr>
          <a:xfrm rot="-5400000">
            <a:off x="-138112" y="1903413"/>
            <a:ext cx="1076325" cy="523875"/>
          </a:xfrm>
          <a:prstGeom prst="rect">
            <a:avLst/>
          </a:prstGeom>
        </p:spPr>
        <p:txBody>
          <a:bodyPr wrap="none">
            <a:spAutoFit/>
          </a:bodyPr>
          <a:lstStyle/>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Market</a:t>
            </a:r>
          </a:p>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conditions</a:t>
            </a:r>
            <a:endParaRPr lang="ru-RU" altLang="ru-RU" sz="1400" dirty="0">
              <a:solidFill>
                <a:schemeClr val="tx2">
                  <a:lumMod val="50000"/>
                </a:schemeClr>
              </a:solidFill>
              <a:latin typeface="Century Gothic" panose="020B0502020202020204" pitchFamily="34" charset="0"/>
              <a:cs typeface="+mn-cs"/>
            </a:endParaRPr>
          </a:p>
        </p:txBody>
      </p:sp>
      <p:sp>
        <p:nvSpPr>
          <p:cNvPr id="46084" name="Прямоугольник 6"/>
          <p:cNvSpPr>
            <a:spLocks noChangeArrowheads="1"/>
          </p:cNvSpPr>
          <p:nvPr/>
        </p:nvSpPr>
        <p:spPr bwMode="auto">
          <a:xfrm rot="-5400000">
            <a:off x="-538956" y="4728369"/>
            <a:ext cx="1998663" cy="307975"/>
          </a:xfrm>
          <a:prstGeom prst="rect">
            <a:avLst/>
          </a:prstGeom>
          <a:noFill/>
          <a:ln w="9525">
            <a:noFill/>
            <a:miter lim="800000"/>
            <a:headEnd/>
            <a:tailEnd/>
          </a:ln>
        </p:spPr>
        <p:txBody>
          <a:bodyPr wrap="none">
            <a:spAutoFit/>
          </a:bodyPr>
          <a:lstStyle/>
          <a:p>
            <a:pPr algn="ctr"/>
            <a:r>
              <a:rPr lang="en-US" sz="1400">
                <a:latin typeface="Century Gothic" pitchFamily="34" charset="0"/>
              </a:rPr>
              <a:t>Economic conditions</a:t>
            </a:r>
            <a:endParaRPr lang="ru-RU" sz="1400">
              <a:latin typeface="Century Gothic" pitchFamily="34" charset="0"/>
            </a:endParaRPr>
          </a:p>
        </p:txBody>
      </p:sp>
      <p:sp>
        <p:nvSpPr>
          <p:cNvPr id="3" name="Прямоугольник 2"/>
          <p:cNvSpPr/>
          <p:nvPr/>
        </p:nvSpPr>
        <p:spPr>
          <a:xfrm>
            <a:off x="69850" y="282575"/>
            <a:ext cx="9059863" cy="769938"/>
          </a:xfrm>
          <a:prstGeom prst="rect">
            <a:avLst/>
          </a:prstGeom>
        </p:spPr>
        <p:txBody>
          <a:bodyPr>
            <a:spAutoFit/>
          </a:bodyPr>
          <a:lstStyle/>
          <a:p>
            <a:pPr algn="ctr" fontAlgn="auto">
              <a:spcAft>
                <a:spcPts val="0"/>
              </a:spcAft>
              <a:defRPr/>
            </a:pPr>
            <a:r>
              <a:rPr lang="en-US" sz="2200" b="1" dirty="0">
                <a:solidFill>
                  <a:schemeClr val="tx2">
                    <a:lumMod val="50000"/>
                  </a:schemeClr>
                </a:solidFill>
                <a:latin typeface="Century Gothic" panose="020B0502020202020204" pitchFamily="34" charset="0"/>
                <a:cs typeface="+mn-cs"/>
              </a:rPr>
              <a:t>Investment in the  </a:t>
            </a:r>
            <a:r>
              <a:rPr lang="en-US" sz="2200" b="1" dirty="0">
                <a:solidFill>
                  <a:schemeClr val="tx2">
                    <a:lumMod val="50000"/>
                  </a:schemeClr>
                </a:solidFill>
                <a:latin typeface="Century Gothic" panose="020B0502020202020204" pitchFamily="34" charset="0"/>
                <a:cs typeface="+mn-cs"/>
              </a:rPr>
              <a:t>construction of agricultural machinery </a:t>
            </a:r>
            <a:r>
              <a:rPr lang="en-US" sz="2200" b="1" dirty="0">
                <a:solidFill>
                  <a:schemeClr val="tx2">
                    <a:lumMod val="50000"/>
                  </a:schemeClr>
                </a:solidFill>
                <a:latin typeface="Century Gothic" panose="020B0502020202020204" pitchFamily="34" charset="0"/>
                <a:cs typeface="+mn-cs"/>
              </a:rPr>
              <a:t>and component parts production factory*</a:t>
            </a:r>
            <a:endParaRPr lang="en-US" sz="2200" b="1" dirty="0">
              <a:solidFill>
                <a:schemeClr val="tx2">
                  <a:lumMod val="50000"/>
                </a:schemeClr>
              </a:solidFill>
              <a:latin typeface="Century Gothic" panose="020B0502020202020204" pitchFamily="34" charset="0"/>
              <a:cs typeface="+mn-cs"/>
            </a:endParaRPr>
          </a:p>
        </p:txBody>
      </p:sp>
      <p:graphicFrame>
        <p:nvGraphicFramePr>
          <p:cNvPr id="9" name="Таблица 8"/>
          <p:cNvGraphicFramePr>
            <a:graphicFrameLocks noGrp="1"/>
          </p:cNvGraphicFramePr>
          <p:nvPr/>
        </p:nvGraphicFramePr>
        <p:xfrm>
          <a:off x="5292725" y="1106488"/>
          <a:ext cx="3743325" cy="2124075"/>
        </p:xfrm>
        <a:graphic>
          <a:graphicData uri="http://schemas.openxmlformats.org/drawingml/2006/table">
            <a:tbl>
              <a:tblPr firstRow="1" firstCol="1" bandRow="1">
                <a:tableStyleId>{5C22544A-7EE6-4342-B048-85BDC9FD1C3A}</a:tableStyleId>
              </a:tblPr>
              <a:tblGrid>
                <a:gridCol w="1694232"/>
                <a:gridCol w="445255"/>
                <a:gridCol w="802465"/>
                <a:gridCol w="802465"/>
              </a:tblGrid>
              <a:tr h="348039">
                <a:tc>
                  <a:txBody>
                    <a:bodyPr/>
                    <a:lstStyle/>
                    <a:p>
                      <a:pPr algn="ctr">
                        <a:lnSpc>
                          <a:spcPct val="115000"/>
                        </a:lnSpc>
                        <a:spcAft>
                          <a:spcPts val="0"/>
                        </a:spcAft>
                      </a:pPr>
                      <a:r>
                        <a:rPr lang="ru-RU" sz="700" dirty="0">
                          <a:effectLst/>
                          <a:latin typeface="Century Gothic" panose="020B0502020202020204" pitchFamily="34" charset="0"/>
                        </a:rPr>
                        <a:t>Вид </a:t>
                      </a:r>
                      <a:r>
                        <a:rPr lang="ru-RU" sz="700" dirty="0" smtClean="0">
                          <a:effectLst/>
                          <a:latin typeface="Century Gothic" panose="020B0502020202020204" pitchFamily="34" charset="0"/>
                        </a:rPr>
                        <a:t>техники</a:t>
                      </a:r>
                    </a:p>
                    <a:p>
                      <a:pPr algn="ctr">
                        <a:lnSpc>
                          <a:spcPct val="115000"/>
                        </a:lnSpc>
                        <a:spcAft>
                          <a:spcPts val="0"/>
                        </a:spcAft>
                      </a:pPr>
                      <a:r>
                        <a:rPr lang="ru-RU" sz="700" dirty="0" smtClean="0">
                          <a:effectLst/>
                          <a:latin typeface="Century Gothic" panose="020B0502020202020204" pitchFamily="34" charset="0"/>
                          <a:ea typeface="Calibri"/>
                          <a:cs typeface="Times New Roman"/>
                        </a:rPr>
                        <a:t>Приобретенной фермерами</a:t>
                      </a:r>
                      <a:r>
                        <a:rPr lang="ru-RU" sz="700" baseline="0" dirty="0" smtClean="0">
                          <a:effectLst/>
                          <a:latin typeface="Century Gothic" panose="020B0502020202020204" pitchFamily="34" charset="0"/>
                          <a:ea typeface="Calibri"/>
                          <a:cs typeface="Times New Roman"/>
                        </a:rPr>
                        <a:t> Тюменской области</a:t>
                      </a:r>
                      <a:endParaRPr lang="ru-RU" sz="700" dirty="0">
                        <a:effectLst/>
                        <a:latin typeface="Century Gothic" panose="020B0502020202020204" pitchFamily="34" charset="0"/>
                        <a:ea typeface="Calibri"/>
                        <a:cs typeface="Times New Roman"/>
                      </a:endParaRPr>
                    </a:p>
                  </a:txBody>
                  <a:tcPr marL="68580" marR="68580" marT="0" marB="0"/>
                </a:tc>
                <a:tc>
                  <a:txBody>
                    <a:bodyPr/>
                    <a:lstStyle/>
                    <a:p>
                      <a:pPr algn="ctr">
                        <a:lnSpc>
                          <a:spcPct val="115000"/>
                        </a:lnSpc>
                        <a:spcAft>
                          <a:spcPts val="0"/>
                        </a:spcAft>
                      </a:pPr>
                      <a:r>
                        <a:rPr lang="ru-RU" sz="700" dirty="0">
                          <a:effectLst/>
                          <a:latin typeface="Century Gothic" panose="020B0502020202020204" pitchFamily="34" charset="0"/>
                        </a:rPr>
                        <a:t>Кол-во единиц</a:t>
                      </a:r>
                      <a:endParaRPr lang="ru-RU" sz="700" dirty="0">
                        <a:effectLst/>
                        <a:latin typeface="Century Gothic" panose="020B0502020202020204" pitchFamily="34" charset="0"/>
                        <a:ea typeface="Calibri"/>
                        <a:cs typeface="Times New Roman"/>
                      </a:endParaRPr>
                    </a:p>
                  </a:txBody>
                  <a:tcPr marL="68580" marR="68580" marT="0" marB="0"/>
                </a:tc>
                <a:tc>
                  <a:txBody>
                    <a:bodyPr/>
                    <a:lstStyle/>
                    <a:p>
                      <a:pPr algn="ctr">
                        <a:lnSpc>
                          <a:spcPct val="115000"/>
                        </a:lnSpc>
                        <a:spcAft>
                          <a:spcPts val="0"/>
                        </a:spcAft>
                      </a:pPr>
                      <a:r>
                        <a:rPr lang="ru-RU" sz="700" dirty="0">
                          <a:effectLst/>
                          <a:latin typeface="Century Gothic" panose="020B0502020202020204" pitchFamily="34" charset="0"/>
                        </a:rPr>
                        <a:t>Стоимость с НДС</a:t>
                      </a:r>
                    </a:p>
                    <a:p>
                      <a:pPr algn="ctr">
                        <a:lnSpc>
                          <a:spcPct val="115000"/>
                        </a:lnSpc>
                        <a:spcAft>
                          <a:spcPts val="0"/>
                        </a:spcAft>
                      </a:pPr>
                      <a:r>
                        <a:rPr lang="ru-RU" sz="700" dirty="0">
                          <a:effectLst/>
                          <a:latin typeface="Century Gothic" panose="020B0502020202020204" pitchFamily="34" charset="0"/>
                        </a:rPr>
                        <a:t>тыс. руб.</a:t>
                      </a:r>
                      <a:endParaRPr lang="ru-RU" sz="700" dirty="0">
                        <a:effectLst/>
                        <a:latin typeface="Century Gothic" panose="020B0502020202020204" pitchFamily="34" charset="0"/>
                        <a:ea typeface="Calibri"/>
                        <a:cs typeface="Times New Roman"/>
                      </a:endParaRPr>
                    </a:p>
                  </a:txBody>
                  <a:tcPr marL="68580" marR="68580" marT="0" marB="0"/>
                </a:tc>
                <a:tc>
                  <a:txBody>
                    <a:bodyPr/>
                    <a:lstStyle/>
                    <a:p>
                      <a:pPr algn="ctr">
                        <a:lnSpc>
                          <a:spcPct val="115000"/>
                        </a:lnSpc>
                        <a:spcAft>
                          <a:spcPts val="0"/>
                        </a:spcAft>
                      </a:pPr>
                      <a:r>
                        <a:rPr lang="ru-RU" sz="700" dirty="0">
                          <a:effectLst/>
                          <a:latin typeface="Century Gothic" panose="020B0502020202020204" pitchFamily="34" charset="0"/>
                        </a:rPr>
                        <a:t>Сумма </a:t>
                      </a:r>
                      <a:r>
                        <a:rPr lang="ru-RU" sz="700" dirty="0" smtClean="0">
                          <a:effectLst/>
                          <a:latin typeface="Century Gothic" panose="020B0502020202020204" pitchFamily="34" charset="0"/>
                        </a:rPr>
                        <a:t>выделенных гос. субсидий тыс. руб.</a:t>
                      </a:r>
                      <a:endParaRPr lang="ru-RU" sz="700" dirty="0">
                        <a:effectLst/>
                        <a:latin typeface="Century Gothic" panose="020B0502020202020204" pitchFamily="34" charset="0"/>
                        <a:ea typeface="Calibri"/>
                        <a:cs typeface="Times New Roman"/>
                      </a:endParaRPr>
                    </a:p>
                  </a:txBody>
                  <a:tcPr marL="68580" marR="68580" marT="0" marB="0"/>
                </a:tc>
              </a:tr>
              <a:tr h="208018">
                <a:tc>
                  <a:txBody>
                    <a:bodyPr/>
                    <a:lstStyle/>
                    <a:p>
                      <a:pPr algn="ctr">
                        <a:lnSpc>
                          <a:spcPct val="115000"/>
                        </a:lnSpc>
                        <a:spcAft>
                          <a:spcPts val="0"/>
                        </a:spcAft>
                      </a:pPr>
                      <a:r>
                        <a:rPr lang="ru-RU" sz="700">
                          <a:effectLst/>
                          <a:latin typeface="Century Gothic" panose="020B0502020202020204" pitchFamily="34" charset="0"/>
                        </a:rPr>
                        <a:t> </a:t>
                      </a:r>
                      <a:endParaRPr lang="ru-RU" sz="700">
                        <a:effectLst/>
                        <a:latin typeface="Century Gothic" panose="020B0502020202020204" pitchFamily="34" charset="0"/>
                        <a:ea typeface="Calibri"/>
                        <a:cs typeface="Times New Roman"/>
                      </a:endParaRPr>
                    </a:p>
                  </a:txBody>
                  <a:tcPr marL="68580" marR="68580" marT="0" marB="0"/>
                </a:tc>
                <a:tc>
                  <a:txBody>
                    <a:bodyPr/>
                    <a:lstStyle/>
                    <a:p>
                      <a:pPr algn="ctr">
                        <a:lnSpc>
                          <a:spcPct val="115000"/>
                        </a:lnSpc>
                        <a:spcAft>
                          <a:spcPts val="0"/>
                        </a:spcAft>
                      </a:pPr>
                      <a:r>
                        <a:rPr lang="ru-RU" sz="700" dirty="0" smtClean="0">
                          <a:effectLst/>
                          <a:latin typeface="Century Gothic" panose="020B0502020202020204" pitchFamily="34" charset="0"/>
                        </a:rPr>
                        <a:t>2013</a:t>
                      </a:r>
                      <a:endParaRPr lang="ru-RU" sz="700" dirty="0">
                        <a:effectLst/>
                        <a:latin typeface="Century Gothic" panose="020B0502020202020204" pitchFamily="34" charset="0"/>
                        <a:ea typeface="Calibri"/>
                        <a:cs typeface="Times New Roman"/>
                      </a:endParaRPr>
                    </a:p>
                  </a:txBody>
                  <a:tcPr marL="68580" marR="68580" marT="0" marB="0"/>
                </a:tc>
                <a:tc>
                  <a:txBody>
                    <a:bodyPr/>
                    <a:lstStyle/>
                    <a:p>
                      <a:pPr algn="ctr">
                        <a:lnSpc>
                          <a:spcPct val="115000"/>
                        </a:lnSpc>
                        <a:spcAft>
                          <a:spcPts val="0"/>
                        </a:spcAft>
                      </a:pPr>
                      <a:r>
                        <a:rPr lang="ru-RU" sz="700" dirty="0" smtClean="0">
                          <a:effectLst/>
                          <a:latin typeface="Century Gothic" panose="020B0502020202020204" pitchFamily="34" charset="0"/>
                        </a:rPr>
                        <a:t>2013</a:t>
                      </a:r>
                      <a:endParaRPr lang="ru-RU" sz="700" dirty="0">
                        <a:effectLst/>
                        <a:latin typeface="Century Gothic" panose="020B0502020202020204" pitchFamily="34" charset="0"/>
                        <a:ea typeface="Calibri"/>
                        <a:cs typeface="Times New Roman"/>
                      </a:endParaRPr>
                    </a:p>
                  </a:txBody>
                  <a:tcPr marL="68580" marR="68580" marT="0" marB="0"/>
                </a:tc>
                <a:tc>
                  <a:txBody>
                    <a:bodyPr/>
                    <a:lstStyle/>
                    <a:p>
                      <a:pPr algn="ctr">
                        <a:lnSpc>
                          <a:spcPct val="115000"/>
                        </a:lnSpc>
                        <a:spcAft>
                          <a:spcPts val="0"/>
                        </a:spcAft>
                      </a:pPr>
                      <a:r>
                        <a:rPr lang="ru-RU" sz="700" dirty="0" smtClean="0">
                          <a:effectLst/>
                          <a:latin typeface="Century Gothic" panose="020B0502020202020204" pitchFamily="34" charset="0"/>
                        </a:rPr>
                        <a:t>2013</a:t>
                      </a:r>
                      <a:endParaRPr lang="ru-RU" sz="700" dirty="0">
                        <a:effectLst/>
                        <a:latin typeface="Century Gothic" panose="020B0502020202020204" pitchFamily="34" charset="0"/>
                        <a:ea typeface="Calibri"/>
                        <a:cs typeface="Times New Roman"/>
                      </a:endParaRPr>
                    </a:p>
                  </a:txBody>
                  <a:tcPr marL="68580" marR="68580" marT="0" marB="0"/>
                </a:tc>
              </a:tr>
              <a:tr h="116013">
                <a:tc>
                  <a:txBody>
                    <a:bodyPr/>
                    <a:lstStyle/>
                    <a:p>
                      <a:pPr>
                        <a:lnSpc>
                          <a:spcPct val="115000"/>
                        </a:lnSpc>
                        <a:spcAft>
                          <a:spcPts val="0"/>
                        </a:spcAft>
                      </a:pPr>
                      <a:r>
                        <a:rPr lang="ru-RU" sz="700">
                          <a:effectLst/>
                          <a:latin typeface="Century Gothic" panose="020B0502020202020204" pitchFamily="34" charset="0"/>
                        </a:rPr>
                        <a:t>из них:</a:t>
                      </a:r>
                      <a:endParaRPr lang="ru-RU" sz="700">
                        <a:effectLst/>
                        <a:latin typeface="Century Gothic" panose="020B0502020202020204" pitchFamily="34" charset="0"/>
                        <a:ea typeface="Calibri"/>
                        <a:cs typeface="Times New Roman"/>
                      </a:endParaRPr>
                    </a:p>
                  </a:txBody>
                  <a:tcPr marL="68580" marR="68580" marT="0" marB="0"/>
                </a:tc>
                <a:tc gridSpan="3">
                  <a:txBody>
                    <a:bodyPr/>
                    <a:lstStyle/>
                    <a:p>
                      <a:pPr>
                        <a:lnSpc>
                          <a:spcPct val="115000"/>
                        </a:lnSpc>
                        <a:spcAft>
                          <a:spcPts val="1000"/>
                        </a:spcAft>
                      </a:pPr>
                      <a:r>
                        <a:rPr lang="ru-RU" sz="700" dirty="0">
                          <a:effectLst/>
                          <a:latin typeface="Century Gothic" panose="020B0502020202020204" pitchFamily="34" charset="0"/>
                        </a:rPr>
                        <a:t> </a:t>
                      </a:r>
                      <a:endParaRPr lang="ru-RU" sz="700" dirty="0">
                        <a:effectLst/>
                        <a:latin typeface="Century Gothic" panose="020B0502020202020204" pitchFamily="34" charset="0"/>
                        <a:ea typeface="Calibri"/>
                        <a:cs typeface="Times New Roman"/>
                      </a:endParaRPr>
                    </a:p>
                  </a:txBody>
                  <a:tcPr marL="0" marR="0" marT="0" marB="0" anchor="ctr"/>
                </a:tc>
                <a:tc hMerge="1">
                  <a:txBody>
                    <a:bodyPr/>
                    <a:lstStyle/>
                    <a:p>
                      <a:endParaRPr lang="ru-RU"/>
                    </a:p>
                  </a:txBody>
                  <a:tcPr/>
                </a:tc>
                <a:tc hMerge="1">
                  <a:txBody>
                    <a:bodyPr/>
                    <a:lstStyle/>
                    <a:p>
                      <a:endParaRPr lang="ru-RU"/>
                    </a:p>
                  </a:txBody>
                  <a:tcPr/>
                </a:tc>
              </a:tr>
              <a:tr h="116013">
                <a:tc>
                  <a:txBody>
                    <a:bodyPr/>
                    <a:lstStyle/>
                    <a:p>
                      <a:pPr>
                        <a:lnSpc>
                          <a:spcPct val="115000"/>
                        </a:lnSpc>
                        <a:spcAft>
                          <a:spcPts val="0"/>
                        </a:spcAft>
                      </a:pPr>
                      <a:r>
                        <a:rPr lang="ru-RU" sz="700">
                          <a:effectLst/>
                          <a:latin typeface="Century Gothic" panose="020B0502020202020204" pitchFamily="34" charset="0"/>
                        </a:rPr>
                        <a:t>тракторы</a:t>
                      </a:r>
                      <a:endParaRPr lang="ru-RU" sz="700">
                        <a:effectLst/>
                        <a:latin typeface="Century Gothic" panose="020B0502020202020204" pitchFamily="34" charset="0"/>
                        <a:ea typeface="Calibri"/>
                        <a:cs typeface="Times New Roman"/>
                      </a:endParaRPr>
                    </a:p>
                  </a:txBody>
                  <a:tcPr marL="68580" marR="68580" marT="0" marB="0"/>
                </a:tc>
                <a:tc>
                  <a:txBody>
                    <a:bodyPr/>
                    <a:lstStyle/>
                    <a:p>
                      <a:pPr algn="ctr">
                        <a:lnSpc>
                          <a:spcPct val="115000"/>
                        </a:lnSpc>
                        <a:spcAft>
                          <a:spcPts val="0"/>
                        </a:spcAft>
                      </a:pPr>
                      <a:r>
                        <a:rPr lang="ru-RU" sz="700">
                          <a:effectLst/>
                          <a:latin typeface="Century Gothic" panose="020B0502020202020204" pitchFamily="34" charset="0"/>
                        </a:rPr>
                        <a:t>414</a:t>
                      </a:r>
                      <a:endParaRPr lang="ru-RU" sz="700">
                        <a:effectLst/>
                        <a:latin typeface="Century Gothic" panose="020B0502020202020204" pitchFamily="34" charset="0"/>
                        <a:ea typeface="Calibri"/>
                        <a:cs typeface="Times New Roman"/>
                      </a:endParaRPr>
                    </a:p>
                  </a:txBody>
                  <a:tcPr marL="68580" marR="68580" marT="0" marB="0"/>
                </a:tc>
                <a:tc>
                  <a:txBody>
                    <a:bodyPr/>
                    <a:lstStyle/>
                    <a:p>
                      <a:pPr algn="ctr">
                        <a:lnSpc>
                          <a:spcPct val="115000"/>
                        </a:lnSpc>
                        <a:spcAft>
                          <a:spcPts val="0"/>
                        </a:spcAft>
                      </a:pPr>
                      <a:r>
                        <a:rPr lang="ru-RU" sz="700" dirty="0">
                          <a:effectLst/>
                          <a:latin typeface="Century Gothic" panose="020B0502020202020204" pitchFamily="34" charset="0"/>
                        </a:rPr>
                        <a:t>755227,55</a:t>
                      </a:r>
                      <a:endParaRPr lang="ru-RU" sz="700" dirty="0">
                        <a:effectLst/>
                        <a:latin typeface="Century Gothic" panose="020B0502020202020204" pitchFamily="34" charset="0"/>
                        <a:ea typeface="Calibri"/>
                        <a:cs typeface="Times New Roman"/>
                      </a:endParaRPr>
                    </a:p>
                  </a:txBody>
                  <a:tcPr marL="68580" marR="68580" marT="0" marB="0"/>
                </a:tc>
                <a:tc>
                  <a:txBody>
                    <a:bodyPr/>
                    <a:lstStyle/>
                    <a:p>
                      <a:pPr algn="ctr">
                        <a:lnSpc>
                          <a:spcPct val="115000"/>
                        </a:lnSpc>
                        <a:spcAft>
                          <a:spcPts val="0"/>
                        </a:spcAft>
                      </a:pPr>
                      <a:r>
                        <a:rPr lang="ru-RU" sz="700">
                          <a:effectLst/>
                          <a:latin typeface="Century Gothic" panose="020B0502020202020204" pitchFamily="34" charset="0"/>
                        </a:rPr>
                        <a:t>192052,2</a:t>
                      </a:r>
                      <a:endParaRPr lang="ru-RU" sz="700">
                        <a:effectLst/>
                        <a:latin typeface="Century Gothic" panose="020B0502020202020204" pitchFamily="34" charset="0"/>
                        <a:ea typeface="Calibri"/>
                        <a:cs typeface="Times New Roman"/>
                      </a:endParaRPr>
                    </a:p>
                  </a:txBody>
                  <a:tcPr marL="68580" marR="68580" marT="0" marB="0"/>
                </a:tc>
              </a:tr>
              <a:tr h="116013">
                <a:tc>
                  <a:txBody>
                    <a:bodyPr/>
                    <a:lstStyle/>
                    <a:p>
                      <a:pPr>
                        <a:lnSpc>
                          <a:spcPct val="115000"/>
                        </a:lnSpc>
                        <a:spcAft>
                          <a:spcPts val="0"/>
                        </a:spcAft>
                      </a:pPr>
                      <a:r>
                        <a:rPr lang="ru-RU" sz="700">
                          <a:effectLst/>
                          <a:latin typeface="Century Gothic" panose="020B0502020202020204" pitchFamily="34" charset="0"/>
                        </a:rPr>
                        <a:t>Комбайны/погрузчики</a:t>
                      </a:r>
                      <a:endParaRPr lang="ru-RU" sz="700">
                        <a:effectLst/>
                        <a:latin typeface="Century Gothic" panose="020B0502020202020204" pitchFamily="34" charset="0"/>
                        <a:ea typeface="Calibri"/>
                        <a:cs typeface="Times New Roman"/>
                      </a:endParaRPr>
                    </a:p>
                  </a:txBody>
                  <a:tcPr marL="68580" marR="68580" marT="0" marB="0"/>
                </a:tc>
                <a:tc>
                  <a:txBody>
                    <a:bodyPr/>
                    <a:lstStyle/>
                    <a:p>
                      <a:pPr algn="ctr">
                        <a:lnSpc>
                          <a:spcPct val="115000"/>
                        </a:lnSpc>
                        <a:spcAft>
                          <a:spcPts val="0"/>
                        </a:spcAft>
                      </a:pPr>
                      <a:r>
                        <a:rPr lang="ru-RU" sz="700">
                          <a:effectLst/>
                          <a:latin typeface="Century Gothic" panose="020B0502020202020204" pitchFamily="34" charset="0"/>
                        </a:rPr>
                        <a:t>205</a:t>
                      </a:r>
                      <a:endParaRPr lang="ru-RU" sz="700">
                        <a:effectLst/>
                        <a:latin typeface="Century Gothic" panose="020B0502020202020204" pitchFamily="34" charset="0"/>
                        <a:ea typeface="Calibri"/>
                        <a:cs typeface="Times New Roman"/>
                      </a:endParaRPr>
                    </a:p>
                  </a:txBody>
                  <a:tcPr marL="68580" marR="68580" marT="0" marB="0"/>
                </a:tc>
                <a:tc>
                  <a:txBody>
                    <a:bodyPr/>
                    <a:lstStyle/>
                    <a:p>
                      <a:pPr algn="ctr">
                        <a:lnSpc>
                          <a:spcPct val="115000"/>
                        </a:lnSpc>
                        <a:spcAft>
                          <a:spcPts val="0"/>
                        </a:spcAft>
                      </a:pPr>
                      <a:r>
                        <a:rPr lang="ru-RU" sz="700" dirty="0">
                          <a:effectLst/>
                          <a:latin typeface="Century Gothic" panose="020B0502020202020204" pitchFamily="34" charset="0"/>
                        </a:rPr>
                        <a:t>1281862,9</a:t>
                      </a:r>
                      <a:endParaRPr lang="ru-RU" sz="700" dirty="0">
                        <a:effectLst/>
                        <a:latin typeface="Century Gothic" panose="020B0502020202020204" pitchFamily="34" charset="0"/>
                        <a:ea typeface="Calibri"/>
                        <a:cs typeface="Times New Roman"/>
                      </a:endParaRPr>
                    </a:p>
                  </a:txBody>
                  <a:tcPr marL="68580" marR="68580" marT="0" marB="0"/>
                </a:tc>
                <a:tc>
                  <a:txBody>
                    <a:bodyPr/>
                    <a:lstStyle/>
                    <a:p>
                      <a:pPr algn="ctr">
                        <a:lnSpc>
                          <a:spcPct val="115000"/>
                        </a:lnSpc>
                        <a:spcAft>
                          <a:spcPts val="0"/>
                        </a:spcAft>
                      </a:pPr>
                      <a:r>
                        <a:rPr lang="ru-RU" sz="700">
                          <a:effectLst/>
                          <a:latin typeface="Century Gothic" panose="020B0502020202020204" pitchFamily="34" charset="0"/>
                        </a:rPr>
                        <a:t>435483,1</a:t>
                      </a:r>
                      <a:endParaRPr lang="ru-RU" sz="700">
                        <a:effectLst/>
                        <a:latin typeface="Century Gothic" panose="020B0502020202020204" pitchFamily="34" charset="0"/>
                        <a:ea typeface="Calibri"/>
                        <a:cs typeface="Times New Roman"/>
                      </a:endParaRPr>
                    </a:p>
                  </a:txBody>
                  <a:tcPr marL="68580" marR="68580" marT="0" marB="0"/>
                </a:tc>
              </a:tr>
              <a:tr h="812091">
                <a:tc>
                  <a:txBody>
                    <a:bodyPr/>
                    <a:lstStyle/>
                    <a:p>
                      <a:pPr>
                        <a:lnSpc>
                          <a:spcPct val="115000"/>
                        </a:lnSpc>
                        <a:spcAft>
                          <a:spcPts val="0"/>
                        </a:spcAft>
                      </a:pPr>
                      <a:r>
                        <a:rPr lang="ru-RU" sz="700" dirty="0">
                          <a:effectLst/>
                          <a:latin typeface="Century Gothic" panose="020B0502020202020204" pitchFamily="34" charset="0"/>
                        </a:rPr>
                        <a:t>Иная техника: сушилки, силосы, бункеры, сеялки, сепараторы, плуги, опрыскиватели, культиваторы, косилки, кормораздатчики, </a:t>
                      </a:r>
                      <a:r>
                        <a:rPr lang="ru-RU" sz="700" dirty="0" err="1">
                          <a:effectLst/>
                          <a:latin typeface="Century Gothic" panose="020B0502020202020204" pitchFamily="34" charset="0"/>
                        </a:rPr>
                        <a:t>гребнеобразователи</a:t>
                      </a:r>
                      <a:r>
                        <a:rPr lang="ru-RU" sz="700" dirty="0">
                          <a:effectLst/>
                          <a:latin typeface="Century Gothic" panose="020B0502020202020204" pitchFamily="34" charset="0"/>
                        </a:rPr>
                        <a:t>.</a:t>
                      </a:r>
                      <a:endParaRPr lang="ru-RU" sz="700" dirty="0">
                        <a:effectLst/>
                        <a:latin typeface="Century Gothic" panose="020B0502020202020204" pitchFamily="34" charset="0"/>
                        <a:ea typeface="Calibri"/>
                        <a:cs typeface="Times New Roman"/>
                      </a:endParaRPr>
                    </a:p>
                  </a:txBody>
                  <a:tcPr marL="68580" marR="68580" marT="0" marB="0"/>
                </a:tc>
                <a:tc>
                  <a:txBody>
                    <a:bodyPr/>
                    <a:lstStyle/>
                    <a:p>
                      <a:pPr algn="ctr">
                        <a:lnSpc>
                          <a:spcPct val="115000"/>
                        </a:lnSpc>
                        <a:spcAft>
                          <a:spcPts val="0"/>
                        </a:spcAft>
                      </a:pPr>
                      <a:r>
                        <a:rPr lang="ru-RU" sz="700">
                          <a:effectLst/>
                          <a:latin typeface="Century Gothic" panose="020B0502020202020204" pitchFamily="34" charset="0"/>
                        </a:rPr>
                        <a:t>517</a:t>
                      </a:r>
                      <a:endParaRPr lang="ru-RU" sz="700">
                        <a:effectLst/>
                        <a:latin typeface="Century Gothic" panose="020B0502020202020204" pitchFamily="34" charset="0"/>
                        <a:ea typeface="Calibri"/>
                        <a:cs typeface="Times New Roman"/>
                      </a:endParaRPr>
                    </a:p>
                  </a:txBody>
                  <a:tcPr marL="68580" marR="68580" marT="0" marB="0"/>
                </a:tc>
                <a:tc>
                  <a:txBody>
                    <a:bodyPr/>
                    <a:lstStyle/>
                    <a:p>
                      <a:pPr algn="ctr">
                        <a:lnSpc>
                          <a:spcPct val="115000"/>
                        </a:lnSpc>
                        <a:spcAft>
                          <a:spcPts val="0"/>
                        </a:spcAft>
                      </a:pPr>
                      <a:r>
                        <a:rPr lang="ru-RU" sz="700" dirty="0">
                          <a:effectLst/>
                          <a:latin typeface="Century Gothic" panose="020B0502020202020204" pitchFamily="34" charset="0"/>
                        </a:rPr>
                        <a:t>1060507,2</a:t>
                      </a:r>
                      <a:endParaRPr lang="ru-RU" sz="700" dirty="0">
                        <a:effectLst/>
                        <a:latin typeface="Century Gothic" panose="020B0502020202020204" pitchFamily="34" charset="0"/>
                        <a:ea typeface="Calibri"/>
                        <a:cs typeface="Times New Roman"/>
                      </a:endParaRPr>
                    </a:p>
                  </a:txBody>
                  <a:tcPr marL="68580" marR="68580" marT="0" marB="0"/>
                </a:tc>
                <a:tc>
                  <a:txBody>
                    <a:bodyPr/>
                    <a:lstStyle/>
                    <a:p>
                      <a:pPr algn="ctr">
                        <a:lnSpc>
                          <a:spcPct val="115000"/>
                        </a:lnSpc>
                        <a:spcAft>
                          <a:spcPts val="0"/>
                        </a:spcAft>
                      </a:pPr>
                      <a:r>
                        <a:rPr lang="ru-RU" sz="700" dirty="0">
                          <a:effectLst/>
                          <a:latin typeface="Century Gothic" panose="020B0502020202020204" pitchFamily="34" charset="0"/>
                        </a:rPr>
                        <a:t>351816,9</a:t>
                      </a:r>
                      <a:endParaRPr lang="ru-RU" sz="700" dirty="0">
                        <a:effectLst/>
                        <a:latin typeface="Century Gothic" panose="020B0502020202020204" pitchFamily="34" charset="0"/>
                        <a:ea typeface="Calibri"/>
                        <a:cs typeface="Times New Roman"/>
                      </a:endParaRPr>
                    </a:p>
                  </a:txBody>
                  <a:tcPr marL="68580" marR="68580" marT="0" marB="0"/>
                </a:tc>
              </a:tr>
              <a:tr h="232026">
                <a:tc>
                  <a:txBody>
                    <a:bodyPr/>
                    <a:lstStyle/>
                    <a:p>
                      <a:pPr algn="ctr">
                        <a:lnSpc>
                          <a:spcPct val="115000"/>
                        </a:lnSpc>
                        <a:spcAft>
                          <a:spcPts val="0"/>
                        </a:spcAft>
                      </a:pPr>
                      <a:r>
                        <a:rPr lang="ru-RU" sz="700">
                          <a:effectLst/>
                          <a:latin typeface="Century Gothic" panose="020B0502020202020204" pitchFamily="34" charset="0"/>
                        </a:rPr>
                        <a:t>Всего сельхозтехники:</a:t>
                      </a:r>
                      <a:endParaRPr lang="ru-RU" sz="700">
                        <a:effectLst/>
                        <a:latin typeface="Century Gothic" panose="020B0502020202020204" pitchFamily="34" charset="0"/>
                        <a:ea typeface="Calibri"/>
                        <a:cs typeface="Times New Roman"/>
                      </a:endParaRPr>
                    </a:p>
                  </a:txBody>
                  <a:tcPr marL="68580" marR="68580" marT="0" marB="0"/>
                </a:tc>
                <a:tc>
                  <a:txBody>
                    <a:bodyPr/>
                    <a:lstStyle/>
                    <a:p>
                      <a:pPr algn="ctr">
                        <a:lnSpc>
                          <a:spcPct val="115000"/>
                        </a:lnSpc>
                        <a:spcAft>
                          <a:spcPts val="0"/>
                        </a:spcAft>
                      </a:pPr>
                      <a:r>
                        <a:rPr lang="ru-RU" sz="700">
                          <a:effectLst/>
                          <a:latin typeface="Century Gothic" panose="020B0502020202020204" pitchFamily="34" charset="0"/>
                        </a:rPr>
                        <a:t>1136</a:t>
                      </a:r>
                      <a:endParaRPr lang="ru-RU" sz="700">
                        <a:effectLst/>
                        <a:latin typeface="Century Gothic" panose="020B0502020202020204" pitchFamily="34" charset="0"/>
                        <a:ea typeface="Calibri"/>
                        <a:cs typeface="Times New Roman"/>
                      </a:endParaRPr>
                    </a:p>
                  </a:txBody>
                  <a:tcPr marL="68580" marR="68580" marT="0" marB="0"/>
                </a:tc>
                <a:tc>
                  <a:txBody>
                    <a:bodyPr/>
                    <a:lstStyle/>
                    <a:p>
                      <a:pPr algn="ctr">
                        <a:lnSpc>
                          <a:spcPct val="115000"/>
                        </a:lnSpc>
                        <a:spcAft>
                          <a:spcPts val="0"/>
                        </a:spcAft>
                      </a:pPr>
                      <a:r>
                        <a:rPr lang="ru-RU" sz="700">
                          <a:effectLst/>
                          <a:latin typeface="Century Gothic" panose="020B0502020202020204" pitchFamily="34" charset="0"/>
                        </a:rPr>
                        <a:t>3097597,7</a:t>
                      </a:r>
                    </a:p>
                    <a:p>
                      <a:pPr algn="ctr">
                        <a:lnSpc>
                          <a:spcPct val="115000"/>
                        </a:lnSpc>
                        <a:spcAft>
                          <a:spcPts val="0"/>
                        </a:spcAft>
                      </a:pPr>
                      <a:r>
                        <a:rPr lang="ru-RU" sz="700">
                          <a:effectLst/>
                          <a:latin typeface="Century Gothic" panose="020B0502020202020204" pitchFamily="34" charset="0"/>
                        </a:rPr>
                        <a:t> </a:t>
                      </a:r>
                      <a:endParaRPr lang="ru-RU" sz="700">
                        <a:effectLst/>
                        <a:latin typeface="Century Gothic" panose="020B0502020202020204" pitchFamily="34" charset="0"/>
                        <a:ea typeface="Calibri"/>
                        <a:cs typeface="Times New Roman"/>
                      </a:endParaRPr>
                    </a:p>
                  </a:txBody>
                  <a:tcPr marL="68580" marR="68580" marT="0" marB="0"/>
                </a:tc>
                <a:tc>
                  <a:txBody>
                    <a:bodyPr/>
                    <a:lstStyle/>
                    <a:p>
                      <a:pPr algn="ctr">
                        <a:lnSpc>
                          <a:spcPct val="115000"/>
                        </a:lnSpc>
                        <a:spcAft>
                          <a:spcPts val="0"/>
                        </a:spcAft>
                      </a:pPr>
                      <a:r>
                        <a:rPr lang="ru-RU" sz="700" dirty="0">
                          <a:effectLst/>
                          <a:latin typeface="Century Gothic" panose="020B0502020202020204" pitchFamily="34" charset="0"/>
                        </a:rPr>
                        <a:t>979352,226</a:t>
                      </a:r>
                    </a:p>
                    <a:p>
                      <a:pPr algn="ctr">
                        <a:lnSpc>
                          <a:spcPct val="115000"/>
                        </a:lnSpc>
                        <a:spcAft>
                          <a:spcPts val="0"/>
                        </a:spcAft>
                      </a:pPr>
                      <a:r>
                        <a:rPr lang="ru-RU" sz="700" dirty="0">
                          <a:effectLst/>
                          <a:latin typeface="Century Gothic" panose="020B0502020202020204" pitchFamily="34" charset="0"/>
                        </a:rPr>
                        <a:t> </a:t>
                      </a:r>
                      <a:endParaRPr lang="ru-RU" sz="700" dirty="0">
                        <a:effectLst/>
                        <a:latin typeface="Century Gothic" panose="020B0502020202020204" pitchFamily="34" charset="0"/>
                        <a:ea typeface="Calibri"/>
                        <a:cs typeface="Times New Roman"/>
                      </a:endParaRPr>
                    </a:p>
                  </a:txBody>
                  <a:tcPr marL="68580" marR="68580" marT="0" marB="0"/>
                </a:tc>
              </a:tr>
            </a:tbl>
          </a:graphicData>
        </a:graphic>
      </p:graphicFrame>
      <p:sp>
        <p:nvSpPr>
          <p:cNvPr id="46128" name="Прямоугольник 1"/>
          <p:cNvSpPr>
            <a:spLocks noChangeArrowheads="1"/>
          </p:cNvSpPr>
          <p:nvPr/>
        </p:nvSpPr>
        <p:spPr bwMode="auto">
          <a:xfrm>
            <a:off x="1036638" y="1052513"/>
            <a:ext cx="3967162" cy="2246312"/>
          </a:xfrm>
          <a:prstGeom prst="rect">
            <a:avLst/>
          </a:prstGeom>
          <a:noFill/>
          <a:ln w="9525">
            <a:noFill/>
            <a:miter lim="800000"/>
            <a:headEnd/>
            <a:tailEnd/>
          </a:ln>
        </p:spPr>
        <p:txBody>
          <a:bodyPr>
            <a:spAutoFit/>
          </a:bodyPr>
          <a:lstStyle/>
          <a:p>
            <a:r>
              <a:rPr lang="ru-RU" sz="1400"/>
              <a:t>- </a:t>
            </a:r>
            <a:r>
              <a:rPr lang="en-US" sz="1400"/>
              <a:t>Due to the development of agro-industrial complex of the Tyumen region and essential state support of agricultural subjects, demand for new agricultural machinery and accessories constantly grows. The increase in demand for tractors, dryers, silos, bunkers, seeders, separators, plows, sprayers, cultivators, mowers, cattlefeeders is especially noticeable.</a:t>
            </a:r>
          </a:p>
          <a:p>
            <a:r>
              <a:rPr lang="en-US" sz="1400"/>
              <a:t>- The share of import of this production in the Russian Federation  – 60%</a:t>
            </a:r>
            <a:endParaRPr lang="ru-RU" sz="1400"/>
          </a:p>
        </p:txBody>
      </p:sp>
      <p:sp>
        <p:nvSpPr>
          <p:cNvPr id="13" name="Объект 2"/>
          <p:cNvSpPr txBox="1">
            <a:spLocks/>
          </p:cNvSpPr>
          <p:nvPr/>
        </p:nvSpPr>
        <p:spPr bwMode="auto">
          <a:xfrm>
            <a:off x="1031875" y="3514725"/>
            <a:ext cx="3840163" cy="2598738"/>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Font typeface="Wingdings" pitchFamily="2" charset="2"/>
              <a:buNone/>
              <a:defRPr/>
            </a:pPr>
            <a:r>
              <a:rPr lang="en-US" altLang="ru-RU" sz="1200" b="1" u="sng" kern="0" dirty="0" smtClean="0">
                <a:latin typeface="Century Gothic" panose="020B0502020202020204" pitchFamily="34" charset="0"/>
              </a:rPr>
              <a:t>Initial </a:t>
            </a:r>
            <a:r>
              <a:rPr lang="en-US" altLang="ru-RU" sz="1200" b="1" u="sng" kern="0" dirty="0">
                <a:latin typeface="Century Gothic" panose="020B0502020202020204" pitchFamily="34" charset="0"/>
              </a:rPr>
              <a:t>data</a:t>
            </a:r>
            <a:r>
              <a:rPr lang="en-US" altLang="ru-RU" sz="1200" b="1" u="sng" kern="0" dirty="0" smtClean="0">
                <a:latin typeface="Century Gothic" panose="020B0502020202020204" pitchFamily="34" charset="0"/>
              </a:rPr>
              <a:t>:</a:t>
            </a:r>
          </a:p>
          <a:p>
            <a:pPr marL="0" indent="0">
              <a:spcBef>
                <a:spcPts val="600"/>
              </a:spcBef>
              <a:buFont typeface="Wingdings" pitchFamily="2" charset="2"/>
              <a:buNone/>
              <a:defRPr/>
            </a:pPr>
            <a:r>
              <a:rPr lang="en-US" altLang="ru-RU" sz="1200" b="1" kern="0" dirty="0" smtClean="0">
                <a:latin typeface="Century Gothic" panose="020B0502020202020204" pitchFamily="34" charset="0"/>
              </a:rPr>
              <a:t>Volume of production: from </a:t>
            </a:r>
            <a:r>
              <a:rPr lang="ru-RU" altLang="ru-RU" sz="1200" b="1" kern="0" dirty="0" smtClean="0">
                <a:latin typeface="Century Gothic" panose="020B0502020202020204" pitchFamily="34" charset="0"/>
              </a:rPr>
              <a:t>20</a:t>
            </a:r>
            <a:r>
              <a:rPr lang="en-US" altLang="ru-RU" sz="1200" b="1" kern="0" dirty="0" smtClean="0">
                <a:latin typeface="Century Gothic" panose="020B0502020202020204" pitchFamily="34" charset="0"/>
              </a:rPr>
              <a:t>0 units per year</a:t>
            </a:r>
          </a:p>
          <a:p>
            <a:pPr marL="0" indent="0">
              <a:spcBef>
                <a:spcPts val="600"/>
              </a:spcBef>
              <a:buFont typeface="Wingdings" pitchFamily="2" charset="2"/>
              <a:buNone/>
              <a:defRPr/>
            </a:pPr>
            <a:r>
              <a:rPr lang="en-US" altLang="ru-RU" sz="1200" b="1" kern="0" dirty="0" smtClean="0">
                <a:latin typeface="Century Gothic" panose="020B0502020202020204" pitchFamily="34" charset="0"/>
              </a:rPr>
              <a:t>Necessary </a:t>
            </a:r>
            <a:r>
              <a:rPr lang="en-US" altLang="ru-RU" sz="1200" b="1" kern="0" dirty="0">
                <a:latin typeface="Century Gothic" panose="020B0502020202020204" pitchFamily="34" charset="0"/>
              </a:rPr>
              <a:t>conditions: </a:t>
            </a:r>
          </a:p>
          <a:p>
            <a:pPr>
              <a:spcBef>
                <a:spcPts val="600"/>
              </a:spcBef>
              <a:defRPr/>
            </a:pPr>
            <a:r>
              <a:rPr lang="en-US" altLang="ru-RU" sz="1200" kern="0" dirty="0">
                <a:latin typeface="Century Gothic" panose="020B0502020202020204" pitchFamily="34" charset="0"/>
              </a:rPr>
              <a:t>The area of the land plot </a:t>
            </a:r>
            <a:r>
              <a:rPr lang="en-US" altLang="ru-RU" sz="1200" kern="0" dirty="0" smtClean="0">
                <a:latin typeface="Century Gothic" panose="020B0502020202020204" pitchFamily="34" charset="0"/>
              </a:rPr>
              <a:t>is</a:t>
            </a:r>
            <a:r>
              <a:rPr lang="ru-RU" altLang="ru-RU" sz="1200" kern="0" dirty="0" smtClean="0">
                <a:latin typeface="Century Gothic" panose="020B0502020202020204" pitchFamily="34" charset="0"/>
              </a:rPr>
              <a:t> 15 -20 </a:t>
            </a:r>
            <a:r>
              <a:rPr lang="en-US" altLang="ru-RU" sz="1200" kern="0" dirty="0" smtClean="0">
                <a:latin typeface="Century Gothic" panose="020B0502020202020204" pitchFamily="34" charset="0"/>
              </a:rPr>
              <a:t>hectares</a:t>
            </a:r>
            <a:r>
              <a:rPr lang="en-US" altLang="ru-RU" sz="1200" kern="0" dirty="0">
                <a:latin typeface="Century Gothic" panose="020B0502020202020204" pitchFamily="34" charset="0"/>
              </a:rPr>
              <a:t>.</a:t>
            </a:r>
          </a:p>
          <a:p>
            <a:pPr marL="0" indent="0">
              <a:spcBef>
                <a:spcPts val="600"/>
              </a:spcBef>
              <a:buFont typeface="Wingdings" pitchFamily="2" charset="2"/>
              <a:buNone/>
              <a:defRPr/>
            </a:pPr>
            <a:r>
              <a:rPr lang="en-US" altLang="ru-RU" sz="1200" b="1" kern="0" dirty="0">
                <a:solidFill>
                  <a:schemeClr val="tx2">
                    <a:lumMod val="50000"/>
                  </a:schemeClr>
                </a:solidFill>
                <a:latin typeface="Century Gothic" panose="020B0502020202020204" pitchFamily="34" charset="0"/>
              </a:rPr>
              <a:t>Staff </a:t>
            </a:r>
            <a:r>
              <a:rPr lang="en-US" altLang="ru-RU" sz="1200" b="1" u="sng" kern="0" dirty="0" smtClean="0">
                <a:latin typeface="Century Gothic" panose="020B0502020202020204" pitchFamily="34" charset="0"/>
              </a:rPr>
              <a:t>: </a:t>
            </a:r>
            <a:endParaRPr lang="en-US" altLang="ru-RU" sz="1200" b="1" u="sng" kern="0" dirty="0">
              <a:latin typeface="Century Gothic" panose="020B0502020202020204" pitchFamily="34" charset="0"/>
            </a:endParaRPr>
          </a:p>
          <a:p>
            <a:pPr>
              <a:spcBef>
                <a:spcPts val="600"/>
              </a:spcBef>
              <a:defRPr/>
            </a:pPr>
            <a:r>
              <a:rPr lang="ru-RU" altLang="ru-RU" sz="1200" kern="0" dirty="0" smtClean="0">
                <a:latin typeface="Century Gothic" panose="020B0502020202020204" pitchFamily="34" charset="0"/>
              </a:rPr>
              <a:t>1000-1500 </a:t>
            </a:r>
            <a:r>
              <a:rPr lang="en-US" altLang="ru-RU" sz="1200" kern="0" dirty="0" smtClean="0">
                <a:latin typeface="Century Gothic" panose="020B0502020202020204" pitchFamily="34" charset="0"/>
              </a:rPr>
              <a:t> </a:t>
            </a:r>
            <a:r>
              <a:rPr lang="en-US" altLang="ru-RU" sz="1200" kern="0" dirty="0">
                <a:latin typeface="Century Gothic" panose="020B0502020202020204" pitchFamily="34" charset="0"/>
              </a:rPr>
              <a:t>people (taking into account the technical repair personnel and AUP)</a:t>
            </a:r>
          </a:p>
          <a:p>
            <a:pPr>
              <a:spcBef>
                <a:spcPts val="600"/>
              </a:spcBef>
              <a:buClr>
                <a:srgbClr val="080808"/>
              </a:buClr>
              <a:defRPr/>
            </a:pPr>
            <a:r>
              <a:rPr lang="en-US" altLang="ru-RU" sz="1200" kern="0" dirty="0" smtClean="0">
                <a:latin typeface="Century Gothic" panose="020B0502020202020204" pitchFamily="34" charset="0"/>
              </a:rPr>
              <a:t>Pay check for 1 </a:t>
            </a:r>
            <a:r>
              <a:rPr lang="en-US" altLang="ru-RU" sz="1200" kern="0" dirty="0">
                <a:latin typeface="Century Gothic" panose="020B0502020202020204" pitchFamily="34" charset="0"/>
              </a:rPr>
              <a:t>employee </a:t>
            </a:r>
            <a:r>
              <a:rPr lang="en-US" altLang="ru-RU" sz="1200" kern="0" dirty="0" smtClean="0">
                <a:latin typeface="Century Gothic" panose="020B0502020202020204" pitchFamily="34" charset="0"/>
              </a:rPr>
              <a:t>– 45 000/50 000 rub </a:t>
            </a:r>
            <a:r>
              <a:rPr lang="en-US" altLang="ru-RU" sz="1200" kern="0" dirty="0">
                <a:solidFill>
                  <a:srgbClr val="000000"/>
                </a:solidFill>
              </a:rPr>
              <a:t>including insurance premium.</a:t>
            </a:r>
          </a:p>
        </p:txBody>
      </p:sp>
      <p:sp>
        <p:nvSpPr>
          <p:cNvPr id="14" name="Объект 2"/>
          <p:cNvSpPr txBox="1">
            <a:spLocks/>
          </p:cNvSpPr>
          <p:nvPr/>
        </p:nvSpPr>
        <p:spPr bwMode="auto">
          <a:xfrm>
            <a:off x="5076825" y="3789363"/>
            <a:ext cx="3871913" cy="2087562"/>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Approximate investment volume: from </a:t>
            </a:r>
            <a:r>
              <a:rPr lang="ru-RU" altLang="ru-RU" sz="1200" b="1" kern="0" dirty="0">
                <a:solidFill>
                  <a:schemeClr val="tx2">
                    <a:lumMod val="50000"/>
                  </a:schemeClr>
                </a:solidFill>
              </a:rPr>
              <a:t>7</a:t>
            </a:r>
            <a:r>
              <a:rPr lang="en-US" altLang="ru-RU" sz="1200" b="1" kern="0" dirty="0" smtClean="0">
                <a:solidFill>
                  <a:schemeClr val="tx2">
                    <a:lumMod val="50000"/>
                  </a:schemeClr>
                </a:solidFill>
              </a:rPr>
              <a:t> billion rubles</a:t>
            </a:r>
          </a:p>
          <a:p>
            <a:pPr marL="0" indent="0">
              <a:spcBef>
                <a:spcPts val="600"/>
              </a:spcBef>
              <a:buClr>
                <a:srgbClr val="080808"/>
              </a:buClr>
              <a:buFont typeface="Wingdings" pitchFamily="2" charset="2"/>
              <a:buNone/>
              <a:defRPr/>
            </a:pPr>
            <a:endParaRPr lang="en-US" altLang="ru-RU" sz="1200" b="1" kern="0" dirty="0">
              <a:solidFill>
                <a:schemeClr val="tx2">
                  <a:lumMod val="50000"/>
                </a:schemeClr>
              </a:solidFill>
            </a:endParaRP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Measures of efficiency :</a:t>
            </a:r>
            <a:endParaRPr lang="ru-RU" altLang="ru-RU" sz="1200" b="1" kern="0" dirty="0" smtClean="0">
              <a:solidFill>
                <a:srgbClr val="000000"/>
              </a:solidFill>
            </a:endParaRPr>
          </a:p>
          <a:p>
            <a:pPr marL="0" indent="0">
              <a:spcBef>
                <a:spcPts val="600"/>
              </a:spcBef>
              <a:buClr>
                <a:srgbClr val="080808"/>
              </a:buClr>
              <a:buFont typeface="Wingdings" pitchFamily="2" charset="2"/>
              <a:buNone/>
              <a:defRPr/>
            </a:pPr>
            <a:r>
              <a:rPr lang="en-US" altLang="ru-RU" sz="1200" b="1" kern="0" dirty="0" smtClean="0">
                <a:solidFill>
                  <a:srgbClr val="000000"/>
                </a:solidFill>
              </a:rPr>
              <a:t>Internal rate of return</a:t>
            </a:r>
            <a:r>
              <a:rPr lang="en-US" altLang="ru-RU" sz="1200" kern="0" dirty="0" smtClean="0">
                <a:solidFill>
                  <a:srgbClr val="000000"/>
                </a:solidFill>
              </a:rPr>
              <a:t>: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IRR</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 </a:t>
            </a:r>
            <a:r>
              <a:rPr lang="ru-RU" altLang="ru-RU" sz="1200" b="1" kern="0" dirty="0" smtClean="0">
                <a:solidFill>
                  <a:schemeClr val="tx2">
                    <a:lumMod val="50000"/>
                  </a:schemeClr>
                </a:solidFill>
              </a:rPr>
              <a:t> </a:t>
            </a:r>
            <a:r>
              <a:rPr lang="ru-RU" altLang="ru-RU" sz="1200" b="1" kern="0" dirty="0">
                <a:solidFill>
                  <a:schemeClr val="tx2">
                    <a:lumMod val="50000"/>
                  </a:schemeClr>
                </a:solidFill>
              </a:rPr>
              <a:t>2</a:t>
            </a:r>
            <a:r>
              <a:rPr lang="en-US" altLang="ru-RU" sz="1200" b="1" kern="0" dirty="0" smtClean="0">
                <a:solidFill>
                  <a:schemeClr val="tx2">
                    <a:lumMod val="50000"/>
                  </a:schemeClr>
                </a:solidFill>
              </a:rPr>
              <a:t>0</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a:t>
            </a: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Net present value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NPV): </a:t>
            </a:r>
            <a:r>
              <a:rPr lang="ru-RU" altLang="ru-RU" sz="1200" b="1" kern="0" dirty="0" smtClean="0">
                <a:solidFill>
                  <a:schemeClr val="tx2">
                    <a:lumMod val="50000"/>
                  </a:schemeClr>
                </a:solidFill>
              </a:rPr>
              <a:t>500 </a:t>
            </a:r>
            <a:r>
              <a:rPr lang="en-US" altLang="ru-RU" sz="1200" b="1" kern="0" dirty="0" err="1" smtClean="0">
                <a:solidFill>
                  <a:schemeClr val="tx2">
                    <a:lumMod val="50000"/>
                  </a:schemeClr>
                </a:solidFill>
              </a:rPr>
              <a:t>mln</a:t>
            </a:r>
            <a:r>
              <a:rPr lang="en-US" altLang="ru-RU" sz="1200" b="1" kern="0" dirty="0" smtClean="0">
                <a:solidFill>
                  <a:schemeClr val="tx2">
                    <a:lumMod val="50000"/>
                  </a:schemeClr>
                </a:solidFill>
              </a:rPr>
              <a:t> - 1bln  rubles</a:t>
            </a:r>
            <a:endParaRPr lang="ru-RU" altLang="ru-RU" sz="1200" b="1" kern="0" dirty="0" smtClean="0">
              <a:solidFill>
                <a:schemeClr val="tx2">
                  <a:lumMod val="50000"/>
                </a:schemeClr>
              </a:solidFill>
            </a:endParaRP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Payback period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P</a:t>
            </a:r>
            <a:r>
              <a:rPr lang="ru-RU" altLang="ru-RU" sz="1200" b="1" kern="0" dirty="0" smtClean="0">
                <a:solidFill>
                  <a:schemeClr val="tx2">
                    <a:lumMod val="50000"/>
                  </a:schemeClr>
                </a:solidFill>
              </a:rPr>
              <a:t>Р)</a:t>
            </a:r>
            <a:r>
              <a:rPr lang="en-US" altLang="ru-RU" sz="1200" b="1" kern="0" dirty="0" smtClean="0">
                <a:solidFill>
                  <a:schemeClr val="tx2">
                    <a:lumMod val="50000"/>
                  </a:schemeClr>
                </a:solidFill>
              </a:rPr>
              <a:t>: 8 years</a:t>
            </a:r>
            <a:endParaRPr lang="ru-RU" altLang="ru-RU" sz="1100" b="1" kern="0" dirty="0" smtClean="0">
              <a:solidFill>
                <a:srgbClr val="000000"/>
              </a:solidFill>
            </a:endParaRPr>
          </a:p>
          <a:p>
            <a:pPr marL="0" indent="0">
              <a:spcBef>
                <a:spcPts val="600"/>
              </a:spcBef>
              <a:buClr>
                <a:srgbClr val="080808"/>
              </a:buClr>
              <a:buFont typeface="Wingdings" pitchFamily="2" charset="2"/>
              <a:buNone/>
              <a:defRPr/>
            </a:pPr>
            <a:endParaRPr lang="ru-RU" altLang="ru-RU" sz="1100" b="1" kern="0" dirty="0" smtClean="0">
              <a:solidFill>
                <a:srgbClr val="000000"/>
              </a:solidFill>
            </a:endParaRPr>
          </a:p>
        </p:txBody>
      </p:sp>
      <p:sp>
        <p:nvSpPr>
          <p:cNvPr id="46131" name="Прямоугольник 15"/>
          <p:cNvSpPr>
            <a:spLocks noChangeArrowheads="1"/>
          </p:cNvSpPr>
          <p:nvPr/>
        </p:nvSpPr>
        <p:spPr bwMode="auto">
          <a:xfrm>
            <a:off x="1042988" y="6092825"/>
            <a:ext cx="6823075" cy="646113"/>
          </a:xfrm>
          <a:prstGeom prst="rect">
            <a:avLst/>
          </a:prstGeom>
          <a:noFill/>
          <a:ln w="9525">
            <a:noFill/>
            <a:miter lim="800000"/>
            <a:headEnd/>
            <a:tailEnd/>
          </a:ln>
        </p:spPr>
        <p:txBody>
          <a:bodyPr>
            <a:spAutoFit/>
          </a:bodyPr>
          <a:lstStyle/>
          <a:p>
            <a:r>
              <a:rPr lang="en-US" sz="1200"/>
              <a:t>* For implementation of the project various options of municipal and private platforms are offered; </a:t>
            </a:r>
          </a:p>
          <a:p>
            <a:r>
              <a:rPr lang="en-US" sz="1200"/>
              <a:t>* Since 2015 projects with the volume of investment more than 300 million rubles are exempted from payment of the property tax, and also will be able to receive a privilege on income tax.</a:t>
            </a:r>
            <a:endParaRPr lang="ru-RU" sz="12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850" y="320675"/>
            <a:ext cx="8210550" cy="720725"/>
          </a:xfrm>
        </p:spPr>
        <p:txBody>
          <a:bodyPr/>
          <a:lstStyle/>
          <a:p>
            <a:pPr fontAlgn="auto">
              <a:spcAft>
                <a:spcPts val="0"/>
              </a:spcAft>
              <a:defRPr/>
            </a:pPr>
            <a:r>
              <a:rPr lang="en-US" sz="2200" b="1" cap="none" spc="0" dirty="0" smtClean="0">
                <a:solidFill>
                  <a:schemeClr val="tx2">
                    <a:lumMod val="50000"/>
                  </a:schemeClr>
                </a:solidFill>
                <a:latin typeface="Century Gothic" panose="020B0502020202020204" pitchFamily="34" charset="0"/>
              </a:rPr>
              <a:t>Chipboard production investment in Tyumen Region with annual capacity of</a:t>
            </a:r>
            <a:r>
              <a:rPr lang="en-US" sz="2200" b="1" cap="none" spc="0" dirty="0" smtClean="0">
                <a:solidFill>
                  <a:schemeClr val="tx2">
                    <a:lumMod val="50000"/>
                  </a:schemeClr>
                </a:solidFill>
                <a:latin typeface="Century Gothic" panose="020B0502020202020204" pitchFamily="34" charset="0"/>
                <a:ea typeface="+mn-ea"/>
                <a:cs typeface="+mn-cs"/>
              </a:rPr>
              <a:t> 225 000</a:t>
            </a:r>
            <a:r>
              <a:rPr lang="ru-RU" sz="2200" b="1" cap="none" spc="0" dirty="0" smtClean="0">
                <a:solidFill>
                  <a:schemeClr val="tx2">
                    <a:lumMod val="50000"/>
                  </a:schemeClr>
                </a:solidFill>
                <a:latin typeface="Century Gothic" panose="020B0502020202020204" pitchFamily="34" charset="0"/>
                <a:ea typeface="+mn-ea"/>
                <a:cs typeface="+mn-cs"/>
              </a:rPr>
              <a:t> </a:t>
            </a:r>
            <a:r>
              <a:rPr lang="en-US" sz="2200" b="1" cap="none" spc="0" dirty="0" smtClean="0">
                <a:solidFill>
                  <a:schemeClr val="tx2">
                    <a:lumMod val="50000"/>
                  </a:schemeClr>
                </a:solidFill>
                <a:latin typeface="Century Gothic" panose="020B0502020202020204" pitchFamily="34" charset="0"/>
                <a:ea typeface="+mn-ea"/>
                <a:cs typeface="+mn-cs"/>
              </a:rPr>
              <a:t>m</a:t>
            </a:r>
            <a:r>
              <a:rPr lang="ru-RU" sz="2200" b="1" cap="none" spc="0" dirty="0" smtClean="0">
                <a:solidFill>
                  <a:schemeClr val="tx2">
                    <a:lumMod val="50000"/>
                  </a:schemeClr>
                </a:solidFill>
                <a:latin typeface="Century Gothic" panose="020B0502020202020204" pitchFamily="34" charset="0"/>
                <a:ea typeface="+mn-ea"/>
                <a:cs typeface="+mn-cs"/>
              </a:rPr>
              <a:t>³</a:t>
            </a:r>
            <a:r>
              <a:rPr lang="en-US" sz="2200" b="1" cap="none" spc="0" dirty="0" smtClean="0">
                <a:solidFill>
                  <a:schemeClr val="tx2">
                    <a:lumMod val="50000"/>
                  </a:schemeClr>
                </a:solidFill>
                <a:latin typeface="Century Gothic" panose="020B0502020202020204" pitchFamily="34" charset="0"/>
                <a:ea typeface="+mn-ea"/>
                <a:cs typeface="+mn-cs"/>
              </a:rPr>
              <a:t> per year</a:t>
            </a:r>
            <a:r>
              <a:rPr lang="ru-RU" sz="2200" b="1" cap="none" spc="0" dirty="0" smtClean="0">
                <a:solidFill>
                  <a:schemeClr val="tx2">
                    <a:lumMod val="50000"/>
                  </a:schemeClr>
                </a:solidFill>
                <a:latin typeface="Century Gothic" panose="020B0502020202020204" pitchFamily="34" charset="0"/>
                <a:ea typeface="+mn-ea"/>
                <a:cs typeface="+mn-cs"/>
              </a:rPr>
              <a:t> </a:t>
            </a:r>
            <a:r>
              <a:rPr lang="ru-RU" sz="1800" b="1" cap="none" spc="0" dirty="0" smtClean="0">
                <a:solidFill>
                  <a:schemeClr val="tx2">
                    <a:lumMod val="50000"/>
                  </a:schemeClr>
                </a:solidFill>
                <a:latin typeface="Century Gothic" panose="020B0502020202020204" pitchFamily="34" charset="0"/>
              </a:rPr>
              <a:t>*</a:t>
            </a:r>
            <a:endParaRPr lang="ru-RU" sz="1800" b="1" dirty="0">
              <a:solidFill>
                <a:schemeClr val="tx2">
                  <a:lumMod val="50000"/>
                </a:schemeClr>
              </a:solidFill>
              <a:latin typeface="Century Gothic" panose="020B0502020202020204" pitchFamily="34" charset="0"/>
              <a:ea typeface="Verdana" panose="020B0604030504040204" pitchFamily="34" charset="0"/>
              <a:cs typeface="Verdana" panose="020B0604030504040204" pitchFamily="34" charset="0"/>
            </a:endParaRPr>
          </a:p>
        </p:txBody>
      </p:sp>
      <p:sp>
        <p:nvSpPr>
          <p:cNvPr id="4" name="Пятиугольник 3"/>
          <p:cNvSpPr/>
          <p:nvPr/>
        </p:nvSpPr>
        <p:spPr>
          <a:xfrm>
            <a:off x="179388" y="1052513"/>
            <a:ext cx="720725"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altLang="ru-RU" sz="1200" dirty="0">
              <a:solidFill>
                <a:schemeClr val="tx2">
                  <a:lumMod val="50000"/>
                </a:schemeClr>
              </a:solidFill>
            </a:endParaRPr>
          </a:p>
        </p:txBody>
      </p:sp>
      <p:sp>
        <p:nvSpPr>
          <p:cNvPr id="5" name="Пятиугольник 4"/>
          <p:cNvSpPr/>
          <p:nvPr/>
        </p:nvSpPr>
        <p:spPr>
          <a:xfrm>
            <a:off x="188913" y="3789363"/>
            <a:ext cx="782637"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Century Gothic" panose="020B0502020202020204" pitchFamily="34" charset="0"/>
            </a:endParaRPr>
          </a:p>
        </p:txBody>
      </p:sp>
      <p:sp>
        <p:nvSpPr>
          <p:cNvPr id="6" name="Прямоугольник 5"/>
          <p:cNvSpPr/>
          <p:nvPr/>
        </p:nvSpPr>
        <p:spPr>
          <a:xfrm rot="-5400000">
            <a:off x="-65881" y="1891506"/>
            <a:ext cx="1074738" cy="523875"/>
          </a:xfrm>
          <a:prstGeom prst="rect">
            <a:avLst/>
          </a:prstGeom>
        </p:spPr>
        <p:txBody>
          <a:bodyPr wrap="none">
            <a:spAutoFit/>
          </a:bodyPr>
          <a:lstStyle/>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Market</a:t>
            </a:r>
            <a:endParaRPr lang="ru-RU" altLang="ru-RU" sz="1400" dirty="0">
              <a:solidFill>
                <a:schemeClr val="tx2">
                  <a:lumMod val="50000"/>
                </a:schemeClr>
              </a:solidFill>
              <a:latin typeface="Century Gothic" panose="020B0502020202020204" pitchFamily="34" charset="0"/>
              <a:cs typeface="+mn-cs"/>
            </a:endParaRPr>
          </a:p>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conditions</a:t>
            </a:r>
            <a:endParaRPr lang="ru-RU" altLang="ru-RU" sz="1400" dirty="0">
              <a:solidFill>
                <a:schemeClr val="tx2">
                  <a:lumMod val="50000"/>
                </a:schemeClr>
              </a:solidFill>
              <a:latin typeface="Century Gothic" panose="020B0502020202020204" pitchFamily="34" charset="0"/>
              <a:cs typeface="+mn-cs"/>
            </a:endParaRPr>
          </a:p>
        </p:txBody>
      </p:sp>
      <p:sp>
        <p:nvSpPr>
          <p:cNvPr id="30725" name="Прямоугольник 6"/>
          <p:cNvSpPr>
            <a:spLocks noChangeArrowheads="1"/>
          </p:cNvSpPr>
          <p:nvPr/>
        </p:nvSpPr>
        <p:spPr bwMode="auto">
          <a:xfrm rot="-5400000">
            <a:off x="-66675" y="4643438"/>
            <a:ext cx="1076325" cy="523875"/>
          </a:xfrm>
          <a:prstGeom prst="rect">
            <a:avLst/>
          </a:prstGeom>
          <a:noFill/>
          <a:ln w="9525">
            <a:noFill/>
            <a:miter lim="800000"/>
            <a:headEnd/>
            <a:tailEnd/>
          </a:ln>
        </p:spPr>
        <p:txBody>
          <a:bodyPr wrap="none">
            <a:spAutoFit/>
          </a:bodyPr>
          <a:lstStyle/>
          <a:p>
            <a:pPr algn="ctr"/>
            <a:r>
              <a:rPr lang="en-US" sz="1400">
                <a:latin typeface="Century Gothic" pitchFamily="34" charset="0"/>
              </a:rPr>
              <a:t>Economic</a:t>
            </a:r>
            <a:endParaRPr lang="ru-RU" sz="1400">
              <a:latin typeface="Century Gothic" pitchFamily="34" charset="0"/>
            </a:endParaRPr>
          </a:p>
          <a:p>
            <a:pPr algn="ctr"/>
            <a:r>
              <a:rPr lang="en-US" sz="1400">
                <a:latin typeface="Century Gothic" pitchFamily="34" charset="0"/>
              </a:rPr>
              <a:t>conditions</a:t>
            </a:r>
            <a:endParaRPr lang="ru-RU" sz="1400">
              <a:latin typeface="Century Gothic" pitchFamily="34" charset="0"/>
            </a:endParaRPr>
          </a:p>
        </p:txBody>
      </p:sp>
      <p:sp>
        <p:nvSpPr>
          <p:cNvPr id="30726" name="Прямоугольник 7"/>
          <p:cNvSpPr>
            <a:spLocks noChangeArrowheads="1"/>
          </p:cNvSpPr>
          <p:nvPr/>
        </p:nvSpPr>
        <p:spPr bwMode="auto">
          <a:xfrm>
            <a:off x="900113" y="1196975"/>
            <a:ext cx="4662487" cy="1784350"/>
          </a:xfrm>
          <a:prstGeom prst="rect">
            <a:avLst/>
          </a:prstGeom>
          <a:noFill/>
          <a:ln w="9525">
            <a:noFill/>
            <a:miter lim="800000"/>
            <a:headEnd/>
            <a:tailEnd/>
          </a:ln>
        </p:spPr>
        <p:txBody>
          <a:bodyPr>
            <a:spAutoFit/>
          </a:bodyPr>
          <a:lstStyle/>
          <a:p>
            <a:pPr marL="171450" indent="-171450" algn="just">
              <a:buFont typeface="Wingdings" pitchFamily="2" charset="2"/>
              <a:buChar char="§"/>
            </a:pPr>
            <a:r>
              <a:rPr lang="en-US" sz="1000">
                <a:latin typeface="Century Gothic" pitchFamily="34" charset="0"/>
              </a:rPr>
              <a:t>Now 6 plants supply the Ural and Siberan market with chipboards</a:t>
            </a:r>
            <a:r>
              <a:rPr lang="ru-RU" sz="1000">
                <a:latin typeface="Century Gothic" pitchFamily="34" charset="0"/>
              </a:rPr>
              <a:t>, </a:t>
            </a:r>
            <a:r>
              <a:rPr lang="en-US" sz="1000">
                <a:latin typeface="Century Gothic" pitchFamily="34" charset="0"/>
              </a:rPr>
              <a:t>only 1 of them, “Ugra-plit” is a modern plant equipped with the ContiRoll® press</a:t>
            </a:r>
            <a:endParaRPr lang="ru-RU" sz="1000">
              <a:latin typeface="Century Gothic" pitchFamily="34" charset="0"/>
            </a:endParaRPr>
          </a:p>
          <a:p>
            <a:pPr marL="171450" indent="-171450" algn="just">
              <a:buFont typeface="Wingdings" pitchFamily="2" charset="2"/>
              <a:buChar char="§"/>
            </a:pPr>
            <a:r>
              <a:rPr lang="en-US" sz="1000">
                <a:latin typeface="Century Gothic" pitchFamily="34" charset="0"/>
              </a:rPr>
              <a:t>50% of chipboard consumption is supplied by these plants</a:t>
            </a:r>
            <a:r>
              <a:rPr lang="ru-RU" sz="1000">
                <a:latin typeface="Century Gothic" pitchFamily="34" charset="0"/>
              </a:rPr>
              <a:t>, </a:t>
            </a:r>
            <a:r>
              <a:rPr lang="en-US" sz="1000">
                <a:latin typeface="Century Gothic" pitchFamily="34" charset="0"/>
              </a:rPr>
              <a:t>and </a:t>
            </a:r>
            <a:r>
              <a:rPr lang="ru-RU" sz="1000">
                <a:latin typeface="Century Gothic" pitchFamily="34" charset="0"/>
              </a:rPr>
              <a:t>50% </a:t>
            </a:r>
            <a:r>
              <a:rPr lang="en-US" sz="1000">
                <a:latin typeface="Century Gothic" pitchFamily="34" charset="0"/>
              </a:rPr>
              <a:t>- by the plants from Central Russia</a:t>
            </a:r>
            <a:r>
              <a:rPr lang="ru-RU" sz="1000">
                <a:latin typeface="Century Gothic" pitchFamily="34" charset="0"/>
              </a:rPr>
              <a:t>.</a:t>
            </a:r>
          </a:p>
          <a:p>
            <a:pPr marL="171450" indent="-171450" algn="just">
              <a:buFont typeface="Wingdings" pitchFamily="2" charset="2"/>
              <a:buChar char="§"/>
            </a:pPr>
            <a:r>
              <a:rPr lang="en-US" sz="1000">
                <a:latin typeface="Century Gothic" pitchFamily="34" charset="0"/>
              </a:rPr>
              <a:t>About 20% of the Russian furniture manufacturers are located in </a:t>
            </a:r>
            <a:r>
              <a:rPr lang="ru-RU" sz="1000">
                <a:latin typeface="Century Gothic" pitchFamily="34" charset="0"/>
              </a:rPr>
              <a:t> </a:t>
            </a:r>
            <a:r>
              <a:rPr lang="en-US" sz="1000">
                <a:latin typeface="Century Gothic" pitchFamily="34" charset="0"/>
              </a:rPr>
              <a:t>the Urals and Siberia</a:t>
            </a:r>
            <a:r>
              <a:rPr lang="ru-RU" sz="1000">
                <a:latin typeface="Century Gothic" pitchFamily="34" charset="0"/>
              </a:rPr>
              <a:t>. </a:t>
            </a:r>
          </a:p>
          <a:p>
            <a:pPr marL="171450" indent="-171450" algn="just">
              <a:buFont typeface="Wingdings" pitchFamily="2" charset="2"/>
              <a:buChar char="§"/>
            </a:pPr>
            <a:r>
              <a:rPr lang="en-US" sz="1000">
                <a:latin typeface="Century Gothic" pitchFamily="34" charset="0"/>
              </a:rPr>
              <a:t>Major chipboard production development trends</a:t>
            </a:r>
            <a:r>
              <a:rPr lang="ru-RU" sz="1000">
                <a:latin typeface="Century Gothic" pitchFamily="34" charset="0"/>
              </a:rPr>
              <a:t>: </a:t>
            </a:r>
            <a:r>
              <a:rPr lang="en-US" sz="1000">
                <a:latin typeface="Century Gothic" pitchFamily="34" charset="0"/>
              </a:rPr>
              <a:t>import substitution</a:t>
            </a:r>
            <a:r>
              <a:rPr lang="ru-RU" sz="1000">
                <a:latin typeface="Century Gothic" pitchFamily="34" charset="0"/>
              </a:rPr>
              <a:t>, </a:t>
            </a:r>
            <a:r>
              <a:rPr lang="en-US" sz="1000">
                <a:latin typeface="Century Gothic" pitchFamily="34" charset="0"/>
              </a:rPr>
              <a:t>export expansion to the CIS countries</a:t>
            </a:r>
            <a:r>
              <a:rPr lang="ru-RU" sz="1000">
                <a:latin typeface="Century Gothic" pitchFamily="34" charset="0"/>
              </a:rPr>
              <a:t>,(</a:t>
            </a:r>
            <a:r>
              <a:rPr lang="en-US" sz="1000">
                <a:latin typeface="Century Gothic" pitchFamily="34" charset="0"/>
              </a:rPr>
              <a:t>mainly to Kazakhstan</a:t>
            </a:r>
            <a:r>
              <a:rPr lang="ru-RU" sz="1000">
                <a:latin typeface="Century Gothic" pitchFamily="34" charset="0"/>
              </a:rPr>
              <a:t>), </a:t>
            </a:r>
            <a:r>
              <a:rPr lang="en-US" sz="1000">
                <a:latin typeface="Century Gothic" pitchFamily="34" charset="0"/>
              </a:rPr>
              <a:t>potential rise of furniture manufacturing in the Urals and Siberia</a:t>
            </a:r>
            <a:r>
              <a:rPr lang="ru-RU" sz="1000">
                <a:latin typeface="Century Gothic" pitchFamily="34" charset="0"/>
              </a:rPr>
              <a:t>, </a:t>
            </a:r>
            <a:r>
              <a:rPr lang="en-US" sz="1000">
                <a:latin typeface="Century Gothic" pitchFamily="34" charset="0"/>
              </a:rPr>
              <a:t>shut down of outdated chipboard production</a:t>
            </a:r>
            <a:r>
              <a:rPr lang="ru-RU" sz="1000">
                <a:latin typeface="Century Gothic" pitchFamily="34" charset="0"/>
              </a:rPr>
              <a:t> (4 </a:t>
            </a:r>
            <a:r>
              <a:rPr lang="en-US" sz="1000">
                <a:latin typeface="Century Gothic" pitchFamily="34" charset="0"/>
              </a:rPr>
              <a:t>plants</a:t>
            </a:r>
            <a:r>
              <a:rPr lang="ru-RU" sz="1000">
                <a:latin typeface="Century Gothic" pitchFamily="34" charset="0"/>
              </a:rPr>
              <a:t>).</a:t>
            </a:r>
          </a:p>
        </p:txBody>
      </p:sp>
      <p:sp>
        <p:nvSpPr>
          <p:cNvPr id="10" name="Объект 2"/>
          <p:cNvSpPr txBox="1">
            <a:spLocks/>
          </p:cNvSpPr>
          <p:nvPr/>
        </p:nvSpPr>
        <p:spPr bwMode="auto">
          <a:xfrm>
            <a:off x="1116013" y="3444875"/>
            <a:ext cx="4176712" cy="2919413"/>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Clr>
                <a:srgbClr val="080808"/>
              </a:buClr>
              <a:buFont typeface="Wingdings" pitchFamily="2" charset="2"/>
              <a:buNone/>
              <a:defRPr/>
            </a:pPr>
            <a:r>
              <a:rPr lang="en-US" altLang="ru-RU" sz="1000" b="1" u="sng" kern="0" dirty="0" smtClean="0">
                <a:solidFill>
                  <a:schemeClr val="tx2">
                    <a:lumMod val="50000"/>
                  </a:schemeClr>
                </a:solidFill>
                <a:latin typeface="Century Gothic" panose="020B0502020202020204" pitchFamily="34" charset="0"/>
              </a:rPr>
              <a:t>Initial data</a:t>
            </a:r>
            <a:r>
              <a:rPr lang="ru-RU" altLang="ru-RU" sz="1000" b="1" u="sng" kern="0" dirty="0" smtClean="0">
                <a:solidFill>
                  <a:schemeClr val="tx2">
                    <a:lumMod val="50000"/>
                  </a:schemeClr>
                </a:solidFill>
                <a:latin typeface="Century Gothic" panose="020B0502020202020204" pitchFamily="34" charset="0"/>
              </a:rPr>
              <a:t>:</a:t>
            </a:r>
          </a:p>
          <a:p>
            <a:pPr marL="0" indent="0">
              <a:spcBef>
                <a:spcPts val="600"/>
              </a:spcBef>
              <a:buClr>
                <a:srgbClr val="080808"/>
              </a:buClr>
              <a:buFont typeface="Wingdings" pitchFamily="2" charset="2"/>
              <a:buNone/>
              <a:defRPr/>
            </a:pPr>
            <a:r>
              <a:rPr lang="en-US" altLang="ru-RU" sz="1000" b="1" kern="0" dirty="0" smtClean="0">
                <a:solidFill>
                  <a:schemeClr val="tx2">
                    <a:lumMod val="50000"/>
                  </a:schemeClr>
                </a:solidFill>
                <a:latin typeface="Century Gothic" panose="020B0502020202020204" pitchFamily="34" charset="0"/>
              </a:rPr>
              <a:t>Wood processing capacity</a:t>
            </a:r>
            <a:r>
              <a:rPr lang="ru-RU" altLang="ru-RU" sz="1000" b="1" kern="0" dirty="0" smtClean="0">
                <a:solidFill>
                  <a:schemeClr val="tx2">
                    <a:lumMod val="50000"/>
                  </a:schemeClr>
                </a:solidFill>
                <a:latin typeface="Century Gothic" panose="020B0502020202020204" pitchFamily="34" charset="0"/>
              </a:rPr>
              <a:t>:</a:t>
            </a:r>
          </a:p>
          <a:p>
            <a:pPr>
              <a:spcBef>
                <a:spcPts val="600"/>
              </a:spcBef>
              <a:buClr>
                <a:srgbClr val="080808"/>
              </a:buClr>
              <a:defRPr/>
            </a:pPr>
            <a:r>
              <a:rPr lang="en-US" altLang="ru-RU" sz="1000" kern="0" dirty="0" smtClean="0">
                <a:solidFill>
                  <a:srgbClr val="000000"/>
                </a:solidFill>
                <a:latin typeface="Century Gothic" panose="020B0502020202020204" pitchFamily="34" charset="0"/>
              </a:rPr>
              <a:t>Up to</a:t>
            </a:r>
            <a:r>
              <a:rPr lang="ru-RU" altLang="ru-RU" sz="1000" kern="0" dirty="0" smtClean="0">
                <a:solidFill>
                  <a:srgbClr val="000000"/>
                </a:solidFill>
                <a:latin typeface="Century Gothic" panose="020B0502020202020204" pitchFamily="34" charset="0"/>
              </a:rPr>
              <a:t> 350 </a:t>
            </a:r>
            <a:r>
              <a:rPr lang="ru-RU" altLang="ru-RU" sz="1000" kern="0" dirty="0">
                <a:solidFill>
                  <a:srgbClr val="000000"/>
                </a:solidFill>
                <a:latin typeface="Century Gothic" panose="020B0502020202020204" pitchFamily="34" charset="0"/>
              </a:rPr>
              <a:t>000 </a:t>
            </a:r>
            <a:r>
              <a:rPr lang="en-US" altLang="ru-RU" sz="1000" kern="0" dirty="0" smtClean="0">
                <a:solidFill>
                  <a:srgbClr val="000000"/>
                </a:solidFill>
                <a:latin typeface="Century Gothic" panose="020B0502020202020204" pitchFamily="34" charset="0"/>
              </a:rPr>
              <a:t>m</a:t>
            </a:r>
            <a:r>
              <a:rPr lang="ru-RU" altLang="ru-RU" sz="1000" kern="0" baseline="30000" dirty="0" smtClean="0">
                <a:solidFill>
                  <a:srgbClr val="000000"/>
                </a:solidFill>
                <a:latin typeface="Century Gothic" panose="020B0502020202020204" pitchFamily="34" charset="0"/>
              </a:rPr>
              <a:t>3</a:t>
            </a:r>
            <a:r>
              <a:rPr lang="ru-RU" altLang="ru-RU" sz="1000" kern="0" dirty="0" smtClean="0">
                <a:solidFill>
                  <a:srgbClr val="000000"/>
                </a:solidFill>
                <a:latin typeface="Century Gothic" panose="020B0502020202020204" pitchFamily="34" charset="0"/>
              </a:rPr>
              <a:t> </a:t>
            </a:r>
            <a:r>
              <a:rPr lang="en-US" altLang="ru-RU" sz="1000" kern="0" dirty="0" smtClean="0">
                <a:solidFill>
                  <a:srgbClr val="000000"/>
                </a:solidFill>
                <a:latin typeface="Century Gothic" panose="020B0502020202020204" pitchFamily="34" charset="0"/>
              </a:rPr>
              <a:t>per year – round wood</a:t>
            </a:r>
            <a:r>
              <a:rPr lang="ru-RU" altLang="ru-RU" sz="1000" kern="0" dirty="0" smtClean="0">
                <a:solidFill>
                  <a:srgbClr val="000000"/>
                </a:solidFill>
                <a:latin typeface="Century Gothic" panose="020B0502020202020204" pitchFamily="34" charset="0"/>
              </a:rPr>
              <a:t>, </a:t>
            </a:r>
            <a:r>
              <a:rPr lang="en-US" altLang="ru-RU" sz="1000" kern="0" dirty="0" smtClean="0">
                <a:solidFill>
                  <a:srgbClr val="000000"/>
                </a:solidFill>
                <a:latin typeface="Century Gothic" panose="020B0502020202020204" pitchFamily="34" charset="0"/>
              </a:rPr>
              <a:t>chips</a:t>
            </a:r>
            <a:r>
              <a:rPr lang="ru-RU" altLang="ru-RU" sz="1000" kern="0" dirty="0" smtClean="0">
                <a:solidFill>
                  <a:srgbClr val="000000"/>
                </a:solidFill>
                <a:latin typeface="Century Gothic" panose="020B0502020202020204" pitchFamily="34" charset="0"/>
              </a:rPr>
              <a:t>, </a:t>
            </a:r>
            <a:r>
              <a:rPr lang="en-US" altLang="ru-RU" sz="1000" kern="0" dirty="0" smtClean="0">
                <a:solidFill>
                  <a:srgbClr val="000000"/>
                </a:solidFill>
                <a:latin typeface="Century Gothic" panose="020B0502020202020204" pitchFamily="34" charset="0"/>
              </a:rPr>
              <a:t>particles</a:t>
            </a:r>
            <a:r>
              <a:rPr lang="ru-RU" altLang="ru-RU" sz="1000" kern="0" dirty="0" smtClean="0">
                <a:solidFill>
                  <a:srgbClr val="000000"/>
                </a:solidFill>
                <a:latin typeface="Century Gothic" panose="020B0502020202020204" pitchFamily="34" charset="0"/>
              </a:rPr>
              <a:t>, </a:t>
            </a:r>
            <a:r>
              <a:rPr lang="en-US" altLang="ru-RU" sz="1000" kern="0" dirty="0" smtClean="0">
                <a:solidFill>
                  <a:srgbClr val="000000"/>
                </a:solidFill>
                <a:latin typeface="Century Gothic" panose="020B0502020202020204" pitchFamily="34" charset="0"/>
              </a:rPr>
              <a:t>other wood waste</a:t>
            </a:r>
            <a:endParaRPr lang="ru-RU" altLang="ru-RU" sz="1000" kern="0" dirty="0" smtClean="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000" b="1" kern="0" dirty="0">
                <a:solidFill>
                  <a:schemeClr val="tx2">
                    <a:lumMod val="50000"/>
                  </a:schemeClr>
                </a:solidFill>
                <a:latin typeface="Century Gothic" panose="020B0502020202020204" pitchFamily="34" charset="0"/>
              </a:rPr>
              <a:t>Necessary conditions</a:t>
            </a:r>
            <a:r>
              <a:rPr lang="en-US" altLang="ru-RU" sz="1000" b="1" kern="0" dirty="0" smtClean="0">
                <a:solidFill>
                  <a:schemeClr val="tx2">
                    <a:lumMod val="50000"/>
                  </a:schemeClr>
                </a:solidFill>
                <a:latin typeface="Century Gothic" panose="020B0502020202020204" pitchFamily="34" charset="0"/>
              </a:rPr>
              <a:t> </a:t>
            </a:r>
            <a:r>
              <a:rPr lang="ru-RU" altLang="ru-RU" sz="1000" b="1" kern="0" dirty="0" smtClean="0">
                <a:solidFill>
                  <a:schemeClr val="tx2">
                    <a:lumMod val="50000"/>
                  </a:schemeClr>
                </a:solidFill>
                <a:latin typeface="Century Gothic" panose="020B0502020202020204" pitchFamily="34" charset="0"/>
              </a:rPr>
              <a:t>: </a:t>
            </a:r>
          </a:p>
          <a:p>
            <a:pPr marL="0" indent="0">
              <a:spcBef>
                <a:spcPts val="600"/>
              </a:spcBef>
              <a:buClr>
                <a:srgbClr val="080808"/>
              </a:buClr>
              <a:buFont typeface="Wingdings" pitchFamily="2" charset="2"/>
              <a:buNone/>
              <a:defRPr/>
            </a:pPr>
            <a:r>
              <a:rPr lang="en-US" altLang="ru-RU" sz="1000" kern="0" dirty="0" smtClean="0">
                <a:solidFill>
                  <a:srgbClr val="000000"/>
                </a:solidFill>
                <a:latin typeface="Century Gothic" panose="020B0502020202020204" pitchFamily="34" charset="0"/>
              </a:rPr>
              <a:t>Site area</a:t>
            </a:r>
            <a:r>
              <a:rPr lang="ru-RU" altLang="ru-RU" sz="1000" kern="0" dirty="0" smtClean="0">
                <a:solidFill>
                  <a:srgbClr val="000000"/>
                </a:solidFill>
                <a:latin typeface="Century Gothic" panose="020B0502020202020204" pitchFamily="34" charset="0"/>
              </a:rPr>
              <a:t> 20-40 </a:t>
            </a:r>
            <a:r>
              <a:rPr lang="en-US" altLang="ru-RU" sz="1000" kern="0" dirty="0" smtClean="0">
                <a:solidFill>
                  <a:srgbClr val="000000"/>
                </a:solidFill>
                <a:latin typeface="Century Gothic" panose="020B0502020202020204" pitchFamily="34" charset="0"/>
              </a:rPr>
              <a:t>hectares</a:t>
            </a:r>
            <a:endParaRPr lang="ru-RU" altLang="ru-RU" sz="1000" kern="0" dirty="0" smtClean="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000" kern="0" dirty="0" smtClean="0">
                <a:solidFill>
                  <a:srgbClr val="000000"/>
                </a:solidFill>
                <a:latin typeface="Century Gothic" panose="020B0502020202020204" pitchFamily="34" charset="0"/>
              </a:rPr>
              <a:t>Power supply capacity</a:t>
            </a:r>
            <a:r>
              <a:rPr lang="ru-RU" altLang="ru-RU" sz="1000" kern="0" dirty="0" smtClean="0">
                <a:solidFill>
                  <a:srgbClr val="000000"/>
                </a:solidFill>
                <a:latin typeface="Century Gothic" panose="020B0502020202020204" pitchFamily="34" charset="0"/>
              </a:rPr>
              <a:t> 15 </a:t>
            </a:r>
            <a:r>
              <a:rPr lang="en-US" altLang="ru-RU" sz="1000" kern="0" dirty="0" smtClean="0">
                <a:solidFill>
                  <a:srgbClr val="000000"/>
                </a:solidFill>
                <a:latin typeface="Century Gothic" panose="020B0502020202020204" pitchFamily="34" charset="0"/>
              </a:rPr>
              <a:t>MW</a:t>
            </a:r>
            <a:endParaRPr lang="ru-RU" altLang="ru-RU" sz="1000" kern="0" dirty="0" smtClean="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000" kern="0" dirty="0" smtClean="0">
                <a:solidFill>
                  <a:srgbClr val="000000"/>
                </a:solidFill>
                <a:latin typeface="Century Gothic" panose="020B0502020202020204" pitchFamily="34" charset="0"/>
              </a:rPr>
              <a:t>Specific heat consumption</a:t>
            </a:r>
            <a:r>
              <a:rPr lang="ru-RU" altLang="ru-RU" sz="1000" kern="0" dirty="0" smtClean="0">
                <a:solidFill>
                  <a:srgbClr val="000000"/>
                </a:solidFill>
                <a:latin typeface="Century Gothic" panose="020B0502020202020204" pitchFamily="34" charset="0"/>
              </a:rPr>
              <a:t> 2</a:t>
            </a:r>
            <a:r>
              <a:rPr lang="en-US" altLang="ru-RU" sz="1000" kern="0" dirty="0" smtClean="0">
                <a:solidFill>
                  <a:srgbClr val="000000"/>
                </a:solidFill>
                <a:latin typeface="Century Gothic" panose="020B0502020202020204" pitchFamily="34" charset="0"/>
              </a:rPr>
              <a:t>.</a:t>
            </a:r>
            <a:r>
              <a:rPr lang="ru-RU" altLang="ru-RU" sz="1000" kern="0" dirty="0" smtClean="0">
                <a:solidFill>
                  <a:srgbClr val="000000"/>
                </a:solidFill>
                <a:latin typeface="Century Gothic" panose="020B0502020202020204" pitchFamily="34" charset="0"/>
              </a:rPr>
              <a:t>9 </a:t>
            </a:r>
            <a:r>
              <a:rPr lang="en-US" altLang="ru-RU" sz="1000" kern="0" dirty="0" smtClean="0">
                <a:solidFill>
                  <a:srgbClr val="000000"/>
                </a:solidFill>
                <a:latin typeface="Century Gothic" panose="020B0502020202020204" pitchFamily="34" charset="0"/>
              </a:rPr>
              <a:t>GJ</a:t>
            </a:r>
            <a:r>
              <a:rPr lang="ru-RU" altLang="ru-RU" sz="1000" kern="0" dirty="0" smtClean="0">
                <a:solidFill>
                  <a:srgbClr val="000000"/>
                </a:solidFill>
                <a:latin typeface="Century Gothic" panose="020B0502020202020204" pitchFamily="34" charset="0"/>
              </a:rPr>
              <a:t>/</a:t>
            </a:r>
            <a:r>
              <a:rPr lang="en-US" altLang="ru-RU" sz="1000" kern="0" dirty="0" smtClean="0">
                <a:solidFill>
                  <a:srgbClr val="000000"/>
                </a:solidFill>
                <a:latin typeface="Century Gothic" panose="020B0502020202020204" pitchFamily="34" charset="0"/>
              </a:rPr>
              <a:t>m</a:t>
            </a:r>
            <a:r>
              <a:rPr lang="ru-RU" altLang="ru-RU" sz="1000" kern="0" dirty="0" smtClean="0">
                <a:solidFill>
                  <a:srgbClr val="000000"/>
                </a:solidFill>
                <a:latin typeface="Century Gothic" panose="020B0502020202020204" pitchFamily="34" charset="0"/>
              </a:rPr>
              <a:t>³</a:t>
            </a:r>
          </a:p>
          <a:p>
            <a:pPr marL="0" indent="0">
              <a:spcBef>
                <a:spcPts val="600"/>
              </a:spcBef>
              <a:buClr>
                <a:srgbClr val="080808"/>
              </a:buClr>
              <a:buFont typeface="Wingdings" pitchFamily="2" charset="2"/>
              <a:buNone/>
              <a:defRPr/>
            </a:pPr>
            <a:r>
              <a:rPr lang="en-US" altLang="ru-RU" sz="1000" kern="0" dirty="0" smtClean="0">
                <a:solidFill>
                  <a:srgbClr val="000000"/>
                </a:solidFill>
                <a:latin typeface="Century Gothic" panose="020B0502020202020204" pitchFamily="34" charset="0"/>
              </a:rPr>
              <a:t>Specific power consumption</a:t>
            </a:r>
            <a:r>
              <a:rPr lang="ru-RU" altLang="ru-RU" sz="1000" kern="0" dirty="0" smtClean="0">
                <a:solidFill>
                  <a:srgbClr val="000000"/>
                </a:solidFill>
                <a:latin typeface="Century Gothic" panose="020B0502020202020204" pitchFamily="34" charset="0"/>
              </a:rPr>
              <a:t> 140 </a:t>
            </a:r>
            <a:r>
              <a:rPr lang="en-US" altLang="ru-RU" sz="1000" kern="0" dirty="0" err="1" smtClean="0">
                <a:solidFill>
                  <a:srgbClr val="000000"/>
                </a:solidFill>
                <a:latin typeface="Century Gothic" panose="020B0502020202020204" pitchFamily="34" charset="0"/>
              </a:rPr>
              <a:t>kW×h</a:t>
            </a:r>
            <a:r>
              <a:rPr lang="ru-RU" altLang="ru-RU" sz="1000" kern="0" dirty="0" smtClean="0">
                <a:solidFill>
                  <a:srgbClr val="000000"/>
                </a:solidFill>
                <a:latin typeface="Century Gothic" panose="020B0502020202020204" pitchFamily="34" charset="0"/>
              </a:rPr>
              <a:t>/</a:t>
            </a:r>
            <a:r>
              <a:rPr lang="en-US" altLang="ru-RU" sz="1000" kern="0" dirty="0" smtClean="0">
                <a:solidFill>
                  <a:srgbClr val="000000"/>
                </a:solidFill>
                <a:latin typeface="Century Gothic" panose="020B0502020202020204" pitchFamily="34" charset="0"/>
              </a:rPr>
              <a:t>m</a:t>
            </a:r>
            <a:r>
              <a:rPr lang="ru-RU" altLang="ru-RU" sz="1000" kern="0" dirty="0" smtClean="0">
                <a:solidFill>
                  <a:srgbClr val="000000"/>
                </a:solidFill>
                <a:latin typeface="Century Gothic" panose="020B0502020202020204" pitchFamily="34" charset="0"/>
              </a:rPr>
              <a:t>³</a:t>
            </a:r>
          </a:p>
          <a:p>
            <a:pPr marL="0" indent="0">
              <a:spcBef>
                <a:spcPts val="600"/>
              </a:spcBef>
              <a:buClr>
                <a:srgbClr val="080808"/>
              </a:buClr>
              <a:buFont typeface="Wingdings" pitchFamily="2" charset="2"/>
              <a:buNone/>
              <a:defRPr/>
            </a:pPr>
            <a:r>
              <a:rPr lang="en-US" altLang="ru-RU" sz="1000" kern="0" dirty="0" smtClean="0">
                <a:solidFill>
                  <a:srgbClr val="000000"/>
                </a:solidFill>
                <a:latin typeface="Century Gothic" panose="020B0502020202020204" pitchFamily="34" charset="0"/>
              </a:rPr>
              <a:t>Resin consumption</a:t>
            </a:r>
            <a:r>
              <a:rPr lang="ru-RU" altLang="ru-RU" sz="1000" kern="0" dirty="0" smtClean="0">
                <a:solidFill>
                  <a:srgbClr val="000000"/>
                </a:solidFill>
                <a:latin typeface="Century Gothic" panose="020B0502020202020204" pitchFamily="34" charset="0"/>
              </a:rPr>
              <a:t> 58 </a:t>
            </a:r>
            <a:r>
              <a:rPr lang="en-US" altLang="ru-RU" sz="1000" kern="0" dirty="0" smtClean="0">
                <a:solidFill>
                  <a:srgbClr val="000000"/>
                </a:solidFill>
                <a:latin typeface="Century Gothic" panose="020B0502020202020204" pitchFamily="34" charset="0"/>
              </a:rPr>
              <a:t>kg</a:t>
            </a:r>
            <a:r>
              <a:rPr lang="ru-RU" altLang="ru-RU" sz="1000" kern="0" dirty="0" smtClean="0">
                <a:solidFill>
                  <a:srgbClr val="000000"/>
                </a:solidFill>
                <a:latin typeface="Century Gothic" panose="020B0502020202020204" pitchFamily="34" charset="0"/>
              </a:rPr>
              <a:t>/</a:t>
            </a:r>
            <a:r>
              <a:rPr lang="en-US" altLang="ru-RU" sz="1000" kern="0" dirty="0" smtClean="0">
                <a:solidFill>
                  <a:srgbClr val="000000"/>
                </a:solidFill>
                <a:latin typeface="Century Gothic" panose="020B0502020202020204" pitchFamily="34" charset="0"/>
              </a:rPr>
              <a:t>m</a:t>
            </a:r>
            <a:r>
              <a:rPr lang="ru-RU" altLang="ru-RU" sz="1000" kern="0" dirty="0" smtClean="0">
                <a:solidFill>
                  <a:srgbClr val="000000"/>
                </a:solidFill>
                <a:latin typeface="Century Gothic" panose="020B0502020202020204" pitchFamily="34" charset="0"/>
              </a:rPr>
              <a:t>³</a:t>
            </a:r>
          </a:p>
          <a:p>
            <a:pPr marL="0" indent="0">
              <a:spcBef>
                <a:spcPts val="600"/>
              </a:spcBef>
              <a:buClr>
                <a:srgbClr val="080808"/>
              </a:buClr>
              <a:buFont typeface="Wingdings" pitchFamily="2" charset="2"/>
              <a:buNone/>
              <a:defRPr/>
            </a:pPr>
            <a:r>
              <a:rPr lang="en-US" altLang="ru-RU" sz="1000" b="1" kern="0" dirty="0" smtClean="0">
                <a:solidFill>
                  <a:schemeClr val="tx2">
                    <a:lumMod val="50000"/>
                  </a:schemeClr>
                </a:solidFill>
                <a:latin typeface="Century Gothic" panose="020B0502020202020204" pitchFamily="34" charset="0"/>
              </a:rPr>
              <a:t>Staff</a:t>
            </a:r>
            <a:r>
              <a:rPr lang="ru-RU" altLang="ru-RU" sz="1000" b="1" kern="0" dirty="0" smtClean="0">
                <a:solidFill>
                  <a:schemeClr val="tx2">
                    <a:lumMod val="50000"/>
                  </a:schemeClr>
                </a:solidFill>
                <a:latin typeface="Century Gothic" panose="020B0502020202020204" pitchFamily="34" charset="0"/>
              </a:rPr>
              <a:t>: </a:t>
            </a:r>
          </a:p>
          <a:p>
            <a:pPr>
              <a:spcBef>
                <a:spcPts val="600"/>
              </a:spcBef>
              <a:buClr>
                <a:srgbClr val="080808"/>
              </a:buClr>
              <a:defRPr/>
            </a:pPr>
            <a:r>
              <a:rPr lang="ru-RU" altLang="ru-RU" sz="1000" kern="0" dirty="0" smtClean="0">
                <a:solidFill>
                  <a:srgbClr val="000000"/>
                </a:solidFill>
                <a:latin typeface="Century Gothic" panose="020B0502020202020204" pitchFamily="34" charset="0"/>
              </a:rPr>
              <a:t>230 </a:t>
            </a:r>
            <a:r>
              <a:rPr lang="en-US" altLang="ru-RU" sz="1000" kern="0" dirty="0" smtClean="0">
                <a:solidFill>
                  <a:srgbClr val="000000"/>
                </a:solidFill>
                <a:latin typeface="Century Gothic" panose="020B0502020202020204" pitchFamily="34" charset="0"/>
              </a:rPr>
              <a:t>people</a:t>
            </a:r>
            <a:r>
              <a:rPr lang="ru-RU" altLang="ru-RU" sz="1000" kern="0" dirty="0" smtClean="0">
                <a:solidFill>
                  <a:srgbClr val="000000"/>
                </a:solidFill>
                <a:latin typeface="Century Gothic" panose="020B0502020202020204" pitchFamily="34" charset="0"/>
              </a:rPr>
              <a:t>(</a:t>
            </a:r>
            <a:r>
              <a:rPr lang="en-US" altLang="ru-RU" sz="1000" kern="0" dirty="0" smtClean="0">
                <a:solidFill>
                  <a:srgbClr val="000000"/>
                </a:solidFill>
                <a:latin typeface="Century Gothic" panose="020B0502020202020204" pitchFamily="34" charset="0"/>
              </a:rPr>
              <a:t>mainly</a:t>
            </a:r>
            <a:r>
              <a:rPr lang="ru-RU" altLang="ru-RU" sz="1000" kern="0" dirty="0" smtClean="0">
                <a:solidFill>
                  <a:srgbClr val="000000"/>
                </a:solidFill>
                <a:latin typeface="Century Gothic" panose="020B0502020202020204" pitchFamily="34" charset="0"/>
              </a:rPr>
              <a:t>: </a:t>
            </a:r>
            <a:r>
              <a:rPr lang="en-US" altLang="ru-RU" sz="1000" kern="0" dirty="0" smtClean="0">
                <a:solidFill>
                  <a:srgbClr val="000000"/>
                </a:solidFill>
                <a:latin typeface="Century Gothic" panose="020B0502020202020204" pitchFamily="34" charset="0"/>
              </a:rPr>
              <a:t>engineers</a:t>
            </a:r>
            <a:r>
              <a:rPr lang="ru-RU" altLang="ru-RU" sz="1000" kern="0" dirty="0" smtClean="0">
                <a:solidFill>
                  <a:srgbClr val="000000"/>
                </a:solidFill>
                <a:latin typeface="Century Gothic" panose="020B0502020202020204" pitchFamily="34" charset="0"/>
              </a:rPr>
              <a:t>, </a:t>
            </a:r>
            <a:r>
              <a:rPr lang="en-US" altLang="ru-RU" sz="1000" kern="0" dirty="0" smtClean="0">
                <a:solidFill>
                  <a:srgbClr val="000000"/>
                </a:solidFill>
                <a:latin typeface="Century Gothic" panose="020B0502020202020204" pitchFamily="34" charset="0"/>
              </a:rPr>
              <a:t>operators</a:t>
            </a:r>
            <a:r>
              <a:rPr lang="ru-RU" altLang="ru-RU" sz="1000" kern="0" dirty="0" smtClean="0">
                <a:solidFill>
                  <a:srgbClr val="000000"/>
                </a:solidFill>
                <a:latin typeface="Century Gothic" panose="020B0502020202020204" pitchFamily="34" charset="0"/>
              </a:rPr>
              <a:t>, </a:t>
            </a:r>
            <a:r>
              <a:rPr lang="en-US" altLang="ru-RU" sz="1000" kern="0" dirty="0" smtClean="0">
                <a:solidFill>
                  <a:srgbClr val="000000"/>
                </a:solidFill>
                <a:latin typeface="Century Gothic" panose="020B0502020202020204" pitchFamily="34" charset="0"/>
              </a:rPr>
              <a:t>electricians, directors and managers </a:t>
            </a:r>
            <a:r>
              <a:rPr lang="ru-RU" altLang="ru-RU" sz="1000" kern="0" dirty="0" smtClean="0">
                <a:solidFill>
                  <a:srgbClr val="000000"/>
                </a:solidFill>
                <a:latin typeface="Century Gothic" panose="020B0502020202020204" pitchFamily="34" charset="0"/>
              </a:rPr>
              <a:t>)</a:t>
            </a:r>
          </a:p>
        </p:txBody>
      </p:sp>
      <p:sp>
        <p:nvSpPr>
          <p:cNvPr id="11" name="Объект 2"/>
          <p:cNvSpPr txBox="1">
            <a:spLocks/>
          </p:cNvSpPr>
          <p:nvPr/>
        </p:nvSpPr>
        <p:spPr bwMode="auto">
          <a:xfrm>
            <a:off x="5292725" y="3683000"/>
            <a:ext cx="3816350" cy="2305050"/>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Clr>
                <a:srgbClr val="080808"/>
              </a:buClr>
              <a:buFont typeface="Wingdings" pitchFamily="2" charset="2"/>
              <a:buNone/>
              <a:defRPr/>
            </a:pPr>
            <a:r>
              <a:rPr lang="en-US" altLang="ru-RU" sz="1000" b="1" kern="0" dirty="0" smtClean="0">
                <a:solidFill>
                  <a:schemeClr val="tx2">
                    <a:lumMod val="50000"/>
                  </a:schemeClr>
                </a:solidFill>
                <a:latin typeface="Century Gothic" panose="020B0502020202020204" pitchFamily="34" charset="0"/>
              </a:rPr>
              <a:t>CAPEX</a:t>
            </a:r>
            <a:r>
              <a:rPr lang="ru-RU" altLang="ru-RU" sz="1000" b="1" kern="0" dirty="0" smtClean="0">
                <a:solidFill>
                  <a:schemeClr val="tx2">
                    <a:lumMod val="50000"/>
                  </a:schemeClr>
                </a:solidFill>
                <a:latin typeface="Century Gothic" panose="020B0502020202020204" pitchFamily="34" charset="0"/>
              </a:rPr>
              <a:t>:</a:t>
            </a:r>
            <a:r>
              <a:rPr lang="en-US" altLang="ru-RU" sz="1000" b="1" kern="0" dirty="0" smtClean="0">
                <a:solidFill>
                  <a:srgbClr val="000000"/>
                </a:solidFill>
                <a:latin typeface="Century Gothic" panose="020B0502020202020204" pitchFamily="34" charset="0"/>
              </a:rPr>
              <a:t> </a:t>
            </a:r>
            <a:r>
              <a:rPr lang="ru-RU" altLang="ru-RU" sz="1000" kern="0" dirty="0" smtClean="0">
                <a:solidFill>
                  <a:srgbClr val="000000"/>
                </a:solidFill>
                <a:latin typeface="Century Gothic" panose="020B0502020202020204" pitchFamily="34" charset="0"/>
              </a:rPr>
              <a:t>67</a:t>
            </a:r>
            <a:r>
              <a:rPr lang="en-US" altLang="ru-RU" sz="1000" kern="0" dirty="0" smtClean="0">
                <a:solidFill>
                  <a:srgbClr val="000000"/>
                </a:solidFill>
                <a:latin typeface="Century Gothic" panose="020B0502020202020204" pitchFamily="34" charset="0"/>
              </a:rPr>
              <a:t> </a:t>
            </a:r>
            <a:r>
              <a:rPr lang="en-US" altLang="ru-RU" sz="1000" kern="0" dirty="0" err="1" smtClean="0">
                <a:solidFill>
                  <a:srgbClr val="000000"/>
                </a:solidFill>
                <a:latin typeface="Century Gothic" panose="020B0502020202020204" pitchFamily="34" charset="0"/>
              </a:rPr>
              <a:t>mln</a:t>
            </a:r>
            <a:r>
              <a:rPr lang="en-US" altLang="ru-RU" sz="1000" kern="0" dirty="0" smtClean="0">
                <a:solidFill>
                  <a:srgbClr val="000000"/>
                </a:solidFill>
                <a:latin typeface="Century Gothic" panose="020B0502020202020204" pitchFamily="34" charset="0"/>
              </a:rPr>
              <a:t> EUR</a:t>
            </a:r>
            <a:endParaRPr lang="ru-RU" altLang="ru-RU" sz="1000" kern="0" dirty="0" smtClean="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000" b="1" kern="0" dirty="0" smtClean="0">
                <a:solidFill>
                  <a:schemeClr val="tx2">
                    <a:lumMod val="50000"/>
                  </a:schemeClr>
                </a:solidFill>
                <a:latin typeface="Century Gothic" panose="020B0502020202020204" pitchFamily="34" charset="0"/>
              </a:rPr>
              <a:t>Inception date </a:t>
            </a:r>
            <a:r>
              <a:rPr lang="ru-RU" altLang="ru-RU" sz="1000" b="1" kern="0" dirty="0" smtClean="0">
                <a:solidFill>
                  <a:schemeClr val="tx2">
                    <a:lumMod val="50000"/>
                  </a:schemeClr>
                </a:solidFill>
                <a:latin typeface="Century Gothic" panose="020B0502020202020204" pitchFamily="34" charset="0"/>
              </a:rPr>
              <a:t>: </a:t>
            </a:r>
            <a:r>
              <a:rPr lang="en-US" altLang="ru-RU" sz="1000" kern="0" dirty="0" smtClean="0">
                <a:solidFill>
                  <a:srgbClr val="000000"/>
                </a:solidFill>
                <a:latin typeface="Century Gothic" panose="020B0502020202020204" pitchFamily="34" charset="0"/>
              </a:rPr>
              <a:t>January </a:t>
            </a:r>
            <a:r>
              <a:rPr lang="ru-RU" altLang="ru-RU" sz="1000" kern="0" dirty="0" smtClean="0">
                <a:solidFill>
                  <a:srgbClr val="000000"/>
                </a:solidFill>
                <a:latin typeface="Century Gothic" panose="020B0502020202020204" pitchFamily="34" charset="0"/>
              </a:rPr>
              <a:t>2015</a:t>
            </a:r>
          </a:p>
          <a:p>
            <a:pPr marL="0" indent="0">
              <a:spcBef>
                <a:spcPts val="600"/>
              </a:spcBef>
              <a:buClr>
                <a:srgbClr val="080808"/>
              </a:buClr>
              <a:buFont typeface="Wingdings" pitchFamily="2" charset="2"/>
              <a:buNone/>
              <a:defRPr/>
            </a:pPr>
            <a:r>
              <a:rPr lang="en-US" altLang="ru-RU" sz="1000" b="1" kern="0" dirty="0" smtClean="0">
                <a:solidFill>
                  <a:schemeClr val="tx2">
                    <a:lumMod val="50000"/>
                  </a:schemeClr>
                </a:solidFill>
                <a:latin typeface="Century Gothic" panose="020B0502020202020204" pitchFamily="34" charset="0"/>
              </a:rPr>
              <a:t>Estimated period </a:t>
            </a:r>
            <a:r>
              <a:rPr lang="ru-RU" altLang="ru-RU" sz="1000" b="1" kern="0" dirty="0" smtClean="0">
                <a:solidFill>
                  <a:schemeClr val="tx2">
                    <a:lumMod val="50000"/>
                  </a:schemeClr>
                </a:solidFill>
                <a:latin typeface="Century Gothic" panose="020B0502020202020204" pitchFamily="34" charset="0"/>
              </a:rPr>
              <a:t>: </a:t>
            </a:r>
            <a:r>
              <a:rPr lang="en-US" altLang="ru-RU" sz="1000" kern="0" dirty="0" smtClean="0">
                <a:solidFill>
                  <a:srgbClr val="000000"/>
                </a:solidFill>
                <a:latin typeface="Century Gothic" panose="020B0502020202020204" pitchFamily="34" charset="0"/>
              </a:rPr>
              <a:t>up to </a:t>
            </a:r>
            <a:r>
              <a:rPr lang="ru-RU" altLang="ru-RU" sz="1000" kern="0" dirty="0" smtClean="0">
                <a:solidFill>
                  <a:srgbClr val="000000"/>
                </a:solidFill>
                <a:latin typeface="Century Gothic" panose="020B0502020202020204" pitchFamily="34" charset="0"/>
              </a:rPr>
              <a:t>2025</a:t>
            </a:r>
          </a:p>
          <a:p>
            <a:pPr marL="0" indent="0">
              <a:spcBef>
                <a:spcPts val="600"/>
              </a:spcBef>
              <a:buClr>
                <a:srgbClr val="080808"/>
              </a:buClr>
              <a:buFont typeface="Wingdings" pitchFamily="2" charset="2"/>
              <a:buNone/>
              <a:defRPr/>
            </a:pPr>
            <a:endParaRPr lang="ru-RU" altLang="ru-RU" sz="1000" b="1" kern="0" dirty="0" smtClean="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000" b="1" kern="0" dirty="0" smtClean="0">
                <a:solidFill>
                  <a:schemeClr val="tx2">
                    <a:lumMod val="50000"/>
                  </a:schemeClr>
                </a:solidFill>
                <a:latin typeface="Century Gothic" panose="020B0502020202020204" pitchFamily="34" charset="0"/>
              </a:rPr>
              <a:t>Performance indicators </a:t>
            </a:r>
            <a:r>
              <a:rPr lang="ru-RU" altLang="ru-RU" sz="1000" b="1" kern="0" dirty="0" smtClean="0">
                <a:solidFill>
                  <a:schemeClr val="tx2">
                    <a:lumMod val="50000"/>
                  </a:schemeClr>
                </a:solidFill>
                <a:latin typeface="Century Gothic" panose="020B0502020202020204" pitchFamily="34" charset="0"/>
              </a:rPr>
              <a:t>*:</a:t>
            </a:r>
            <a:r>
              <a:rPr lang="ru-RU" altLang="ru-RU" sz="1000" b="1" kern="0" dirty="0" smtClean="0">
                <a:solidFill>
                  <a:srgbClr val="000000"/>
                </a:solidFill>
                <a:latin typeface="Century Gothic" panose="020B0502020202020204" pitchFamily="34" charset="0"/>
              </a:rPr>
              <a:t> </a:t>
            </a:r>
          </a:p>
          <a:p>
            <a:pPr marL="0" indent="0">
              <a:spcBef>
                <a:spcPts val="600"/>
              </a:spcBef>
              <a:buClr>
                <a:srgbClr val="080808"/>
              </a:buClr>
              <a:buFont typeface="Wingdings" pitchFamily="2" charset="2"/>
              <a:buNone/>
              <a:defRPr/>
            </a:pPr>
            <a:r>
              <a:rPr lang="en-US" altLang="ru-RU" sz="1000" kern="0" dirty="0" smtClean="0">
                <a:solidFill>
                  <a:srgbClr val="000000"/>
                </a:solidFill>
                <a:latin typeface="Century Gothic" panose="020B0502020202020204" pitchFamily="34" charset="0"/>
              </a:rPr>
              <a:t>Internal rate of return</a:t>
            </a:r>
            <a:r>
              <a:rPr lang="ru-RU" altLang="ru-RU" sz="1000" kern="0" dirty="0" smtClean="0">
                <a:solidFill>
                  <a:srgbClr val="000000"/>
                </a:solidFill>
                <a:latin typeface="Century Gothic" panose="020B0502020202020204" pitchFamily="34" charset="0"/>
              </a:rPr>
              <a:t> </a:t>
            </a:r>
            <a:r>
              <a:rPr lang="ru-RU" altLang="ru-RU" sz="1000" b="1" kern="0" dirty="0" smtClean="0">
                <a:solidFill>
                  <a:schemeClr val="tx2">
                    <a:lumMod val="50000"/>
                  </a:schemeClr>
                </a:solidFill>
                <a:latin typeface="Century Gothic" panose="020B0502020202020204" pitchFamily="34" charset="0"/>
              </a:rPr>
              <a:t>(</a:t>
            </a:r>
            <a:r>
              <a:rPr lang="en-US" altLang="ru-RU" sz="1000" b="1" kern="0" dirty="0" smtClean="0">
                <a:solidFill>
                  <a:schemeClr val="tx2">
                    <a:lumMod val="50000"/>
                  </a:schemeClr>
                </a:solidFill>
                <a:latin typeface="Century Gothic" panose="020B0502020202020204" pitchFamily="34" charset="0"/>
              </a:rPr>
              <a:t>IRR</a:t>
            </a:r>
            <a:r>
              <a:rPr lang="ru-RU" altLang="ru-RU" sz="1000" b="1" kern="0" dirty="0" smtClean="0">
                <a:solidFill>
                  <a:schemeClr val="tx2">
                    <a:lumMod val="50000"/>
                  </a:schemeClr>
                </a:solidFill>
                <a:latin typeface="Century Gothic" panose="020B0502020202020204" pitchFamily="34" charset="0"/>
              </a:rPr>
              <a:t>)</a:t>
            </a:r>
            <a:r>
              <a:rPr lang="en-US" altLang="ru-RU" sz="1000" b="1" kern="0" dirty="0" smtClean="0">
                <a:solidFill>
                  <a:schemeClr val="tx2">
                    <a:lumMod val="50000"/>
                  </a:schemeClr>
                </a:solidFill>
                <a:latin typeface="Century Gothic" panose="020B0502020202020204" pitchFamily="34" charset="0"/>
              </a:rPr>
              <a:t>: </a:t>
            </a:r>
            <a:r>
              <a:rPr lang="ru-RU" altLang="ru-RU" sz="1000" b="1" kern="0" dirty="0" smtClean="0">
                <a:solidFill>
                  <a:schemeClr val="tx2">
                    <a:lumMod val="50000"/>
                  </a:schemeClr>
                </a:solidFill>
                <a:latin typeface="Century Gothic" panose="020B0502020202020204" pitchFamily="34" charset="0"/>
              </a:rPr>
              <a:t> 21 </a:t>
            </a:r>
            <a:r>
              <a:rPr lang="en-US" altLang="ru-RU" sz="1000" b="1" kern="0" dirty="0" smtClean="0">
                <a:solidFill>
                  <a:schemeClr val="tx2">
                    <a:lumMod val="50000"/>
                  </a:schemeClr>
                </a:solidFill>
                <a:latin typeface="Century Gothic" panose="020B0502020202020204" pitchFamily="34" charset="0"/>
              </a:rPr>
              <a:t>%</a:t>
            </a:r>
          </a:p>
          <a:p>
            <a:pPr marL="0" indent="0">
              <a:spcBef>
                <a:spcPts val="600"/>
              </a:spcBef>
              <a:buClr>
                <a:srgbClr val="080808"/>
              </a:buClr>
              <a:buFont typeface="Wingdings" pitchFamily="2" charset="2"/>
              <a:buNone/>
              <a:defRPr/>
            </a:pPr>
            <a:r>
              <a:rPr lang="en-US" altLang="ru-RU" sz="1000" kern="0" dirty="0" smtClean="0">
                <a:solidFill>
                  <a:srgbClr val="000000"/>
                </a:solidFill>
                <a:latin typeface="Century Gothic" panose="020B0502020202020204" pitchFamily="34" charset="0"/>
              </a:rPr>
              <a:t>Net present value </a:t>
            </a:r>
            <a:r>
              <a:rPr lang="ru-RU" altLang="ru-RU" sz="1000" b="1" kern="0" dirty="0" smtClean="0">
                <a:solidFill>
                  <a:schemeClr val="tx2">
                    <a:lumMod val="50000"/>
                  </a:schemeClr>
                </a:solidFill>
                <a:latin typeface="Century Gothic" panose="020B0502020202020204" pitchFamily="34" charset="0"/>
              </a:rPr>
              <a:t>(</a:t>
            </a:r>
            <a:r>
              <a:rPr lang="en-US" altLang="ru-RU" sz="1000" b="1" kern="0" dirty="0" smtClean="0">
                <a:solidFill>
                  <a:schemeClr val="tx2">
                    <a:lumMod val="50000"/>
                  </a:schemeClr>
                </a:solidFill>
                <a:latin typeface="Century Gothic" panose="020B0502020202020204" pitchFamily="34" charset="0"/>
              </a:rPr>
              <a:t>NPV): </a:t>
            </a:r>
            <a:r>
              <a:rPr lang="ru-RU" altLang="ru-RU" sz="1000" b="1" kern="0" dirty="0" smtClean="0">
                <a:solidFill>
                  <a:schemeClr val="tx2">
                    <a:lumMod val="50000"/>
                  </a:schemeClr>
                </a:solidFill>
                <a:latin typeface="Century Gothic" panose="020B0502020202020204" pitchFamily="34" charset="0"/>
              </a:rPr>
              <a:t>119 </a:t>
            </a:r>
            <a:r>
              <a:rPr lang="en-US" altLang="ru-RU" sz="1000" b="1" kern="0" dirty="0" err="1" smtClean="0">
                <a:solidFill>
                  <a:schemeClr val="tx2">
                    <a:lumMod val="50000"/>
                  </a:schemeClr>
                </a:solidFill>
                <a:latin typeface="Century Gothic" panose="020B0502020202020204" pitchFamily="34" charset="0"/>
              </a:rPr>
              <a:t>mln</a:t>
            </a:r>
            <a:r>
              <a:rPr lang="en-US" altLang="ru-RU" sz="1000" b="1" kern="0" dirty="0" smtClean="0">
                <a:solidFill>
                  <a:schemeClr val="tx2">
                    <a:lumMod val="50000"/>
                  </a:schemeClr>
                </a:solidFill>
                <a:latin typeface="Century Gothic" panose="020B0502020202020204" pitchFamily="34" charset="0"/>
              </a:rPr>
              <a:t> EUR</a:t>
            </a:r>
            <a:endParaRPr lang="ru-RU" altLang="ru-RU" sz="1000" b="1" kern="0" dirty="0" smtClean="0">
              <a:solidFill>
                <a:schemeClr val="tx2">
                  <a:lumMod val="50000"/>
                </a:schemeClr>
              </a:solidFill>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000" kern="0" dirty="0" smtClean="0">
                <a:solidFill>
                  <a:srgbClr val="000000"/>
                </a:solidFill>
                <a:latin typeface="Century Gothic" panose="020B0502020202020204" pitchFamily="34" charset="0"/>
              </a:rPr>
              <a:t>Pay-back period</a:t>
            </a:r>
            <a:r>
              <a:rPr lang="ru-RU" altLang="ru-RU" sz="1000" kern="0" dirty="0" smtClean="0">
                <a:solidFill>
                  <a:srgbClr val="000000"/>
                </a:solidFill>
                <a:latin typeface="Century Gothic" panose="020B0502020202020204" pitchFamily="34" charset="0"/>
              </a:rPr>
              <a:t> </a:t>
            </a:r>
            <a:r>
              <a:rPr lang="ru-RU" altLang="ru-RU" sz="1000" b="1" kern="0" dirty="0" smtClean="0">
                <a:solidFill>
                  <a:schemeClr val="tx2">
                    <a:lumMod val="50000"/>
                  </a:schemeClr>
                </a:solidFill>
                <a:latin typeface="Century Gothic" panose="020B0502020202020204" pitchFamily="34" charset="0"/>
              </a:rPr>
              <a:t>(</a:t>
            </a:r>
            <a:r>
              <a:rPr lang="en-US" altLang="ru-RU" sz="1000" b="1" kern="0" dirty="0" smtClean="0">
                <a:solidFill>
                  <a:schemeClr val="tx2">
                    <a:lumMod val="50000"/>
                  </a:schemeClr>
                </a:solidFill>
                <a:latin typeface="Century Gothic" panose="020B0502020202020204" pitchFamily="34" charset="0"/>
              </a:rPr>
              <a:t>P</a:t>
            </a:r>
            <a:r>
              <a:rPr lang="ru-RU" altLang="ru-RU" sz="1000" b="1" kern="0" dirty="0" smtClean="0">
                <a:solidFill>
                  <a:schemeClr val="tx2">
                    <a:lumMod val="50000"/>
                  </a:schemeClr>
                </a:solidFill>
                <a:latin typeface="Century Gothic" panose="020B0502020202020204" pitchFamily="34" charset="0"/>
              </a:rPr>
              <a:t>Р)</a:t>
            </a:r>
            <a:r>
              <a:rPr lang="en-US" altLang="ru-RU" sz="1000" b="1" kern="0" dirty="0" smtClean="0">
                <a:solidFill>
                  <a:schemeClr val="tx2">
                    <a:lumMod val="50000"/>
                  </a:schemeClr>
                </a:solidFill>
                <a:latin typeface="Century Gothic" panose="020B0502020202020204" pitchFamily="34" charset="0"/>
              </a:rPr>
              <a:t>: </a:t>
            </a:r>
            <a:r>
              <a:rPr lang="ru-RU" altLang="ru-RU" sz="1000" b="1" kern="0" dirty="0" smtClean="0">
                <a:solidFill>
                  <a:schemeClr val="tx2">
                    <a:lumMod val="50000"/>
                  </a:schemeClr>
                </a:solidFill>
                <a:latin typeface="Century Gothic" panose="020B0502020202020204" pitchFamily="34" charset="0"/>
              </a:rPr>
              <a:t>5 </a:t>
            </a:r>
            <a:r>
              <a:rPr lang="en-US" altLang="ru-RU" sz="1000" b="1" kern="0" dirty="0" smtClean="0">
                <a:solidFill>
                  <a:schemeClr val="tx2">
                    <a:lumMod val="50000"/>
                  </a:schemeClr>
                </a:solidFill>
                <a:latin typeface="Century Gothic" panose="020B0502020202020204" pitchFamily="34" charset="0"/>
              </a:rPr>
              <a:t>years</a:t>
            </a:r>
            <a:endParaRPr lang="ru-RU" altLang="ru-RU" sz="1000" b="1" kern="0" dirty="0" smtClean="0">
              <a:solidFill>
                <a:schemeClr val="tx2">
                  <a:lumMod val="50000"/>
                </a:schemeClr>
              </a:solidFill>
              <a:latin typeface="Century Gothic" panose="020B0502020202020204" pitchFamily="34" charset="0"/>
            </a:endParaRPr>
          </a:p>
          <a:p>
            <a:pPr marL="0" indent="0">
              <a:spcBef>
                <a:spcPts val="600"/>
              </a:spcBef>
              <a:buClr>
                <a:srgbClr val="080808"/>
              </a:buClr>
              <a:buFont typeface="Wingdings" pitchFamily="2" charset="2"/>
              <a:buNone/>
              <a:defRPr/>
            </a:pPr>
            <a:endParaRPr lang="ru-RU" altLang="ru-RU" sz="1100" b="1" kern="0" dirty="0" smtClean="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endParaRPr lang="ru-RU" altLang="ru-RU" sz="1100" b="1" kern="0" dirty="0" smtClean="0">
              <a:solidFill>
                <a:srgbClr val="000000"/>
              </a:solidFill>
              <a:latin typeface="Century Gothic" panose="020B0502020202020204" pitchFamily="34" charset="0"/>
            </a:endParaRPr>
          </a:p>
        </p:txBody>
      </p:sp>
      <p:pic>
        <p:nvPicPr>
          <p:cNvPr id="3" name="Picture 2"/>
          <p:cNvPicPr>
            <a:picLocks noChangeAspect="1" noChangeArrowheads="1"/>
          </p:cNvPicPr>
          <p:nvPr/>
        </p:nvPicPr>
        <p:blipFill>
          <a:blip r:embed="rId2" cstate="print">
            <a:duotone>
              <a:prstClr val="black"/>
              <a:schemeClr val="accent1">
                <a:tint val="45000"/>
                <a:satMod val="400000"/>
              </a:schemeClr>
            </a:duotone>
            <a:extLst>
              <a:ext uri="{28A0092B-C50C-407E-A947-70E740481C1C}"/>
            </a:extLst>
          </a:blip>
          <a:srcRect/>
          <a:stretch>
            <a:fillRect/>
          </a:stretch>
        </p:blipFill>
        <p:spPr bwMode="auto">
          <a:xfrm>
            <a:off x="5529889" y="980728"/>
            <a:ext cx="3548766" cy="2171633"/>
          </a:xfrm>
          <a:prstGeom prst="rect">
            <a:avLst/>
          </a:prstGeom>
          <a:noFill/>
          <a:ln>
            <a:noFill/>
          </a:ln>
          <a:extLst>
            <a:ext uri="{909E8E84-426E-40DD-AFC4-6F175D3DCCD1}"/>
            <a:ext uri="{91240B29-F687-4F45-9708-019B960494DF}"/>
          </a:extLst>
        </p:spPr>
      </p:pic>
      <p:sp>
        <p:nvSpPr>
          <p:cNvPr id="12" name="TextBox 11"/>
          <p:cNvSpPr txBox="1"/>
          <p:nvPr/>
        </p:nvSpPr>
        <p:spPr>
          <a:xfrm>
            <a:off x="95250" y="6254750"/>
            <a:ext cx="9048750" cy="415925"/>
          </a:xfrm>
          <a:prstGeom prst="rect">
            <a:avLst/>
          </a:prstGeom>
          <a:noFill/>
        </p:spPr>
        <p:txBody>
          <a:bodyPr>
            <a:spAutoFit/>
          </a:bodyPr>
          <a:lstStyle/>
          <a:p>
            <a:pPr algn="just" fontAlgn="auto">
              <a:spcBef>
                <a:spcPts val="0"/>
              </a:spcBef>
              <a:spcAft>
                <a:spcPts val="0"/>
              </a:spcAft>
              <a:defRPr/>
            </a:pPr>
            <a:r>
              <a:rPr lang="ru-RU" sz="1050" dirty="0">
                <a:solidFill>
                  <a:schemeClr val="accent1">
                    <a:lumMod val="75000"/>
                  </a:schemeClr>
                </a:solidFill>
                <a:latin typeface="Century Gothic" panose="020B0502020202020204" pitchFamily="34" charset="0"/>
                <a:cs typeface="+mn-cs"/>
              </a:rPr>
              <a:t>*</a:t>
            </a:r>
            <a:r>
              <a:rPr lang="en-US" sz="1050" dirty="0">
                <a:solidFill>
                  <a:schemeClr val="accent1">
                    <a:lumMod val="75000"/>
                  </a:schemeClr>
                </a:solidFill>
                <a:latin typeface="Century Gothic" panose="020B0502020202020204" pitchFamily="34" charset="0"/>
                <a:cs typeface="+mn-cs"/>
              </a:rPr>
              <a:t>We can offer different sites for the project either municipal or privately-owned</a:t>
            </a:r>
            <a:r>
              <a:rPr lang="ru-RU" sz="1050" dirty="0">
                <a:solidFill>
                  <a:schemeClr val="accent1">
                    <a:lumMod val="75000"/>
                  </a:schemeClr>
                </a:solidFill>
                <a:latin typeface="Century Gothic" panose="020B0502020202020204" pitchFamily="34" charset="0"/>
                <a:cs typeface="+mn-cs"/>
              </a:rPr>
              <a:t>; </a:t>
            </a:r>
          </a:p>
          <a:p>
            <a:pPr algn="just" fontAlgn="auto">
              <a:spcBef>
                <a:spcPts val="0"/>
              </a:spcBef>
              <a:spcAft>
                <a:spcPts val="0"/>
              </a:spcAft>
              <a:defRPr/>
            </a:pPr>
            <a:r>
              <a:rPr lang="ru-RU" sz="1050" dirty="0">
                <a:solidFill>
                  <a:schemeClr val="accent1">
                    <a:lumMod val="75000"/>
                  </a:schemeClr>
                </a:solidFill>
                <a:latin typeface="Century Gothic" panose="020B0502020202020204" pitchFamily="34" charset="0"/>
                <a:cs typeface="+mn-cs"/>
              </a:rPr>
              <a:t>*</a:t>
            </a:r>
            <a:r>
              <a:rPr lang="en-US" sz="1050" dirty="0">
                <a:solidFill>
                  <a:schemeClr val="accent1">
                    <a:lumMod val="75000"/>
                  </a:schemeClr>
                </a:solidFill>
                <a:latin typeface="Century Gothic" panose="020B0502020202020204" pitchFamily="34" charset="0"/>
                <a:cs typeface="+mn-cs"/>
              </a:rPr>
              <a:t>Since 2015 investment projects exceeding</a:t>
            </a:r>
            <a:r>
              <a:rPr lang="ru-RU" sz="1050" dirty="0">
                <a:solidFill>
                  <a:schemeClr val="accent1">
                    <a:lumMod val="75000"/>
                  </a:schemeClr>
                </a:solidFill>
                <a:latin typeface="Century Gothic" panose="020B0502020202020204" pitchFamily="34" charset="0"/>
                <a:cs typeface="+mn-cs"/>
              </a:rPr>
              <a:t> 300 </a:t>
            </a:r>
            <a:r>
              <a:rPr lang="en-US" sz="1050" dirty="0" err="1">
                <a:solidFill>
                  <a:schemeClr val="accent1">
                    <a:lumMod val="75000"/>
                  </a:schemeClr>
                </a:solidFill>
                <a:latin typeface="Century Gothic" panose="020B0502020202020204" pitchFamily="34" charset="0"/>
                <a:cs typeface="+mn-cs"/>
              </a:rPr>
              <a:t>mln</a:t>
            </a:r>
            <a:r>
              <a:rPr lang="en-US" sz="1050" dirty="0">
                <a:solidFill>
                  <a:schemeClr val="accent1">
                    <a:lumMod val="75000"/>
                  </a:schemeClr>
                </a:solidFill>
                <a:latin typeface="Century Gothic" panose="020B0502020202020204" pitchFamily="34" charset="0"/>
                <a:cs typeface="+mn-cs"/>
              </a:rPr>
              <a:t> RUB will be exempt from property tax and will be entitled to profit tax reduction</a:t>
            </a:r>
            <a:r>
              <a:rPr lang="ru-RU" sz="1050" dirty="0">
                <a:solidFill>
                  <a:schemeClr val="accent1">
                    <a:lumMod val="75000"/>
                  </a:schemeClr>
                </a:solidFill>
                <a:latin typeface="Century Gothic" panose="020B0502020202020204" pitchFamily="34" charset="0"/>
                <a:cs typeface="+mn-cs"/>
              </a:rPr>
              <a:t>.</a:t>
            </a:r>
            <a:endParaRPr lang="ru-RU" sz="1050" dirty="0">
              <a:solidFill>
                <a:srgbClr val="C00000"/>
              </a:solidFill>
              <a:latin typeface="Century Gothic" panose="020B0502020202020204" pitchFamily="34" charset="0"/>
              <a:cs typeface="+mn-cs"/>
            </a:endParaRPr>
          </a:p>
        </p:txBody>
      </p:sp>
      <p:sp>
        <p:nvSpPr>
          <p:cNvPr id="30731" name="Прямоугольник 8"/>
          <p:cNvSpPr>
            <a:spLocks noChangeArrowheads="1"/>
          </p:cNvSpPr>
          <p:nvPr/>
        </p:nvSpPr>
        <p:spPr bwMode="auto">
          <a:xfrm>
            <a:off x="579438" y="3162300"/>
            <a:ext cx="8423275" cy="246063"/>
          </a:xfrm>
          <a:prstGeom prst="rect">
            <a:avLst/>
          </a:prstGeom>
          <a:noFill/>
          <a:ln w="9525">
            <a:noFill/>
            <a:miter lim="800000"/>
            <a:headEnd/>
            <a:tailEnd/>
          </a:ln>
        </p:spPr>
        <p:txBody>
          <a:bodyPr>
            <a:spAutoFit/>
          </a:bodyPr>
          <a:lstStyle/>
          <a:p>
            <a:pPr algn="just"/>
            <a:r>
              <a:rPr lang="en-US" sz="1000" b="1">
                <a:latin typeface="Century Gothic" pitchFamily="34" charset="0"/>
              </a:rPr>
              <a:t>Bulk yield</a:t>
            </a:r>
            <a:r>
              <a:rPr lang="ru-RU" sz="1000" b="1">
                <a:latin typeface="Century Gothic" pitchFamily="34" charset="0"/>
              </a:rPr>
              <a:t> – 994 </a:t>
            </a:r>
            <a:r>
              <a:rPr lang="en-US" sz="1000" b="1">
                <a:solidFill>
                  <a:srgbClr val="000000"/>
                </a:solidFill>
                <a:latin typeface="Century Gothic" pitchFamily="34" charset="0"/>
              </a:rPr>
              <a:t>mln m</a:t>
            </a:r>
            <a:r>
              <a:rPr lang="ru-RU" sz="1000" b="1">
                <a:latin typeface="Century Gothic" pitchFamily="34" charset="0"/>
              </a:rPr>
              <a:t>3, </a:t>
            </a:r>
            <a:r>
              <a:rPr lang="en-US" altLang="ru-RU" sz="1000" b="1">
                <a:latin typeface="Century Gothic" pitchFamily="34" charset="0"/>
              </a:rPr>
              <a:t>estimated periodic yield</a:t>
            </a:r>
            <a:r>
              <a:rPr lang="ru-RU" sz="1000" b="1">
                <a:latin typeface="Century Gothic" pitchFamily="34" charset="0"/>
              </a:rPr>
              <a:t> 16</a:t>
            </a:r>
            <a:r>
              <a:rPr lang="en-US" sz="1000" b="1">
                <a:latin typeface="Century Gothic" pitchFamily="34" charset="0"/>
              </a:rPr>
              <a:t>.</a:t>
            </a:r>
            <a:r>
              <a:rPr lang="ru-RU" sz="1000" b="1">
                <a:latin typeface="Century Gothic" pitchFamily="34" charset="0"/>
              </a:rPr>
              <a:t>3 </a:t>
            </a:r>
            <a:r>
              <a:rPr lang="en-US" sz="1000" b="1">
                <a:solidFill>
                  <a:srgbClr val="000000"/>
                </a:solidFill>
                <a:latin typeface="Century Gothic" pitchFamily="34" charset="0"/>
              </a:rPr>
              <a:t>mln m</a:t>
            </a:r>
            <a:r>
              <a:rPr lang="ru-RU" sz="1000" b="1">
                <a:latin typeface="Century Gothic" pitchFamily="34" charset="0"/>
              </a:rPr>
              <a:t>³, </a:t>
            </a:r>
            <a:r>
              <a:rPr lang="en-US" altLang="ru-RU" sz="1000" b="1">
                <a:latin typeface="Century Gothic" pitchFamily="34" charset="0"/>
              </a:rPr>
              <a:t>including soft wood</a:t>
            </a:r>
            <a:r>
              <a:rPr lang="ru-RU" sz="1000" b="1">
                <a:latin typeface="Century Gothic" pitchFamily="34" charset="0"/>
              </a:rPr>
              <a:t> – 3</a:t>
            </a:r>
            <a:r>
              <a:rPr lang="en-US" sz="1000" b="1">
                <a:latin typeface="Century Gothic" pitchFamily="34" charset="0"/>
              </a:rPr>
              <a:t>.</a:t>
            </a:r>
            <a:r>
              <a:rPr lang="ru-RU" sz="1000" b="1">
                <a:latin typeface="Century Gothic" pitchFamily="34" charset="0"/>
              </a:rPr>
              <a:t>2 </a:t>
            </a:r>
            <a:r>
              <a:rPr lang="en-US" sz="1000" b="1">
                <a:solidFill>
                  <a:srgbClr val="000000"/>
                </a:solidFill>
                <a:latin typeface="Century Gothic" pitchFamily="34" charset="0"/>
              </a:rPr>
              <a:t>mln m</a:t>
            </a:r>
            <a:r>
              <a:rPr lang="ru-RU" sz="1000" b="1">
                <a:latin typeface="Century Gothic" pitchFamily="34" charset="0"/>
              </a:rPr>
              <a:t>³.</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a:off x="179388" y="1052513"/>
            <a:ext cx="6477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altLang="ru-RU" sz="1200" dirty="0">
              <a:solidFill>
                <a:schemeClr val="tx2">
                  <a:lumMod val="50000"/>
                </a:schemeClr>
              </a:solidFill>
            </a:endParaRPr>
          </a:p>
        </p:txBody>
      </p:sp>
      <p:sp>
        <p:nvSpPr>
          <p:cNvPr id="5" name="Пятиугольник 4"/>
          <p:cNvSpPr/>
          <p:nvPr/>
        </p:nvSpPr>
        <p:spPr>
          <a:xfrm>
            <a:off x="188913" y="3789363"/>
            <a:ext cx="7112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Прямоугольник 5"/>
          <p:cNvSpPr/>
          <p:nvPr/>
        </p:nvSpPr>
        <p:spPr>
          <a:xfrm rot="16200000">
            <a:off x="-138112" y="1903413"/>
            <a:ext cx="1076325" cy="523875"/>
          </a:xfrm>
          <a:prstGeom prst="rect">
            <a:avLst/>
          </a:prstGeom>
        </p:spPr>
        <p:txBody>
          <a:bodyPr wrap="none">
            <a:spAutoFit/>
          </a:bodyPr>
          <a:lstStyle/>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Market</a:t>
            </a:r>
            <a:endParaRPr lang="ru-RU" altLang="ru-RU" sz="1400" dirty="0">
              <a:solidFill>
                <a:schemeClr val="tx2">
                  <a:lumMod val="50000"/>
                </a:schemeClr>
              </a:solidFill>
              <a:latin typeface="Century Gothic" panose="020B0502020202020204" pitchFamily="34" charset="0"/>
              <a:cs typeface="+mn-cs"/>
            </a:endParaRPr>
          </a:p>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conditions</a:t>
            </a:r>
            <a:endParaRPr lang="ru-RU" altLang="ru-RU" sz="1400" dirty="0">
              <a:solidFill>
                <a:schemeClr val="tx2">
                  <a:lumMod val="50000"/>
                </a:schemeClr>
              </a:solidFill>
              <a:latin typeface="Century Gothic" panose="020B0502020202020204" pitchFamily="34" charset="0"/>
              <a:cs typeface="+mn-cs"/>
            </a:endParaRPr>
          </a:p>
        </p:txBody>
      </p:sp>
      <p:sp>
        <p:nvSpPr>
          <p:cNvPr id="17420" name="Прямоугольник 6"/>
          <p:cNvSpPr>
            <a:spLocks noChangeArrowheads="1"/>
          </p:cNvSpPr>
          <p:nvPr/>
        </p:nvSpPr>
        <p:spPr bwMode="auto">
          <a:xfrm rot="-5400000">
            <a:off x="-76993" y="4620419"/>
            <a:ext cx="1074737" cy="523875"/>
          </a:xfrm>
          <a:prstGeom prst="rect">
            <a:avLst/>
          </a:prstGeom>
          <a:noFill/>
          <a:ln w="9525">
            <a:noFill/>
            <a:miter lim="800000"/>
            <a:headEnd/>
            <a:tailEnd/>
          </a:ln>
        </p:spPr>
        <p:txBody>
          <a:bodyPr wrap="none">
            <a:spAutoFit/>
          </a:bodyPr>
          <a:lstStyle/>
          <a:p>
            <a:pPr algn="ctr"/>
            <a:r>
              <a:rPr lang="en-US" sz="1400">
                <a:latin typeface="Century Gothic" pitchFamily="34" charset="0"/>
              </a:rPr>
              <a:t>Economic</a:t>
            </a:r>
            <a:endParaRPr lang="ru-RU" sz="1400">
              <a:latin typeface="Century Gothic" pitchFamily="34" charset="0"/>
            </a:endParaRPr>
          </a:p>
          <a:p>
            <a:pPr algn="ctr"/>
            <a:r>
              <a:rPr lang="en-US" sz="1400">
                <a:latin typeface="Century Gothic" pitchFamily="34" charset="0"/>
              </a:rPr>
              <a:t>conditions</a:t>
            </a:r>
            <a:endParaRPr lang="ru-RU" sz="1400">
              <a:latin typeface="Century Gothic" pitchFamily="34" charset="0"/>
            </a:endParaRPr>
          </a:p>
        </p:txBody>
      </p:sp>
      <p:sp>
        <p:nvSpPr>
          <p:cNvPr id="8" name="Прямоугольник 7"/>
          <p:cNvSpPr/>
          <p:nvPr/>
        </p:nvSpPr>
        <p:spPr>
          <a:xfrm>
            <a:off x="33338" y="282575"/>
            <a:ext cx="9128125" cy="431800"/>
          </a:xfrm>
          <a:prstGeom prst="rect">
            <a:avLst/>
          </a:prstGeom>
        </p:spPr>
        <p:txBody>
          <a:bodyPr>
            <a:spAutoFit/>
          </a:bodyPr>
          <a:lstStyle/>
          <a:p>
            <a:pPr fontAlgn="auto">
              <a:spcBef>
                <a:spcPts val="0"/>
              </a:spcBef>
              <a:spcAft>
                <a:spcPts val="0"/>
              </a:spcAft>
              <a:defRPr/>
            </a:pPr>
            <a:r>
              <a:rPr lang="en-US" sz="2200" b="1" dirty="0">
                <a:latin typeface="Century Gothic" panose="020B0502020202020204" pitchFamily="34" charset="0"/>
                <a:cs typeface="+mn-cs"/>
              </a:rPr>
              <a:t>Ceramic brick plant investment</a:t>
            </a:r>
            <a:r>
              <a:rPr lang="ru-RU" sz="2200" b="1" dirty="0">
                <a:solidFill>
                  <a:schemeClr val="tx2">
                    <a:lumMod val="50000"/>
                  </a:schemeClr>
                </a:solidFill>
                <a:latin typeface="Century Gothic" panose="020B0502020202020204" pitchFamily="34" charset="0"/>
                <a:cs typeface="+mn-cs"/>
              </a:rPr>
              <a:t>*</a:t>
            </a:r>
            <a:endParaRPr lang="ru-RU" sz="2200" b="1" dirty="0">
              <a:latin typeface="Century Gothic" panose="020B0502020202020204" pitchFamily="34" charset="0"/>
              <a:cs typeface="+mn-cs"/>
            </a:endParaRPr>
          </a:p>
        </p:txBody>
      </p:sp>
      <p:sp>
        <p:nvSpPr>
          <p:cNvPr id="14" name="Прямоугольник 13"/>
          <p:cNvSpPr/>
          <p:nvPr/>
        </p:nvSpPr>
        <p:spPr>
          <a:xfrm>
            <a:off x="827088" y="846138"/>
            <a:ext cx="4789487" cy="2181225"/>
          </a:xfrm>
          <a:prstGeom prst="rect">
            <a:avLst/>
          </a:prstGeom>
        </p:spPr>
        <p:txBody>
          <a:bodyPr>
            <a:spAutoFit/>
          </a:bodyPr>
          <a:lstStyle/>
          <a:p>
            <a:pPr marL="171450" indent="-171450" algn="just" fontAlgn="auto">
              <a:lnSpc>
                <a:spcPct val="150000"/>
              </a:lnSpc>
              <a:spcBef>
                <a:spcPts val="0"/>
              </a:spcBef>
              <a:spcAft>
                <a:spcPts val="0"/>
              </a:spcAft>
              <a:buFont typeface="Wingdings" panose="05000000000000000000" pitchFamily="2" charset="2"/>
              <a:buChar char="§"/>
              <a:defRPr/>
            </a:pPr>
            <a:endParaRPr lang="ru-RU" sz="1000" dirty="0">
              <a:latin typeface="+mn-lt"/>
              <a:cs typeface="+mn-cs"/>
            </a:endParaRPr>
          </a:p>
          <a:p>
            <a:pPr marL="171450" indent="-171450" algn="just" fontAlgn="auto">
              <a:lnSpc>
                <a:spcPct val="150000"/>
              </a:lnSpc>
              <a:spcBef>
                <a:spcPts val="0"/>
              </a:spcBef>
              <a:spcAft>
                <a:spcPts val="0"/>
              </a:spcAft>
              <a:buFont typeface="Wingdings" panose="05000000000000000000" pitchFamily="2" charset="2"/>
              <a:buChar char="§"/>
              <a:defRPr/>
            </a:pPr>
            <a:r>
              <a:rPr lang="en-US" sz="1000" dirty="0">
                <a:latin typeface="Century Gothic" panose="020B0502020202020204" pitchFamily="34" charset="0"/>
                <a:cs typeface="+mn-cs"/>
              </a:rPr>
              <a:t>Ceramic brick consumption in the Tyumen Region was </a:t>
            </a:r>
            <a:r>
              <a:rPr lang="ru-RU" sz="1000" dirty="0">
                <a:latin typeface="Century Gothic" panose="020B0502020202020204" pitchFamily="34" charset="0"/>
                <a:cs typeface="+mn-cs"/>
              </a:rPr>
              <a:t> 330 </a:t>
            </a:r>
            <a:r>
              <a:rPr lang="en-US" sz="1000" dirty="0" err="1">
                <a:latin typeface="Century Gothic" panose="020B0502020202020204" pitchFamily="34" charset="0"/>
                <a:cs typeface="+mn-cs"/>
              </a:rPr>
              <a:t>mln</a:t>
            </a:r>
            <a:r>
              <a:rPr lang="en-US" sz="1000" dirty="0">
                <a:latin typeface="Century Gothic" panose="020B0502020202020204" pitchFamily="34" charset="0"/>
                <a:cs typeface="+mn-cs"/>
              </a:rPr>
              <a:t> </a:t>
            </a:r>
            <a:r>
              <a:rPr lang="en-US" sz="1000" dirty="0" err="1">
                <a:latin typeface="Century Gothic" panose="020B0502020202020204" pitchFamily="34" charset="0"/>
                <a:cs typeface="+mn-cs"/>
              </a:rPr>
              <a:t>pcs</a:t>
            </a:r>
            <a:r>
              <a:rPr lang="en-US" sz="1000" dirty="0">
                <a:latin typeface="Century Gothic" panose="020B0502020202020204" pitchFamily="34" charset="0"/>
                <a:cs typeface="+mn-cs"/>
              </a:rPr>
              <a:t> in 2013</a:t>
            </a:r>
            <a:r>
              <a:rPr lang="ru-RU" sz="1000" dirty="0">
                <a:latin typeface="Century Gothic" panose="020B0502020202020204" pitchFamily="34" charset="0"/>
                <a:cs typeface="+mn-cs"/>
              </a:rPr>
              <a:t>. </a:t>
            </a:r>
            <a:r>
              <a:rPr lang="en-US" sz="1000" dirty="0">
                <a:latin typeface="Century Gothic" panose="020B0502020202020204" pitchFamily="34" charset="0"/>
                <a:cs typeface="+mn-cs"/>
              </a:rPr>
              <a:t>Import rate from other region was </a:t>
            </a:r>
            <a:r>
              <a:rPr lang="ru-RU" sz="1000" dirty="0">
                <a:latin typeface="Century Gothic" panose="020B0502020202020204" pitchFamily="34" charset="0"/>
                <a:cs typeface="+mn-cs"/>
              </a:rPr>
              <a:t>235 </a:t>
            </a:r>
            <a:r>
              <a:rPr lang="en-US" sz="1000" dirty="0" err="1">
                <a:latin typeface="Century Gothic" panose="020B0502020202020204" pitchFamily="34" charset="0"/>
                <a:cs typeface="+mn-cs"/>
              </a:rPr>
              <a:t>mln</a:t>
            </a:r>
            <a:r>
              <a:rPr lang="en-US" sz="1000" dirty="0">
                <a:latin typeface="Century Gothic" panose="020B0502020202020204" pitchFamily="34" charset="0"/>
                <a:cs typeface="+mn-cs"/>
              </a:rPr>
              <a:t> </a:t>
            </a:r>
            <a:r>
              <a:rPr lang="en-US" sz="1000" dirty="0" err="1">
                <a:latin typeface="Century Gothic" panose="020B0502020202020204" pitchFamily="34" charset="0"/>
                <a:cs typeface="+mn-cs"/>
              </a:rPr>
              <a:t>pcs</a:t>
            </a:r>
            <a:r>
              <a:rPr lang="en-US" sz="1000" dirty="0">
                <a:latin typeface="Century Gothic" panose="020B0502020202020204" pitchFamily="34" charset="0"/>
                <a:cs typeface="+mn-cs"/>
              </a:rPr>
              <a:t>. So the regional production proved to be deficient</a:t>
            </a:r>
            <a:r>
              <a:rPr lang="ru-RU" sz="1000" dirty="0">
                <a:latin typeface="Century Gothic" panose="020B0502020202020204" pitchFamily="34" charset="0"/>
                <a:cs typeface="+mn-cs"/>
              </a:rPr>
              <a:t>.</a:t>
            </a:r>
            <a:endParaRPr lang="ru-RU" sz="1000" dirty="0">
              <a:latin typeface="Century Gothic" panose="020B0502020202020204" pitchFamily="34" charset="0"/>
              <a:cs typeface="+mn-cs"/>
            </a:endParaRPr>
          </a:p>
          <a:p>
            <a:pPr marL="171450" indent="-171450" algn="just" fontAlgn="auto">
              <a:lnSpc>
                <a:spcPct val="150000"/>
              </a:lnSpc>
              <a:spcBef>
                <a:spcPts val="0"/>
              </a:spcBef>
              <a:spcAft>
                <a:spcPts val="0"/>
              </a:spcAft>
              <a:buFont typeface="Wingdings" panose="05000000000000000000" pitchFamily="2" charset="2"/>
              <a:buChar char="§"/>
              <a:defRPr/>
            </a:pPr>
            <a:r>
              <a:rPr lang="en-US" sz="1000" dirty="0">
                <a:latin typeface="Century Gothic" panose="020B0502020202020204" pitchFamily="34" charset="0"/>
                <a:cs typeface="+mn-cs"/>
              </a:rPr>
              <a:t>The Region has more than</a:t>
            </a:r>
            <a:r>
              <a:rPr lang="ru-RU" sz="1000" dirty="0">
                <a:latin typeface="Century Gothic" panose="020B0502020202020204" pitchFamily="34" charset="0"/>
                <a:cs typeface="+mn-cs"/>
              </a:rPr>
              <a:t> </a:t>
            </a:r>
            <a:r>
              <a:rPr lang="ru-RU" sz="1000" dirty="0">
                <a:latin typeface="Century Gothic" panose="020B0502020202020204" pitchFamily="34" charset="0"/>
                <a:cs typeface="+mn-cs"/>
              </a:rPr>
              <a:t>300 </a:t>
            </a:r>
            <a:r>
              <a:rPr lang="en-US" sz="1000" dirty="0">
                <a:latin typeface="Century Gothic" panose="020B0502020202020204" pitchFamily="34" charset="0"/>
                <a:cs typeface="+mn-cs"/>
              </a:rPr>
              <a:t>building material fields </a:t>
            </a:r>
            <a:r>
              <a:rPr lang="ru-RU" sz="1000" dirty="0">
                <a:latin typeface="Century Gothic" panose="020B0502020202020204" pitchFamily="34" charset="0"/>
                <a:cs typeface="+mn-cs"/>
              </a:rPr>
              <a:t>(</a:t>
            </a:r>
            <a:r>
              <a:rPr lang="en-US" sz="1000" dirty="0">
                <a:latin typeface="Century Gothic" panose="020B0502020202020204" pitchFamily="34" charset="0"/>
                <a:cs typeface="+mn-cs"/>
              </a:rPr>
              <a:t>sands</a:t>
            </a:r>
            <a:r>
              <a:rPr lang="ru-RU" sz="1000" dirty="0">
                <a:latin typeface="Century Gothic" panose="020B0502020202020204" pitchFamily="34" charset="0"/>
                <a:cs typeface="+mn-cs"/>
              </a:rPr>
              <a:t>, </a:t>
            </a:r>
            <a:r>
              <a:rPr lang="en-US" sz="1000" dirty="0">
                <a:latin typeface="Century Gothic" panose="020B0502020202020204" pitchFamily="34" charset="0"/>
                <a:cs typeface="+mn-cs"/>
              </a:rPr>
              <a:t>glue</a:t>
            </a:r>
            <a:r>
              <a:rPr lang="ru-RU" sz="1000" dirty="0">
                <a:latin typeface="Century Gothic" panose="020B0502020202020204" pitchFamily="34" charset="0"/>
                <a:cs typeface="+mn-cs"/>
              </a:rPr>
              <a:t>), </a:t>
            </a:r>
            <a:r>
              <a:rPr lang="en-US" sz="1000" dirty="0">
                <a:latin typeface="Century Gothic" panose="020B0502020202020204" pitchFamily="34" charset="0"/>
                <a:cs typeface="+mn-cs"/>
              </a:rPr>
              <a:t>the estimated resources are over </a:t>
            </a:r>
            <a:r>
              <a:rPr lang="ru-RU" sz="1000" dirty="0">
                <a:latin typeface="Century Gothic" panose="020B0502020202020204" pitchFamily="34" charset="0"/>
                <a:cs typeface="+mn-cs"/>
              </a:rPr>
              <a:t>1100 </a:t>
            </a:r>
            <a:r>
              <a:rPr lang="en-US" sz="1000" dirty="0" err="1">
                <a:latin typeface="Century Gothic" panose="020B0502020202020204" pitchFamily="34" charset="0"/>
                <a:cs typeface="+mn-cs"/>
              </a:rPr>
              <a:t>mln</a:t>
            </a:r>
            <a:r>
              <a:rPr lang="en-US" sz="1000" dirty="0">
                <a:latin typeface="Century Gothic" panose="020B0502020202020204" pitchFamily="34" charset="0"/>
                <a:cs typeface="+mn-cs"/>
              </a:rPr>
              <a:t> m</a:t>
            </a:r>
            <a:r>
              <a:rPr lang="ru-RU" sz="1000" dirty="0">
                <a:latin typeface="Century Gothic" panose="020B0502020202020204" pitchFamily="34" charset="0"/>
                <a:cs typeface="+mn-cs"/>
              </a:rPr>
              <a:t>³</a:t>
            </a:r>
            <a:r>
              <a:rPr lang="ru-RU" sz="1000" dirty="0">
                <a:latin typeface="Century Gothic" panose="020B0502020202020204" pitchFamily="34" charset="0"/>
                <a:cs typeface="+mn-cs"/>
              </a:rPr>
              <a:t>.</a:t>
            </a:r>
          </a:p>
          <a:p>
            <a:pPr marL="171450" indent="-171450" algn="just" fontAlgn="auto">
              <a:lnSpc>
                <a:spcPct val="150000"/>
              </a:lnSpc>
              <a:spcBef>
                <a:spcPts val="0"/>
              </a:spcBef>
              <a:spcAft>
                <a:spcPts val="0"/>
              </a:spcAft>
              <a:buFont typeface="Wingdings" panose="05000000000000000000" pitchFamily="2" charset="2"/>
              <a:buChar char="§"/>
              <a:defRPr/>
            </a:pPr>
            <a:r>
              <a:rPr lang="ru-RU" sz="1000" dirty="0">
                <a:latin typeface="Century Gothic" panose="020B0502020202020204" pitchFamily="34" charset="0"/>
                <a:cs typeface="+mn-cs"/>
              </a:rPr>
              <a:t> </a:t>
            </a:r>
            <a:r>
              <a:rPr lang="en-US" sz="1000" dirty="0">
                <a:latin typeface="Century Gothic" panose="020B0502020202020204" pitchFamily="34" charset="0"/>
                <a:cs typeface="+mn-cs"/>
              </a:rPr>
              <a:t>Regional sales market and local resources for ceramic brick production are present</a:t>
            </a:r>
            <a:r>
              <a:rPr lang="ru-RU" sz="1000" dirty="0">
                <a:latin typeface="Century Gothic" panose="020B0502020202020204" pitchFamily="34" charset="0"/>
                <a:cs typeface="+mn-cs"/>
              </a:rPr>
              <a:t>.</a:t>
            </a:r>
            <a:endParaRPr lang="ru-RU" sz="1000" dirty="0">
              <a:latin typeface="Century Gothic" panose="020B0502020202020204" pitchFamily="34" charset="0"/>
              <a:cs typeface="+mn-cs"/>
            </a:endParaRPr>
          </a:p>
          <a:p>
            <a:pPr algn="just" fontAlgn="auto">
              <a:lnSpc>
                <a:spcPct val="150000"/>
              </a:lnSpc>
              <a:spcBef>
                <a:spcPts val="0"/>
              </a:spcBef>
              <a:spcAft>
                <a:spcPts val="0"/>
              </a:spcAft>
              <a:defRPr/>
            </a:pPr>
            <a:endParaRPr lang="ru-RU" sz="1050" dirty="0">
              <a:latin typeface="+mn-lt"/>
              <a:cs typeface="+mn-cs"/>
            </a:endParaRPr>
          </a:p>
        </p:txBody>
      </p:sp>
      <p:graphicFrame>
        <p:nvGraphicFramePr>
          <p:cNvPr id="17416" name="Object 8"/>
          <p:cNvGraphicFramePr>
            <a:graphicFrameLocks noChangeAspect="1"/>
          </p:cNvGraphicFramePr>
          <p:nvPr/>
        </p:nvGraphicFramePr>
        <p:xfrm>
          <a:off x="5575300" y="1117600"/>
          <a:ext cx="3335338" cy="1839913"/>
        </p:xfrm>
        <a:graphic>
          <a:graphicData uri="http://schemas.openxmlformats.org/presentationml/2006/ole">
            <p:oleObj spid="_x0000_s17416" name="Worksheet" r:id="rId3" imgW="7581967" imgH="3991043" progId="Excel.Sheet.8">
              <p:embed/>
            </p:oleObj>
          </a:graphicData>
        </a:graphic>
      </p:graphicFrame>
      <p:sp>
        <p:nvSpPr>
          <p:cNvPr id="16" name="Объект 2"/>
          <p:cNvSpPr txBox="1">
            <a:spLocks/>
          </p:cNvSpPr>
          <p:nvPr/>
        </p:nvSpPr>
        <p:spPr bwMode="auto">
          <a:xfrm>
            <a:off x="1042988" y="3792538"/>
            <a:ext cx="3841750" cy="2598737"/>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Font typeface="Wingdings" pitchFamily="2" charset="2"/>
              <a:buNone/>
              <a:defRPr/>
            </a:pPr>
            <a:r>
              <a:rPr lang="en-US" altLang="ru-RU" sz="1100" b="1" u="sng" kern="0" dirty="0" smtClean="0">
                <a:solidFill>
                  <a:schemeClr val="tx2">
                    <a:lumMod val="50000"/>
                  </a:schemeClr>
                </a:solidFill>
                <a:latin typeface="Century Gothic" panose="020B0502020202020204" pitchFamily="34" charset="0"/>
              </a:rPr>
              <a:t>Initial data</a:t>
            </a:r>
            <a:r>
              <a:rPr lang="ru-RU" altLang="ru-RU" sz="1100" b="1" u="sng" kern="0" dirty="0" smtClean="0">
                <a:latin typeface="Century Gothic" panose="020B0502020202020204" pitchFamily="34" charset="0"/>
              </a:rPr>
              <a:t>:</a:t>
            </a:r>
          </a:p>
          <a:p>
            <a:pPr marL="0" indent="0">
              <a:spcBef>
                <a:spcPts val="600"/>
              </a:spcBef>
              <a:buFont typeface="Wingdings" pitchFamily="2" charset="2"/>
              <a:buNone/>
              <a:defRPr/>
            </a:pPr>
            <a:r>
              <a:rPr lang="en-US" sz="1100" b="1" dirty="0" smtClean="0">
                <a:latin typeface="Century Gothic" panose="020B0502020202020204" pitchFamily="34" charset="0"/>
              </a:rPr>
              <a:t>Production capacity</a:t>
            </a:r>
            <a:r>
              <a:rPr lang="ru-RU" sz="1100" b="1" dirty="0" smtClean="0">
                <a:latin typeface="Century Gothic" panose="020B0502020202020204" pitchFamily="34" charset="0"/>
              </a:rPr>
              <a:t> </a:t>
            </a:r>
            <a:r>
              <a:rPr lang="ru-RU" altLang="ru-RU" sz="1100" b="1" kern="0" dirty="0" smtClean="0">
                <a:latin typeface="Century Gothic" panose="020B0502020202020204" pitchFamily="34" charset="0"/>
              </a:rPr>
              <a:t>:</a:t>
            </a:r>
          </a:p>
          <a:p>
            <a:pPr>
              <a:spcBef>
                <a:spcPts val="600"/>
              </a:spcBef>
              <a:defRPr/>
            </a:pPr>
            <a:r>
              <a:rPr lang="ru-RU" sz="1100" dirty="0" smtClean="0">
                <a:latin typeface="Century Gothic" panose="020B0502020202020204" pitchFamily="34" charset="0"/>
              </a:rPr>
              <a:t>60 </a:t>
            </a:r>
            <a:r>
              <a:rPr lang="en-US" sz="1100" dirty="0" err="1" smtClean="0">
                <a:latin typeface="Century Gothic" panose="020B0502020202020204" pitchFamily="34" charset="0"/>
              </a:rPr>
              <a:t>mln</a:t>
            </a:r>
            <a:r>
              <a:rPr lang="en-US" sz="1100" dirty="0" smtClean="0">
                <a:latin typeface="Century Gothic" panose="020B0502020202020204" pitchFamily="34" charset="0"/>
              </a:rPr>
              <a:t> per year</a:t>
            </a:r>
            <a:endParaRPr lang="ru-RU" altLang="ru-RU" sz="1100" kern="0" dirty="0" smtClean="0">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100" b="1" kern="0" dirty="0" smtClean="0">
                <a:solidFill>
                  <a:schemeClr val="tx2">
                    <a:lumMod val="50000"/>
                  </a:schemeClr>
                </a:solidFill>
                <a:latin typeface="Century Gothic" panose="020B0502020202020204" pitchFamily="34" charset="0"/>
              </a:rPr>
              <a:t>Necessary conditions</a:t>
            </a:r>
            <a:r>
              <a:rPr lang="ru-RU" altLang="ru-RU" sz="1100" b="1" kern="0" dirty="0" smtClean="0">
                <a:solidFill>
                  <a:schemeClr val="tx2">
                    <a:lumMod val="50000"/>
                  </a:schemeClr>
                </a:solidFill>
                <a:latin typeface="Century Gothic" panose="020B0502020202020204" pitchFamily="34" charset="0"/>
              </a:rPr>
              <a:t>: </a:t>
            </a:r>
          </a:p>
          <a:p>
            <a:pPr marL="0" indent="0">
              <a:spcBef>
                <a:spcPts val="600"/>
              </a:spcBef>
              <a:buClr>
                <a:srgbClr val="080808"/>
              </a:buClr>
              <a:buFont typeface="Wingdings" pitchFamily="2" charset="2"/>
              <a:buNone/>
              <a:defRPr/>
            </a:pPr>
            <a:r>
              <a:rPr lang="en-US" altLang="ru-RU" sz="1100" kern="0" dirty="0" smtClean="0">
                <a:solidFill>
                  <a:srgbClr val="000000"/>
                </a:solidFill>
                <a:latin typeface="Century Gothic" panose="020B0502020202020204" pitchFamily="34" charset="0"/>
              </a:rPr>
              <a:t>Site area</a:t>
            </a:r>
            <a:r>
              <a:rPr lang="ru-RU" altLang="ru-RU" sz="1100" kern="0" dirty="0" smtClean="0">
                <a:solidFill>
                  <a:srgbClr val="000000"/>
                </a:solidFill>
                <a:latin typeface="Century Gothic" panose="020B0502020202020204" pitchFamily="34" charset="0"/>
              </a:rPr>
              <a:t>  5-10 </a:t>
            </a:r>
            <a:r>
              <a:rPr lang="en-US" altLang="ru-RU" sz="1100" kern="0" dirty="0" smtClean="0">
                <a:solidFill>
                  <a:srgbClr val="000000"/>
                </a:solidFill>
                <a:latin typeface="Century Gothic" panose="020B0502020202020204" pitchFamily="34" charset="0"/>
              </a:rPr>
              <a:t>hectares</a:t>
            </a:r>
            <a:endParaRPr lang="ru-RU" altLang="ru-RU" sz="1100" kern="0" dirty="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100" b="1" kern="0" dirty="0" smtClean="0">
                <a:solidFill>
                  <a:schemeClr val="tx2">
                    <a:lumMod val="50000"/>
                  </a:schemeClr>
                </a:solidFill>
                <a:latin typeface="Century Gothic" panose="020B0502020202020204" pitchFamily="34" charset="0"/>
              </a:rPr>
              <a:t>Staff</a:t>
            </a:r>
            <a:r>
              <a:rPr lang="ru-RU" altLang="ru-RU" sz="1100" b="1" kern="0" dirty="0" smtClean="0">
                <a:solidFill>
                  <a:schemeClr val="tx2">
                    <a:lumMod val="50000"/>
                  </a:schemeClr>
                </a:solidFill>
                <a:latin typeface="Century Gothic" panose="020B0502020202020204" pitchFamily="34" charset="0"/>
              </a:rPr>
              <a:t>: </a:t>
            </a:r>
            <a:endParaRPr lang="ru-RU" altLang="ru-RU" sz="1100" b="1" kern="0" dirty="0">
              <a:solidFill>
                <a:schemeClr val="tx2">
                  <a:lumMod val="50000"/>
                </a:schemeClr>
              </a:solidFill>
              <a:latin typeface="Century Gothic" panose="020B0502020202020204" pitchFamily="34" charset="0"/>
            </a:endParaRPr>
          </a:p>
          <a:p>
            <a:pPr>
              <a:spcBef>
                <a:spcPts val="600"/>
              </a:spcBef>
              <a:buClr>
                <a:srgbClr val="080808"/>
              </a:buClr>
              <a:defRPr/>
            </a:pPr>
            <a:r>
              <a:rPr lang="ru-RU" altLang="ru-RU" sz="1100" kern="0" dirty="0" smtClean="0">
                <a:solidFill>
                  <a:srgbClr val="000000"/>
                </a:solidFill>
                <a:latin typeface="Century Gothic" panose="020B0502020202020204" pitchFamily="34" charset="0"/>
              </a:rPr>
              <a:t>250-300 </a:t>
            </a:r>
            <a:r>
              <a:rPr lang="en-US" altLang="ru-RU" sz="1100" kern="0" dirty="0" smtClean="0">
                <a:solidFill>
                  <a:srgbClr val="000000"/>
                </a:solidFill>
                <a:latin typeface="Century Gothic" panose="020B0502020202020204" pitchFamily="34" charset="0"/>
              </a:rPr>
              <a:t>people</a:t>
            </a:r>
            <a:r>
              <a:rPr lang="ru-RU" altLang="ru-RU" sz="1100" kern="0" dirty="0" smtClean="0">
                <a:solidFill>
                  <a:srgbClr val="000000"/>
                </a:solidFill>
                <a:latin typeface="Century Gothic" panose="020B0502020202020204" pitchFamily="34" charset="0"/>
              </a:rPr>
              <a:t>(</a:t>
            </a:r>
            <a:r>
              <a:rPr lang="en-US" altLang="ru-RU" sz="1100" kern="0" dirty="0" smtClean="0">
                <a:solidFill>
                  <a:srgbClr val="000000"/>
                </a:solidFill>
                <a:latin typeface="Century Gothic" panose="020B0502020202020204" pitchFamily="34" charset="0"/>
              </a:rPr>
              <a:t>including</a:t>
            </a:r>
            <a:r>
              <a:rPr lang="ru-RU" altLang="ru-RU" sz="1100" kern="0" dirty="0" smtClean="0">
                <a:solidFill>
                  <a:srgbClr val="000000"/>
                </a:solidFill>
                <a:latin typeface="Century Gothic" panose="020B0502020202020204" pitchFamily="34" charset="0"/>
              </a:rPr>
              <a:t> </a:t>
            </a:r>
            <a:r>
              <a:rPr lang="en-US" altLang="ru-RU" sz="1100" kern="0" dirty="0" smtClean="0">
                <a:solidFill>
                  <a:srgbClr val="000000"/>
                </a:solidFill>
                <a:latin typeface="Century Gothic" panose="020B0502020202020204" pitchFamily="34" charset="0"/>
              </a:rPr>
              <a:t>maintenance and</a:t>
            </a:r>
            <a:r>
              <a:rPr lang="ru-RU" altLang="ru-RU" sz="1100" kern="0" dirty="0" smtClean="0">
                <a:solidFill>
                  <a:srgbClr val="000000"/>
                </a:solidFill>
                <a:latin typeface="Century Gothic" panose="020B0502020202020204" pitchFamily="34" charset="0"/>
              </a:rPr>
              <a:t> </a:t>
            </a:r>
            <a:r>
              <a:rPr lang="en-US" altLang="ru-RU" sz="1100" kern="0" dirty="0" smtClean="0">
                <a:solidFill>
                  <a:srgbClr val="000000"/>
                </a:solidFill>
                <a:latin typeface="Century Gothic" panose="020B0502020202020204" pitchFamily="34" charset="0"/>
              </a:rPr>
              <a:t>management personnel</a:t>
            </a:r>
            <a:r>
              <a:rPr lang="ru-RU" altLang="ru-RU" sz="1100" kern="0" dirty="0" smtClean="0">
                <a:solidFill>
                  <a:srgbClr val="000000"/>
                </a:solidFill>
                <a:latin typeface="Century Gothic" panose="020B0502020202020204" pitchFamily="34" charset="0"/>
              </a:rPr>
              <a:t>)</a:t>
            </a:r>
            <a:endParaRPr lang="ru-RU" altLang="ru-RU" sz="1100" kern="0" dirty="0">
              <a:solidFill>
                <a:srgbClr val="000000"/>
              </a:solidFill>
              <a:latin typeface="Century Gothic" panose="020B0502020202020204" pitchFamily="34" charset="0"/>
            </a:endParaRPr>
          </a:p>
          <a:p>
            <a:pPr>
              <a:spcBef>
                <a:spcPts val="600"/>
              </a:spcBef>
              <a:buClr>
                <a:srgbClr val="080808"/>
              </a:buClr>
              <a:defRPr/>
            </a:pPr>
            <a:r>
              <a:rPr lang="en-US" altLang="ru-RU" sz="1100" kern="0" dirty="0" smtClean="0">
                <a:solidFill>
                  <a:srgbClr val="000000"/>
                </a:solidFill>
                <a:latin typeface="Century Gothic" panose="020B0502020202020204" pitchFamily="34" charset="0"/>
              </a:rPr>
              <a:t>salary including insurance -</a:t>
            </a:r>
            <a:r>
              <a:rPr lang="ru-RU" altLang="ru-RU" sz="1100" kern="0" dirty="0" smtClean="0">
                <a:solidFill>
                  <a:srgbClr val="000000"/>
                </a:solidFill>
                <a:latin typeface="Century Gothic" panose="020B0502020202020204" pitchFamily="34" charset="0"/>
              </a:rPr>
              <a:t> 35 000 - 40 000 </a:t>
            </a:r>
            <a:r>
              <a:rPr lang="en-US" altLang="ru-RU" sz="1100" kern="0" dirty="0" smtClean="0">
                <a:solidFill>
                  <a:srgbClr val="000000"/>
                </a:solidFill>
                <a:latin typeface="Century Gothic" panose="020B0502020202020204" pitchFamily="34" charset="0"/>
              </a:rPr>
              <a:t>RUB per person</a:t>
            </a:r>
            <a:endParaRPr lang="ru-RU" altLang="ru-RU" sz="1100" b="1" kern="0" dirty="0">
              <a:solidFill>
                <a:srgbClr val="000000"/>
              </a:solidFill>
              <a:latin typeface="Century Gothic" panose="020B0502020202020204" pitchFamily="34" charset="0"/>
            </a:endParaRPr>
          </a:p>
        </p:txBody>
      </p:sp>
      <p:sp>
        <p:nvSpPr>
          <p:cNvPr id="17" name="Объект 2"/>
          <p:cNvSpPr txBox="1">
            <a:spLocks/>
          </p:cNvSpPr>
          <p:nvPr/>
        </p:nvSpPr>
        <p:spPr bwMode="auto">
          <a:xfrm>
            <a:off x="5056188" y="3500438"/>
            <a:ext cx="4073525" cy="2376487"/>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Clr>
                <a:srgbClr val="080808"/>
              </a:buClr>
              <a:buFont typeface="Wingdings" pitchFamily="2" charset="2"/>
              <a:buNone/>
              <a:defRPr/>
            </a:pPr>
            <a:endParaRPr lang="ru-RU" altLang="ru-RU" sz="1100" b="1" kern="0" dirty="0" smtClean="0">
              <a:solidFill>
                <a:schemeClr val="tx2">
                  <a:lumMod val="50000"/>
                </a:schemeClr>
              </a:solidFill>
            </a:endParaRPr>
          </a:p>
          <a:p>
            <a:pPr marL="0" indent="0">
              <a:spcBef>
                <a:spcPts val="600"/>
              </a:spcBef>
              <a:buClr>
                <a:srgbClr val="080808"/>
              </a:buClr>
              <a:buFont typeface="Wingdings" pitchFamily="2" charset="2"/>
              <a:buNone/>
              <a:defRPr/>
            </a:pPr>
            <a:r>
              <a:rPr lang="en-US" altLang="ru-RU" sz="1100" b="1" kern="0" dirty="0" smtClean="0">
                <a:solidFill>
                  <a:srgbClr val="000000"/>
                </a:solidFill>
                <a:latin typeface="Century Gothic" panose="020B0502020202020204" pitchFamily="34" charset="0"/>
              </a:rPr>
              <a:t>Anticipated investment volume</a:t>
            </a:r>
            <a:endParaRPr lang="ru-RU" altLang="ru-RU" sz="1100" b="1" kern="0" dirty="0" smtClean="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100" b="1" kern="0" dirty="0" smtClean="0">
                <a:solidFill>
                  <a:srgbClr val="000000"/>
                </a:solidFill>
                <a:latin typeface="Century Gothic" panose="020B0502020202020204" pitchFamily="34" charset="0"/>
              </a:rPr>
              <a:t>from</a:t>
            </a:r>
            <a:r>
              <a:rPr lang="ru-RU" altLang="ru-RU" sz="1100" b="1" kern="0" dirty="0" smtClean="0">
                <a:solidFill>
                  <a:srgbClr val="000000"/>
                </a:solidFill>
                <a:latin typeface="Century Gothic" panose="020B0502020202020204" pitchFamily="34" charset="0"/>
              </a:rPr>
              <a:t> </a:t>
            </a:r>
            <a:r>
              <a:rPr lang="en-US" altLang="ru-RU" sz="1100" b="1" kern="0" dirty="0" smtClean="0">
                <a:solidFill>
                  <a:srgbClr val="000000"/>
                </a:solidFill>
                <a:latin typeface="Century Gothic" panose="020B0502020202020204" pitchFamily="34" charset="0"/>
              </a:rPr>
              <a:t> </a:t>
            </a:r>
            <a:r>
              <a:rPr lang="ru-RU" altLang="ru-RU" sz="1100" b="1" kern="0" dirty="0" smtClean="0">
                <a:solidFill>
                  <a:srgbClr val="000000"/>
                </a:solidFill>
                <a:latin typeface="Century Gothic" panose="020B0502020202020204" pitchFamily="34" charset="0"/>
              </a:rPr>
              <a:t>1</a:t>
            </a:r>
            <a:r>
              <a:rPr lang="en-US" altLang="ru-RU" sz="1100" b="1" kern="0" dirty="0" smtClean="0">
                <a:solidFill>
                  <a:srgbClr val="000000"/>
                </a:solidFill>
                <a:latin typeface="Century Gothic" panose="020B0502020202020204" pitchFamily="34" charset="0"/>
              </a:rPr>
              <a:t>.</a:t>
            </a:r>
            <a:r>
              <a:rPr lang="ru-RU" altLang="ru-RU" sz="1100" b="1" kern="0" dirty="0" smtClean="0">
                <a:solidFill>
                  <a:srgbClr val="000000"/>
                </a:solidFill>
                <a:latin typeface="Century Gothic" panose="020B0502020202020204" pitchFamily="34" charset="0"/>
              </a:rPr>
              <a:t>2</a:t>
            </a:r>
            <a:r>
              <a:rPr lang="en-US" altLang="ru-RU" sz="1100" kern="0" dirty="0" smtClean="0">
                <a:latin typeface="Century Gothic" panose="020B0502020202020204" pitchFamily="34" charset="0"/>
              </a:rPr>
              <a:t> </a:t>
            </a:r>
            <a:r>
              <a:rPr lang="en-US" altLang="ru-RU" sz="1100" b="1" kern="0" dirty="0" err="1" smtClean="0">
                <a:latin typeface="Century Gothic" panose="020B0502020202020204" pitchFamily="34" charset="0"/>
              </a:rPr>
              <a:t>bln</a:t>
            </a:r>
            <a:r>
              <a:rPr lang="en-US" altLang="ru-RU" sz="1100" b="1" kern="0" dirty="0" smtClean="0">
                <a:latin typeface="Century Gothic" panose="020B0502020202020204" pitchFamily="34" charset="0"/>
              </a:rPr>
              <a:t> RUB to</a:t>
            </a:r>
            <a:r>
              <a:rPr lang="ru-RU" altLang="ru-RU" sz="1100" b="1" kern="0" dirty="0" smtClean="0">
                <a:latin typeface="Century Gothic" panose="020B0502020202020204" pitchFamily="34" charset="0"/>
              </a:rPr>
              <a:t> 1</a:t>
            </a:r>
            <a:r>
              <a:rPr lang="en-US" altLang="ru-RU" sz="1100" b="1" kern="0" dirty="0" smtClean="0">
                <a:latin typeface="Century Gothic" panose="020B0502020202020204" pitchFamily="34" charset="0"/>
              </a:rPr>
              <a:t>.</a:t>
            </a:r>
            <a:r>
              <a:rPr lang="ru-RU" altLang="ru-RU" sz="1100" b="1" kern="0" dirty="0" smtClean="0">
                <a:latin typeface="Century Gothic" panose="020B0502020202020204" pitchFamily="34" charset="0"/>
              </a:rPr>
              <a:t>6 </a:t>
            </a:r>
            <a:r>
              <a:rPr lang="en-US" altLang="ru-RU" sz="1100" b="1" kern="0" dirty="0" err="1" smtClean="0">
                <a:latin typeface="Century Gothic" panose="020B0502020202020204" pitchFamily="34" charset="0"/>
              </a:rPr>
              <a:t>bln</a:t>
            </a:r>
            <a:r>
              <a:rPr lang="en-US" altLang="ru-RU" sz="1100" b="1" kern="0" dirty="0" smtClean="0">
                <a:latin typeface="Century Gothic" panose="020B0502020202020204" pitchFamily="34" charset="0"/>
              </a:rPr>
              <a:t> RUB</a:t>
            </a:r>
            <a:endParaRPr lang="ru-RU" altLang="ru-RU" sz="1100" b="1" kern="0" dirty="0" smtClean="0">
              <a:latin typeface="Century Gothic" panose="020B0502020202020204" pitchFamily="34" charset="0"/>
            </a:endParaRPr>
          </a:p>
          <a:p>
            <a:pPr marL="0" indent="0">
              <a:spcBef>
                <a:spcPts val="600"/>
              </a:spcBef>
              <a:buClr>
                <a:srgbClr val="080808"/>
              </a:buClr>
              <a:buFont typeface="Wingdings" pitchFamily="2" charset="2"/>
              <a:buNone/>
              <a:defRPr/>
            </a:pPr>
            <a:endParaRPr lang="ru-RU" altLang="ru-RU" sz="1100" b="1" kern="0" dirty="0" smtClean="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endParaRPr lang="ru-RU" altLang="ru-RU" sz="1100" b="1" kern="0" dirty="0" smtClean="0">
              <a:solidFill>
                <a:schemeClr val="tx2">
                  <a:lumMod val="50000"/>
                </a:schemeClr>
              </a:solidFill>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100" b="1" kern="0" dirty="0" smtClean="0">
                <a:solidFill>
                  <a:schemeClr val="tx2">
                    <a:lumMod val="50000"/>
                  </a:schemeClr>
                </a:solidFill>
                <a:latin typeface="Century Gothic" panose="020B0502020202020204" pitchFamily="34" charset="0"/>
              </a:rPr>
              <a:t>Performance indicators</a:t>
            </a:r>
            <a:r>
              <a:rPr lang="ru-RU" altLang="ru-RU" sz="1100" b="1" kern="0" dirty="0" smtClean="0">
                <a:solidFill>
                  <a:schemeClr val="tx2">
                    <a:lumMod val="50000"/>
                  </a:schemeClr>
                </a:solidFill>
                <a:latin typeface="Century Gothic" panose="020B0502020202020204" pitchFamily="34" charset="0"/>
              </a:rPr>
              <a:t>:</a:t>
            </a:r>
            <a:r>
              <a:rPr lang="ru-RU" altLang="ru-RU" sz="1100" b="1" kern="0" dirty="0" smtClean="0">
                <a:solidFill>
                  <a:srgbClr val="000000"/>
                </a:solidFill>
                <a:latin typeface="Century Gothic" panose="020B0502020202020204" pitchFamily="34" charset="0"/>
              </a:rPr>
              <a:t> </a:t>
            </a:r>
          </a:p>
          <a:p>
            <a:pPr marL="0" indent="0">
              <a:spcBef>
                <a:spcPts val="600"/>
              </a:spcBef>
              <a:buClr>
                <a:srgbClr val="080808"/>
              </a:buClr>
              <a:buFont typeface="Wingdings" pitchFamily="2" charset="2"/>
              <a:buNone/>
              <a:defRPr/>
            </a:pPr>
            <a:r>
              <a:rPr lang="en-US" altLang="ru-RU" sz="1100" kern="0" dirty="0" smtClean="0">
                <a:solidFill>
                  <a:srgbClr val="000000"/>
                </a:solidFill>
                <a:latin typeface="Century Gothic" panose="020B0502020202020204" pitchFamily="34" charset="0"/>
              </a:rPr>
              <a:t>Internal rate of return</a:t>
            </a:r>
            <a:r>
              <a:rPr lang="ru-RU" altLang="ru-RU" sz="1100" kern="0" dirty="0" smtClean="0">
                <a:solidFill>
                  <a:srgbClr val="000000"/>
                </a:solidFill>
                <a:latin typeface="Century Gothic" panose="020B0502020202020204" pitchFamily="34" charset="0"/>
              </a:rPr>
              <a:t> </a:t>
            </a:r>
            <a:r>
              <a:rPr lang="ru-RU" altLang="ru-RU" sz="1100" b="1" kern="0" dirty="0" smtClean="0">
                <a:solidFill>
                  <a:schemeClr val="tx2">
                    <a:lumMod val="50000"/>
                  </a:schemeClr>
                </a:solidFill>
                <a:latin typeface="Century Gothic" panose="020B0502020202020204" pitchFamily="34" charset="0"/>
              </a:rPr>
              <a:t>(</a:t>
            </a:r>
            <a:r>
              <a:rPr lang="en-US" altLang="ru-RU" sz="1100" b="1" kern="0" dirty="0" smtClean="0">
                <a:solidFill>
                  <a:schemeClr val="tx2">
                    <a:lumMod val="50000"/>
                  </a:schemeClr>
                </a:solidFill>
                <a:latin typeface="Century Gothic" panose="020B0502020202020204" pitchFamily="34" charset="0"/>
              </a:rPr>
              <a:t>IRR</a:t>
            </a:r>
            <a:r>
              <a:rPr lang="ru-RU" altLang="ru-RU" sz="1100" b="1" kern="0" dirty="0" smtClean="0">
                <a:solidFill>
                  <a:schemeClr val="tx2">
                    <a:lumMod val="50000"/>
                  </a:schemeClr>
                </a:solidFill>
                <a:latin typeface="Century Gothic" panose="020B0502020202020204" pitchFamily="34" charset="0"/>
              </a:rPr>
              <a:t>)</a:t>
            </a:r>
            <a:r>
              <a:rPr lang="en-US" altLang="ru-RU" sz="1100" b="1" kern="0" dirty="0" smtClean="0">
                <a:solidFill>
                  <a:schemeClr val="tx2">
                    <a:lumMod val="50000"/>
                  </a:schemeClr>
                </a:solidFill>
                <a:latin typeface="Century Gothic" panose="020B0502020202020204" pitchFamily="34" charset="0"/>
              </a:rPr>
              <a:t>: </a:t>
            </a:r>
            <a:r>
              <a:rPr lang="ru-RU" altLang="ru-RU" sz="1100" b="1" kern="0" dirty="0" smtClean="0">
                <a:solidFill>
                  <a:schemeClr val="tx2">
                    <a:lumMod val="50000"/>
                  </a:schemeClr>
                </a:solidFill>
                <a:latin typeface="Century Gothic" panose="020B0502020202020204" pitchFamily="34" charset="0"/>
              </a:rPr>
              <a:t> 20 </a:t>
            </a:r>
            <a:r>
              <a:rPr lang="en-US" altLang="ru-RU" sz="1100" b="1" kern="0" dirty="0" smtClean="0">
                <a:solidFill>
                  <a:schemeClr val="tx2">
                    <a:lumMod val="50000"/>
                  </a:schemeClr>
                </a:solidFill>
                <a:latin typeface="Century Gothic" panose="020B0502020202020204" pitchFamily="34" charset="0"/>
              </a:rPr>
              <a:t>%</a:t>
            </a:r>
          </a:p>
          <a:p>
            <a:pPr marL="0" indent="0">
              <a:spcBef>
                <a:spcPts val="600"/>
              </a:spcBef>
              <a:buClr>
                <a:srgbClr val="080808"/>
              </a:buClr>
              <a:buFont typeface="Wingdings" pitchFamily="2" charset="2"/>
              <a:buNone/>
              <a:defRPr/>
            </a:pPr>
            <a:r>
              <a:rPr lang="en-US" altLang="ru-RU" sz="1100" kern="0" dirty="0" smtClean="0">
                <a:solidFill>
                  <a:srgbClr val="000000"/>
                </a:solidFill>
                <a:latin typeface="Century Gothic" panose="020B0502020202020204" pitchFamily="34" charset="0"/>
              </a:rPr>
              <a:t>Net present value </a:t>
            </a:r>
            <a:r>
              <a:rPr lang="ru-RU" altLang="ru-RU" sz="1100" b="1" kern="0" dirty="0" smtClean="0">
                <a:solidFill>
                  <a:schemeClr val="tx2">
                    <a:lumMod val="50000"/>
                  </a:schemeClr>
                </a:solidFill>
                <a:latin typeface="Century Gothic" panose="020B0502020202020204" pitchFamily="34" charset="0"/>
              </a:rPr>
              <a:t>(</a:t>
            </a:r>
            <a:r>
              <a:rPr lang="en-US" altLang="ru-RU" sz="1100" b="1" kern="0" dirty="0" smtClean="0">
                <a:solidFill>
                  <a:schemeClr val="tx2">
                    <a:lumMod val="50000"/>
                  </a:schemeClr>
                </a:solidFill>
                <a:latin typeface="Century Gothic" panose="020B0502020202020204" pitchFamily="34" charset="0"/>
              </a:rPr>
              <a:t>NPV): </a:t>
            </a:r>
            <a:r>
              <a:rPr lang="ru-RU" altLang="ru-RU" sz="1100" b="1" kern="0" dirty="0" smtClean="0">
                <a:solidFill>
                  <a:schemeClr val="tx2">
                    <a:lumMod val="50000"/>
                  </a:schemeClr>
                </a:solidFill>
                <a:latin typeface="Century Gothic" panose="020B0502020202020204" pitchFamily="34" charset="0"/>
              </a:rPr>
              <a:t>250 - 300</a:t>
            </a:r>
            <a:r>
              <a:rPr lang="ru-RU" altLang="ru-RU" sz="1100" b="1" kern="0" dirty="0" smtClean="0">
                <a:latin typeface="Century Gothic" panose="020B0502020202020204" pitchFamily="34" charset="0"/>
              </a:rPr>
              <a:t> </a:t>
            </a:r>
            <a:r>
              <a:rPr lang="en-US" altLang="ru-RU" sz="1100" b="1" kern="0" dirty="0" err="1" smtClean="0">
                <a:latin typeface="Century Gothic" panose="020B0502020202020204" pitchFamily="34" charset="0"/>
              </a:rPr>
              <a:t>mln</a:t>
            </a:r>
            <a:r>
              <a:rPr lang="en-US" altLang="ru-RU" sz="1100" b="1" kern="0" dirty="0" smtClean="0">
                <a:latin typeface="Century Gothic" panose="020B0502020202020204" pitchFamily="34" charset="0"/>
              </a:rPr>
              <a:t> RUB</a:t>
            </a:r>
            <a:endParaRPr lang="ru-RU" altLang="ru-RU" sz="1100" b="1" kern="0" dirty="0" smtClean="0">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100" kern="0" dirty="0" smtClean="0">
                <a:solidFill>
                  <a:srgbClr val="000000"/>
                </a:solidFill>
                <a:latin typeface="Century Gothic" panose="020B0502020202020204" pitchFamily="34" charset="0"/>
              </a:rPr>
              <a:t>Pay-back period</a:t>
            </a:r>
            <a:r>
              <a:rPr lang="ru-RU" altLang="ru-RU" sz="1100" kern="0" dirty="0" smtClean="0">
                <a:solidFill>
                  <a:srgbClr val="000000"/>
                </a:solidFill>
                <a:latin typeface="Century Gothic" panose="020B0502020202020204" pitchFamily="34" charset="0"/>
              </a:rPr>
              <a:t> </a:t>
            </a:r>
            <a:r>
              <a:rPr lang="ru-RU" altLang="ru-RU" sz="1100" b="1" kern="0" dirty="0" smtClean="0">
                <a:solidFill>
                  <a:schemeClr val="tx2">
                    <a:lumMod val="50000"/>
                  </a:schemeClr>
                </a:solidFill>
                <a:latin typeface="Century Gothic" panose="020B0502020202020204" pitchFamily="34" charset="0"/>
              </a:rPr>
              <a:t>(</a:t>
            </a:r>
            <a:r>
              <a:rPr lang="en-US" altLang="ru-RU" sz="1100" b="1" kern="0" dirty="0" smtClean="0">
                <a:solidFill>
                  <a:schemeClr val="tx2">
                    <a:lumMod val="50000"/>
                  </a:schemeClr>
                </a:solidFill>
                <a:latin typeface="Century Gothic" panose="020B0502020202020204" pitchFamily="34" charset="0"/>
              </a:rPr>
              <a:t>P</a:t>
            </a:r>
            <a:r>
              <a:rPr lang="ru-RU" altLang="ru-RU" sz="1100" b="1" kern="0" dirty="0" smtClean="0">
                <a:solidFill>
                  <a:schemeClr val="tx2">
                    <a:lumMod val="50000"/>
                  </a:schemeClr>
                </a:solidFill>
                <a:latin typeface="Century Gothic" panose="020B0502020202020204" pitchFamily="34" charset="0"/>
              </a:rPr>
              <a:t>Р)</a:t>
            </a:r>
            <a:r>
              <a:rPr lang="en-US" altLang="ru-RU" sz="1100" b="1" kern="0" dirty="0" smtClean="0">
                <a:solidFill>
                  <a:schemeClr val="tx2">
                    <a:lumMod val="50000"/>
                  </a:schemeClr>
                </a:solidFill>
                <a:latin typeface="Century Gothic" panose="020B0502020202020204" pitchFamily="34" charset="0"/>
              </a:rPr>
              <a:t>: </a:t>
            </a:r>
            <a:r>
              <a:rPr lang="ru-RU" altLang="ru-RU" sz="1100" b="1" kern="0" dirty="0" smtClean="0">
                <a:solidFill>
                  <a:schemeClr val="tx2">
                    <a:lumMod val="50000"/>
                  </a:schemeClr>
                </a:solidFill>
                <a:latin typeface="Century Gothic" panose="020B0502020202020204" pitchFamily="34" charset="0"/>
              </a:rPr>
              <a:t>6 </a:t>
            </a:r>
            <a:r>
              <a:rPr lang="en-US" altLang="ru-RU" sz="1100" b="1" kern="0" dirty="0" smtClean="0">
                <a:solidFill>
                  <a:schemeClr val="tx2">
                    <a:lumMod val="50000"/>
                  </a:schemeClr>
                </a:solidFill>
                <a:latin typeface="Century Gothic" panose="020B0502020202020204" pitchFamily="34" charset="0"/>
              </a:rPr>
              <a:t>years</a:t>
            </a:r>
            <a:endParaRPr lang="ru-RU" altLang="ru-RU" sz="1100" b="1" kern="0" dirty="0" smtClean="0">
              <a:solidFill>
                <a:schemeClr val="tx2">
                  <a:lumMod val="50000"/>
                </a:schemeClr>
              </a:solidFill>
              <a:latin typeface="Century Gothic" panose="020B0502020202020204" pitchFamily="34" charset="0"/>
            </a:endParaRPr>
          </a:p>
          <a:p>
            <a:pPr marL="0" indent="0">
              <a:spcBef>
                <a:spcPts val="600"/>
              </a:spcBef>
              <a:buClr>
                <a:srgbClr val="080808"/>
              </a:buClr>
              <a:buFont typeface="Wingdings" pitchFamily="2" charset="2"/>
              <a:buNone/>
              <a:defRPr/>
            </a:pPr>
            <a:endParaRPr lang="ru-RU" altLang="ru-RU" sz="1100" b="1" kern="0" dirty="0" smtClean="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endParaRPr lang="ru-RU" altLang="ru-RU" sz="1100" b="1" kern="0" dirty="0" smtClean="0">
              <a:solidFill>
                <a:srgbClr val="000000"/>
              </a:solidFill>
              <a:latin typeface="Century Gothic" panose="020B0502020202020204" pitchFamily="34" charset="0"/>
            </a:endParaRPr>
          </a:p>
        </p:txBody>
      </p:sp>
      <p:sp>
        <p:nvSpPr>
          <p:cNvPr id="11" name="TextBox 10"/>
          <p:cNvSpPr txBox="1"/>
          <p:nvPr/>
        </p:nvSpPr>
        <p:spPr>
          <a:xfrm>
            <a:off x="95250" y="6254750"/>
            <a:ext cx="9048750" cy="577850"/>
          </a:xfrm>
          <a:prstGeom prst="rect">
            <a:avLst/>
          </a:prstGeom>
          <a:noFill/>
        </p:spPr>
        <p:txBody>
          <a:bodyPr>
            <a:spAutoFit/>
          </a:bodyPr>
          <a:lstStyle/>
          <a:p>
            <a:pPr algn="just" fontAlgn="auto">
              <a:spcBef>
                <a:spcPts val="0"/>
              </a:spcBef>
              <a:spcAft>
                <a:spcPts val="0"/>
              </a:spcAft>
              <a:defRPr/>
            </a:pPr>
            <a:r>
              <a:rPr lang="ru-RU" sz="1050" dirty="0">
                <a:solidFill>
                  <a:schemeClr val="accent1">
                    <a:lumMod val="75000"/>
                  </a:schemeClr>
                </a:solidFill>
                <a:latin typeface="Century Gothic" panose="020B0502020202020204" pitchFamily="34" charset="0"/>
                <a:cs typeface="+mn-cs"/>
              </a:rPr>
              <a:t>*</a:t>
            </a:r>
            <a:r>
              <a:rPr lang="en-US" sz="1050" dirty="0">
                <a:solidFill>
                  <a:schemeClr val="accent1">
                    <a:lumMod val="75000"/>
                  </a:schemeClr>
                </a:solidFill>
                <a:latin typeface="Century Gothic" panose="020B0502020202020204" pitchFamily="34" charset="0"/>
                <a:cs typeface="+mn-cs"/>
              </a:rPr>
              <a:t>We can offer different sites for the project either municipal or privately-owned</a:t>
            </a:r>
            <a:r>
              <a:rPr lang="ru-RU" sz="1050" dirty="0">
                <a:solidFill>
                  <a:schemeClr val="accent1">
                    <a:lumMod val="75000"/>
                  </a:schemeClr>
                </a:solidFill>
                <a:latin typeface="Century Gothic" panose="020B0502020202020204" pitchFamily="34" charset="0"/>
                <a:cs typeface="+mn-cs"/>
              </a:rPr>
              <a:t>; </a:t>
            </a:r>
          </a:p>
          <a:p>
            <a:pPr algn="just" fontAlgn="auto">
              <a:spcBef>
                <a:spcPts val="0"/>
              </a:spcBef>
              <a:spcAft>
                <a:spcPts val="0"/>
              </a:spcAft>
              <a:defRPr/>
            </a:pPr>
            <a:r>
              <a:rPr lang="ru-RU" sz="1050" dirty="0">
                <a:solidFill>
                  <a:schemeClr val="accent1">
                    <a:lumMod val="75000"/>
                  </a:schemeClr>
                </a:solidFill>
                <a:latin typeface="Century Gothic" panose="020B0502020202020204" pitchFamily="34" charset="0"/>
                <a:cs typeface="+mn-cs"/>
              </a:rPr>
              <a:t>*</a:t>
            </a:r>
            <a:r>
              <a:rPr lang="en-US" sz="1050" dirty="0">
                <a:solidFill>
                  <a:schemeClr val="accent1">
                    <a:lumMod val="75000"/>
                  </a:schemeClr>
                </a:solidFill>
                <a:latin typeface="Century Gothic" panose="020B0502020202020204" pitchFamily="34" charset="0"/>
                <a:cs typeface="+mn-cs"/>
              </a:rPr>
              <a:t>Since 2015 investment projects exceeding</a:t>
            </a:r>
            <a:r>
              <a:rPr lang="ru-RU" sz="1050" dirty="0">
                <a:solidFill>
                  <a:schemeClr val="accent1">
                    <a:lumMod val="75000"/>
                  </a:schemeClr>
                </a:solidFill>
                <a:latin typeface="Century Gothic" panose="020B0502020202020204" pitchFamily="34" charset="0"/>
                <a:cs typeface="+mn-cs"/>
              </a:rPr>
              <a:t> 300 </a:t>
            </a:r>
            <a:r>
              <a:rPr lang="en-US" sz="1050" dirty="0" err="1">
                <a:solidFill>
                  <a:schemeClr val="accent1">
                    <a:lumMod val="75000"/>
                  </a:schemeClr>
                </a:solidFill>
                <a:latin typeface="Century Gothic" panose="020B0502020202020204" pitchFamily="34" charset="0"/>
                <a:cs typeface="+mn-cs"/>
              </a:rPr>
              <a:t>mln</a:t>
            </a:r>
            <a:r>
              <a:rPr lang="en-US" sz="1050" dirty="0">
                <a:solidFill>
                  <a:schemeClr val="accent1">
                    <a:lumMod val="75000"/>
                  </a:schemeClr>
                </a:solidFill>
                <a:latin typeface="Century Gothic" panose="020B0502020202020204" pitchFamily="34" charset="0"/>
                <a:cs typeface="+mn-cs"/>
              </a:rPr>
              <a:t> RUB will be exempt from property tax and will be entitled to profit tax reduction</a:t>
            </a:r>
            <a:r>
              <a:rPr lang="ru-RU" sz="1050" dirty="0">
                <a:solidFill>
                  <a:schemeClr val="accent1">
                    <a:lumMod val="75000"/>
                  </a:schemeClr>
                </a:solidFill>
                <a:latin typeface="Century Gothic" panose="020B0502020202020204" pitchFamily="34" charset="0"/>
                <a:cs typeface="+mn-cs"/>
              </a:rPr>
              <a:t>.</a:t>
            </a:r>
            <a:endParaRPr lang="ru-RU" sz="1050" dirty="0">
              <a:solidFill>
                <a:schemeClr val="accent1">
                  <a:lumMod val="75000"/>
                </a:schemeClr>
              </a:solidFill>
              <a:latin typeface="Century Gothic" panose="020B0502020202020204" pitchFamily="34" charset="0"/>
              <a:cs typeface="+mn-cs"/>
            </a:endParaRPr>
          </a:p>
          <a:p>
            <a:pPr fontAlgn="auto">
              <a:spcBef>
                <a:spcPts val="0"/>
              </a:spcBef>
              <a:spcAft>
                <a:spcPts val="0"/>
              </a:spcAft>
              <a:defRPr/>
            </a:pPr>
            <a:endParaRPr lang="ru-RU" sz="1050" dirty="0">
              <a:solidFill>
                <a:srgbClr val="C00000"/>
              </a:solidFill>
              <a:latin typeface="Century Gothic" panose="020B0502020202020204" pitchFamily="34" charset="0"/>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a:off x="179388" y="1052513"/>
            <a:ext cx="6477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altLang="ru-RU" sz="1200" dirty="0">
              <a:solidFill>
                <a:schemeClr val="tx2">
                  <a:lumMod val="50000"/>
                </a:schemeClr>
              </a:solidFill>
            </a:endParaRPr>
          </a:p>
        </p:txBody>
      </p:sp>
      <p:sp>
        <p:nvSpPr>
          <p:cNvPr id="5" name="Пятиугольник 4"/>
          <p:cNvSpPr/>
          <p:nvPr/>
        </p:nvSpPr>
        <p:spPr>
          <a:xfrm>
            <a:off x="188913" y="3789363"/>
            <a:ext cx="7112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Прямоугольник 5"/>
          <p:cNvSpPr/>
          <p:nvPr/>
        </p:nvSpPr>
        <p:spPr>
          <a:xfrm rot="16200000">
            <a:off x="-138112" y="1903413"/>
            <a:ext cx="1076325" cy="523875"/>
          </a:xfrm>
          <a:prstGeom prst="rect">
            <a:avLst/>
          </a:prstGeom>
        </p:spPr>
        <p:txBody>
          <a:bodyPr wrap="none">
            <a:spAutoFit/>
          </a:bodyPr>
          <a:lstStyle/>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Market</a:t>
            </a:r>
            <a:endParaRPr lang="ru-RU" altLang="ru-RU" sz="1400" dirty="0">
              <a:solidFill>
                <a:schemeClr val="tx2">
                  <a:lumMod val="50000"/>
                </a:schemeClr>
              </a:solidFill>
              <a:latin typeface="Century Gothic" panose="020B0502020202020204" pitchFamily="34" charset="0"/>
              <a:cs typeface="+mn-cs"/>
            </a:endParaRPr>
          </a:p>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conditions</a:t>
            </a:r>
            <a:endParaRPr lang="ru-RU" altLang="ru-RU" sz="1400" dirty="0">
              <a:solidFill>
                <a:schemeClr val="tx2">
                  <a:lumMod val="50000"/>
                </a:schemeClr>
              </a:solidFill>
              <a:latin typeface="Century Gothic" panose="020B0502020202020204" pitchFamily="34" charset="0"/>
              <a:cs typeface="+mn-cs"/>
            </a:endParaRPr>
          </a:p>
        </p:txBody>
      </p:sp>
      <p:sp>
        <p:nvSpPr>
          <p:cNvPr id="18444" name="Прямоугольник 6"/>
          <p:cNvSpPr>
            <a:spLocks noChangeArrowheads="1"/>
          </p:cNvSpPr>
          <p:nvPr/>
        </p:nvSpPr>
        <p:spPr bwMode="auto">
          <a:xfrm rot="-5400000">
            <a:off x="-76993" y="4620419"/>
            <a:ext cx="1074737" cy="523875"/>
          </a:xfrm>
          <a:prstGeom prst="rect">
            <a:avLst/>
          </a:prstGeom>
          <a:noFill/>
          <a:ln w="9525">
            <a:noFill/>
            <a:miter lim="800000"/>
            <a:headEnd/>
            <a:tailEnd/>
          </a:ln>
        </p:spPr>
        <p:txBody>
          <a:bodyPr wrap="none">
            <a:spAutoFit/>
          </a:bodyPr>
          <a:lstStyle/>
          <a:p>
            <a:pPr algn="ctr"/>
            <a:r>
              <a:rPr lang="en-US" sz="1400">
                <a:latin typeface="Century Gothic" pitchFamily="34" charset="0"/>
              </a:rPr>
              <a:t>Economic</a:t>
            </a:r>
            <a:endParaRPr lang="ru-RU" sz="1400">
              <a:latin typeface="Century Gothic" pitchFamily="34" charset="0"/>
            </a:endParaRPr>
          </a:p>
          <a:p>
            <a:pPr algn="ctr"/>
            <a:r>
              <a:rPr lang="en-US" sz="1400">
                <a:latin typeface="Century Gothic" pitchFamily="34" charset="0"/>
              </a:rPr>
              <a:t>conditions</a:t>
            </a:r>
            <a:endParaRPr lang="ru-RU" sz="1400">
              <a:latin typeface="Century Gothic" pitchFamily="34" charset="0"/>
            </a:endParaRPr>
          </a:p>
        </p:txBody>
      </p:sp>
      <p:graphicFrame>
        <p:nvGraphicFramePr>
          <p:cNvPr id="18440" name="Object 8"/>
          <p:cNvGraphicFramePr>
            <a:graphicFrameLocks noChangeAspect="1"/>
          </p:cNvGraphicFramePr>
          <p:nvPr/>
        </p:nvGraphicFramePr>
        <p:xfrm>
          <a:off x="5700713" y="1231900"/>
          <a:ext cx="3335337" cy="1839913"/>
        </p:xfrm>
        <a:graphic>
          <a:graphicData uri="http://schemas.openxmlformats.org/presentationml/2006/ole">
            <p:oleObj spid="_x0000_s18440" name="Worksheet" r:id="rId3" imgW="7581967" imgH="3991043" progId="Excel.Sheet.8">
              <p:embed/>
            </p:oleObj>
          </a:graphicData>
        </a:graphic>
      </p:graphicFrame>
      <p:sp>
        <p:nvSpPr>
          <p:cNvPr id="12" name="Прямоугольник 11"/>
          <p:cNvSpPr/>
          <p:nvPr/>
        </p:nvSpPr>
        <p:spPr>
          <a:xfrm>
            <a:off x="219075" y="333375"/>
            <a:ext cx="8704263" cy="430213"/>
          </a:xfrm>
          <a:prstGeom prst="rect">
            <a:avLst/>
          </a:prstGeom>
        </p:spPr>
        <p:txBody>
          <a:bodyPr>
            <a:spAutoFit/>
          </a:bodyPr>
          <a:lstStyle/>
          <a:p>
            <a:pPr algn="ctr" defTabSz="955675" fontAlgn="auto">
              <a:spcBef>
                <a:spcPts val="0"/>
              </a:spcBef>
              <a:spcAft>
                <a:spcPts val="0"/>
              </a:spcAft>
              <a:defRPr/>
            </a:pPr>
            <a:r>
              <a:rPr lang="en-US" sz="2200" b="1" dirty="0">
                <a:latin typeface="Century Gothic" panose="020B0502020202020204" pitchFamily="34" charset="0"/>
                <a:cs typeface="+mn-cs"/>
              </a:rPr>
              <a:t>Plate glass plant investment</a:t>
            </a:r>
            <a:r>
              <a:rPr lang="ru-RU" sz="2200" b="1" dirty="0">
                <a:solidFill>
                  <a:schemeClr val="tx2">
                    <a:lumMod val="50000"/>
                  </a:schemeClr>
                </a:solidFill>
                <a:latin typeface="Century Gothic" panose="020B0502020202020204" pitchFamily="34" charset="0"/>
                <a:cs typeface="+mn-cs"/>
              </a:rPr>
              <a:t>*</a:t>
            </a:r>
            <a:endParaRPr lang="ru-RU" sz="2200" b="1" dirty="0">
              <a:latin typeface="Century Gothic" panose="020B0502020202020204" pitchFamily="34" charset="0"/>
              <a:cs typeface="+mn-cs"/>
            </a:endParaRPr>
          </a:p>
        </p:txBody>
      </p:sp>
      <p:sp>
        <p:nvSpPr>
          <p:cNvPr id="15" name="Прямоугольник 14"/>
          <p:cNvSpPr/>
          <p:nvPr/>
        </p:nvSpPr>
        <p:spPr>
          <a:xfrm>
            <a:off x="900113" y="1058863"/>
            <a:ext cx="4789487" cy="1789112"/>
          </a:xfrm>
          <a:prstGeom prst="rect">
            <a:avLst/>
          </a:prstGeom>
        </p:spPr>
        <p:txBody>
          <a:bodyPr>
            <a:spAutoFit/>
          </a:bodyPr>
          <a:lstStyle/>
          <a:p>
            <a:pPr marL="171450" indent="-171450" algn="just" fontAlgn="auto">
              <a:lnSpc>
                <a:spcPct val="150000"/>
              </a:lnSpc>
              <a:spcBef>
                <a:spcPts val="0"/>
              </a:spcBef>
              <a:spcAft>
                <a:spcPts val="0"/>
              </a:spcAft>
              <a:buFont typeface="Wingdings" panose="05000000000000000000" pitchFamily="2" charset="2"/>
              <a:buChar char="§"/>
              <a:defRPr/>
            </a:pPr>
            <a:endParaRPr lang="ru-RU" sz="1000" dirty="0">
              <a:latin typeface="+mn-lt"/>
              <a:cs typeface="+mn-cs"/>
            </a:endParaRPr>
          </a:p>
          <a:p>
            <a:pPr algn="just" fontAlgn="auto">
              <a:lnSpc>
                <a:spcPct val="150000"/>
              </a:lnSpc>
              <a:spcBef>
                <a:spcPts val="0"/>
              </a:spcBef>
              <a:spcAft>
                <a:spcPts val="0"/>
              </a:spcAft>
              <a:defRPr/>
            </a:pPr>
            <a:r>
              <a:rPr lang="ru-RU" sz="1100" dirty="0">
                <a:latin typeface="Century Gothic" panose="020B0502020202020204" pitchFamily="34" charset="0"/>
                <a:cs typeface="+mn-cs"/>
              </a:rPr>
              <a:t>- </a:t>
            </a:r>
            <a:r>
              <a:rPr lang="en-US" sz="1100" dirty="0">
                <a:latin typeface="Century Gothic" panose="020B0502020202020204" pitchFamily="34" charset="0"/>
                <a:cs typeface="+mn-cs"/>
              </a:rPr>
              <a:t>Due to the high regional building rate, </a:t>
            </a:r>
            <a:r>
              <a:rPr lang="en-US" sz="1050" dirty="0">
                <a:latin typeface="Century Gothic" panose="020B0502020202020204" pitchFamily="34" charset="0"/>
                <a:cs typeface="+mn-cs"/>
              </a:rPr>
              <a:t>plate glass consumption is about </a:t>
            </a:r>
            <a:r>
              <a:rPr lang="ru-RU" sz="1050" dirty="0">
                <a:latin typeface="Century Gothic" panose="020B0502020202020204" pitchFamily="34" charset="0"/>
                <a:cs typeface="+mn-cs"/>
              </a:rPr>
              <a:t>2 </a:t>
            </a:r>
            <a:r>
              <a:rPr lang="en-US" sz="1050" dirty="0" err="1">
                <a:latin typeface="Century Gothic" panose="020B0502020202020204" pitchFamily="34" charset="0"/>
                <a:cs typeface="+mn-cs"/>
              </a:rPr>
              <a:t>mln</a:t>
            </a:r>
            <a:r>
              <a:rPr lang="en-US" sz="1050" dirty="0">
                <a:latin typeface="Century Gothic" panose="020B0502020202020204" pitchFamily="34" charset="0"/>
                <a:cs typeface="+mn-cs"/>
              </a:rPr>
              <a:t> m</a:t>
            </a:r>
            <a:r>
              <a:rPr lang="ru-RU" sz="1050" dirty="0">
                <a:latin typeface="Century Gothic" panose="020B0502020202020204" pitchFamily="34" charset="0"/>
                <a:cs typeface="+mn-cs"/>
              </a:rPr>
              <a:t>2 </a:t>
            </a:r>
            <a:r>
              <a:rPr lang="en-US" sz="1050" dirty="0">
                <a:latin typeface="Century Gothic" panose="020B0502020202020204" pitchFamily="34" charset="0"/>
                <a:cs typeface="+mn-cs"/>
              </a:rPr>
              <a:t>per year</a:t>
            </a:r>
            <a:r>
              <a:rPr lang="ru-RU" sz="1050" dirty="0">
                <a:latin typeface="Century Gothic" panose="020B0502020202020204" pitchFamily="34" charset="0"/>
                <a:cs typeface="+mn-cs"/>
              </a:rPr>
              <a:t>. </a:t>
            </a:r>
            <a:r>
              <a:rPr lang="en-US" sz="1050" dirty="0">
                <a:latin typeface="Century Gothic" panose="020B0502020202020204" pitchFamily="34" charset="0"/>
                <a:cs typeface="+mn-cs"/>
              </a:rPr>
              <a:t>The total plate glass consumption in the Ural Federal District is about</a:t>
            </a:r>
            <a:r>
              <a:rPr lang="ru-RU" sz="1050" dirty="0">
                <a:latin typeface="Century Gothic" panose="020B0502020202020204" pitchFamily="34" charset="0"/>
                <a:cs typeface="+mn-cs"/>
              </a:rPr>
              <a:t> 15 </a:t>
            </a:r>
            <a:r>
              <a:rPr lang="en-US" sz="1050" dirty="0" err="1">
                <a:latin typeface="Century Gothic" panose="020B0502020202020204" pitchFamily="34" charset="0"/>
                <a:cs typeface="+mn-cs"/>
              </a:rPr>
              <a:t>mln</a:t>
            </a:r>
            <a:r>
              <a:rPr lang="en-US" sz="1050" dirty="0">
                <a:latin typeface="Century Gothic" panose="020B0502020202020204" pitchFamily="34" charset="0"/>
                <a:cs typeface="+mn-cs"/>
              </a:rPr>
              <a:t> m</a:t>
            </a:r>
            <a:r>
              <a:rPr lang="ru-RU" sz="1050" dirty="0">
                <a:latin typeface="Century Gothic" panose="020B0502020202020204" pitchFamily="34" charset="0"/>
                <a:cs typeface="+mn-cs"/>
              </a:rPr>
              <a:t>2 </a:t>
            </a:r>
            <a:r>
              <a:rPr lang="en-US" sz="1050" dirty="0">
                <a:latin typeface="Century Gothic" panose="020B0502020202020204" pitchFamily="34" charset="0"/>
                <a:cs typeface="+mn-cs"/>
              </a:rPr>
              <a:t>per year</a:t>
            </a:r>
            <a:r>
              <a:rPr lang="ru-RU" sz="1050" dirty="0">
                <a:latin typeface="Century Gothic" panose="020B0502020202020204" pitchFamily="34" charset="0"/>
                <a:cs typeface="+mn-cs"/>
              </a:rPr>
              <a:t>.</a:t>
            </a:r>
          </a:p>
          <a:p>
            <a:pPr algn="just" fontAlgn="auto">
              <a:lnSpc>
                <a:spcPct val="150000"/>
              </a:lnSpc>
              <a:spcBef>
                <a:spcPts val="0"/>
              </a:spcBef>
              <a:spcAft>
                <a:spcPts val="0"/>
              </a:spcAft>
              <a:defRPr/>
            </a:pPr>
            <a:r>
              <a:rPr lang="ru-RU" sz="1050" dirty="0">
                <a:latin typeface="Century Gothic" panose="020B0502020202020204" pitchFamily="34" charset="0"/>
                <a:cs typeface="+mn-cs"/>
              </a:rPr>
              <a:t>- </a:t>
            </a:r>
            <a:r>
              <a:rPr lang="en-US" sz="1050" dirty="0">
                <a:latin typeface="Century Gothic" panose="020B0502020202020204" pitchFamily="34" charset="0"/>
                <a:cs typeface="+mn-cs"/>
              </a:rPr>
              <a:t>The Region has rich resources of glass sands, preliminary estimations are</a:t>
            </a:r>
            <a:r>
              <a:rPr lang="ru-RU" sz="1050" dirty="0">
                <a:latin typeface="Century Gothic" panose="020B0502020202020204" pitchFamily="34" charset="0"/>
                <a:cs typeface="+mn-cs"/>
              </a:rPr>
              <a:t> 10 </a:t>
            </a:r>
            <a:r>
              <a:rPr lang="en-US" sz="1050" dirty="0" err="1">
                <a:latin typeface="Century Gothic" panose="020B0502020202020204" pitchFamily="34" charset="0"/>
                <a:cs typeface="+mn-cs"/>
              </a:rPr>
              <a:t>mln</a:t>
            </a:r>
            <a:r>
              <a:rPr lang="en-US" sz="1050" dirty="0">
                <a:latin typeface="Century Gothic" panose="020B0502020202020204" pitchFamily="34" charset="0"/>
                <a:cs typeface="+mn-cs"/>
              </a:rPr>
              <a:t> m</a:t>
            </a:r>
            <a:r>
              <a:rPr lang="ru-RU" sz="1050" dirty="0">
                <a:latin typeface="Century Gothic" panose="020B0502020202020204" pitchFamily="34" charset="0"/>
                <a:cs typeface="+mn-cs"/>
              </a:rPr>
              <a:t>3.</a:t>
            </a:r>
          </a:p>
          <a:p>
            <a:pPr algn="just" fontAlgn="auto">
              <a:lnSpc>
                <a:spcPct val="150000"/>
              </a:lnSpc>
              <a:spcBef>
                <a:spcPts val="0"/>
              </a:spcBef>
              <a:spcAft>
                <a:spcPts val="0"/>
              </a:spcAft>
              <a:defRPr/>
            </a:pPr>
            <a:r>
              <a:rPr lang="ru-RU" sz="1050" dirty="0">
                <a:latin typeface="+mn-lt"/>
                <a:cs typeface="+mn-cs"/>
              </a:rPr>
              <a:t>     </a:t>
            </a:r>
            <a:endParaRPr lang="ru-RU" sz="1050" dirty="0">
              <a:latin typeface="+mn-lt"/>
              <a:cs typeface="+mn-cs"/>
            </a:endParaRPr>
          </a:p>
        </p:txBody>
      </p:sp>
      <p:sp>
        <p:nvSpPr>
          <p:cNvPr id="18" name="Объект 2"/>
          <p:cNvSpPr txBox="1">
            <a:spLocks/>
          </p:cNvSpPr>
          <p:nvPr/>
        </p:nvSpPr>
        <p:spPr bwMode="auto">
          <a:xfrm>
            <a:off x="1230313" y="3679825"/>
            <a:ext cx="3840162" cy="2598738"/>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Font typeface="Wingdings" pitchFamily="2" charset="2"/>
              <a:buNone/>
              <a:defRPr/>
            </a:pPr>
            <a:r>
              <a:rPr lang="en-US" altLang="ru-RU" sz="1100" b="1" u="sng" kern="0" dirty="0" smtClean="0">
                <a:solidFill>
                  <a:schemeClr val="tx2">
                    <a:lumMod val="50000"/>
                  </a:schemeClr>
                </a:solidFill>
                <a:latin typeface="Century Gothic" panose="020B0502020202020204" pitchFamily="34" charset="0"/>
              </a:rPr>
              <a:t>Initial data</a:t>
            </a:r>
            <a:r>
              <a:rPr lang="ru-RU" altLang="ru-RU" sz="1100" b="1" u="sng" kern="0" dirty="0" smtClean="0">
                <a:latin typeface="Century Gothic" panose="020B0502020202020204" pitchFamily="34" charset="0"/>
              </a:rPr>
              <a:t>:</a:t>
            </a:r>
          </a:p>
          <a:p>
            <a:pPr marL="0" indent="0">
              <a:spcBef>
                <a:spcPts val="600"/>
              </a:spcBef>
              <a:buFont typeface="Wingdings" pitchFamily="2" charset="2"/>
              <a:buNone/>
              <a:defRPr/>
            </a:pPr>
            <a:r>
              <a:rPr lang="en-US" sz="1100" b="1" dirty="0" smtClean="0">
                <a:latin typeface="Century Gothic" panose="020B0502020202020204" pitchFamily="34" charset="0"/>
              </a:rPr>
              <a:t>Production capacity</a:t>
            </a:r>
            <a:r>
              <a:rPr lang="ru-RU" sz="1100" b="1" dirty="0" smtClean="0">
                <a:latin typeface="Century Gothic" panose="020B0502020202020204" pitchFamily="34" charset="0"/>
              </a:rPr>
              <a:t> </a:t>
            </a:r>
            <a:r>
              <a:rPr lang="ru-RU" altLang="ru-RU" sz="1100" b="1" kern="0" dirty="0" smtClean="0">
                <a:latin typeface="Century Gothic" panose="020B0502020202020204" pitchFamily="34" charset="0"/>
              </a:rPr>
              <a:t>:</a:t>
            </a:r>
          </a:p>
          <a:p>
            <a:pPr>
              <a:spcBef>
                <a:spcPts val="600"/>
              </a:spcBef>
              <a:defRPr/>
            </a:pPr>
            <a:r>
              <a:rPr lang="ru-RU" sz="1100" dirty="0" smtClean="0">
                <a:latin typeface="Century Gothic" panose="020B0502020202020204" pitchFamily="34" charset="0"/>
              </a:rPr>
              <a:t>10  </a:t>
            </a:r>
            <a:r>
              <a:rPr lang="en-US" sz="1100" dirty="0" err="1" smtClean="0">
                <a:latin typeface="Century Gothic" panose="020B0502020202020204" pitchFamily="34" charset="0"/>
              </a:rPr>
              <a:t>mln</a:t>
            </a:r>
            <a:r>
              <a:rPr lang="en-US" sz="1100" dirty="0" smtClean="0">
                <a:latin typeface="Century Gothic" panose="020B0502020202020204" pitchFamily="34" charset="0"/>
              </a:rPr>
              <a:t> m</a:t>
            </a:r>
            <a:r>
              <a:rPr lang="ru-RU" sz="1100" dirty="0" smtClean="0">
                <a:latin typeface="Century Gothic" panose="020B0502020202020204" pitchFamily="34" charset="0"/>
              </a:rPr>
              <a:t>2 </a:t>
            </a:r>
            <a:r>
              <a:rPr lang="en-US" sz="1100" dirty="0" smtClean="0">
                <a:latin typeface="Century Gothic" panose="020B0502020202020204" pitchFamily="34" charset="0"/>
              </a:rPr>
              <a:t>per year</a:t>
            </a:r>
            <a:endParaRPr lang="ru-RU" altLang="ru-RU" sz="1100" kern="0" dirty="0" smtClean="0">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100" b="1" kern="0" dirty="0" smtClean="0">
                <a:solidFill>
                  <a:schemeClr val="tx2">
                    <a:lumMod val="50000"/>
                  </a:schemeClr>
                </a:solidFill>
                <a:latin typeface="Century Gothic" panose="020B0502020202020204" pitchFamily="34" charset="0"/>
              </a:rPr>
              <a:t>Necessary conditions</a:t>
            </a:r>
            <a:r>
              <a:rPr lang="ru-RU" altLang="ru-RU" sz="1100" b="1" kern="0" dirty="0" smtClean="0">
                <a:solidFill>
                  <a:schemeClr val="tx2">
                    <a:lumMod val="50000"/>
                  </a:schemeClr>
                </a:solidFill>
                <a:latin typeface="Century Gothic" panose="020B0502020202020204" pitchFamily="34" charset="0"/>
              </a:rPr>
              <a:t>: </a:t>
            </a:r>
          </a:p>
          <a:p>
            <a:pPr marL="0" indent="0">
              <a:spcBef>
                <a:spcPts val="600"/>
              </a:spcBef>
              <a:buClr>
                <a:srgbClr val="080808"/>
              </a:buClr>
              <a:buFont typeface="Wingdings" pitchFamily="2" charset="2"/>
              <a:buNone/>
              <a:defRPr/>
            </a:pPr>
            <a:r>
              <a:rPr lang="en-US" altLang="ru-RU" sz="1100" kern="0" dirty="0" smtClean="0">
                <a:solidFill>
                  <a:srgbClr val="000000"/>
                </a:solidFill>
                <a:latin typeface="Century Gothic" panose="020B0502020202020204" pitchFamily="34" charset="0"/>
              </a:rPr>
              <a:t>Site area</a:t>
            </a:r>
            <a:r>
              <a:rPr lang="ru-RU" altLang="ru-RU" sz="1100" kern="0" dirty="0" smtClean="0">
                <a:solidFill>
                  <a:srgbClr val="000000"/>
                </a:solidFill>
                <a:latin typeface="Century Gothic" panose="020B0502020202020204" pitchFamily="34" charset="0"/>
              </a:rPr>
              <a:t> 15-20 </a:t>
            </a:r>
            <a:r>
              <a:rPr lang="en-US" altLang="ru-RU" sz="1100" kern="0" dirty="0" smtClean="0">
                <a:solidFill>
                  <a:srgbClr val="000000"/>
                </a:solidFill>
                <a:latin typeface="Century Gothic" panose="020B0502020202020204" pitchFamily="34" charset="0"/>
              </a:rPr>
              <a:t>hectares</a:t>
            </a:r>
            <a:endParaRPr lang="ru-RU" altLang="ru-RU" sz="1100" kern="0" dirty="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100" b="1" kern="0" dirty="0" smtClean="0">
                <a:solidFill>
                  <a:schemeClr val="tx2">
                    <a:lumMod val="50000"/>
                  </a:schemeClr>
                </a:solidFill>
                <a:latin typeface="Century Gothic" panose="020B0502020202020204" pitchFamily="34" charset="0"/>
              </a:rPr>
              <a:t>Staff</a:t>
            </a:r>
            <a:r>
              <a:rPr lang="ru-RU" altLang="ru-RU" sz="1100" b="1" kern="0" dirty="0" smtClean="0">
                <a:solidFill>
                  <a:schemeClr val="tx2">
                    <a:lumMod val="50000"/>
                  </a:schemeClr>
                </a:solidFill>
                <a:latin typeface="Century Gothic" panose="020B0502020202020204" pitchFamily="34" charset="0"/>
              </a:rPr>
              <a:t>: </a:t>
            </a:r>
            <a:endParaRPr lang="ru-RU" altLang="ru-RU" sz="1100" b="1" kern="0" dirty="0">
              <a:solidFill>
                <a:schemeClr val="tx2">
                  <a:lumMod val="50000"/>
                </a:schemeClr>
              </a:solidFill>
              <a:latin typeface="Century Gothic" panose="020B0502020202020204" pitchFamily="34" charset="0"/>
            </a:endParaRPr>
          </a:p>
          <a:p>
            <a:pPr>
              <a:spcBef>
                <a:spcPts val="600"/>
              </a:spcBef>
              <a:buClr>
                <a:srgbClr val="080808"/>
              </a:buClr>
              <a:defRPr/>
            </a:pPr>
            <a:r>
              <a:rPr lang="ru-RU" altLang="ru-RU" sz="1100" kern="0" dirty="0" smtClean="0">
                <a:solidFill>
                  <a:srgbClr val="000000"/>
                </a:solidFill>
                <a:latin typeface="Century Gothic" panose="020B0502020202020204" pitchFamily="34" charset="0"/>
              </a:rPr>
              <a:t>300-400 </a:t>
            </a:r>
            <a:r>
              <a:rPr lang="en-US" altLang="ru-RU" sz="1100" kern="0" dirty="0" smtClean="0">
                <a:solidFill>
                  <a:srgbClr val="000000"/>
                </a:solidFill>
                <a:latin typeface="Century Gothic" panose="020B0502020202020204" pitchFamily="34" charset="0"/>
              </a:rPr>
              <a:t>people</a:t>
            </a:r>
            <a:r>
              <a:rPr lang="ru-RU" altLang="ru-RU" sz="1100" kern="0" dirty="0" smtClean="0">
                <a:solidFill>
                  <a:srgbClr val="000000"/>
                </a:solidFill>
                <a:latin typeface="Century Gothic" panose="020B0502020202020204" pitchFamily="34" charset="0"/>
              </a:rPr>
              <a:t>(</a:t>
            </a:r>
            <a:r>
              <a:rPr lang="en-US" altLang="ru-RU" sz="1100" kern="0" dirty="0" smtClean="0">
                <a:solidFill>
                  <a:srgbClr val="000000"/>
                </a:solidFill>
                <a:latin typeface="Century Gothic" panose="020B0502020202020204" pitchFamily="34" charset="0"/>
              </a:rPr>
              <a:t>including</a:t>
            </a:r>
            <a:r>
              <a:rPr lang="ru-RU" altLang="ru-RU" sz="1100" kern="0" dirty="0" smtClean="0">
                <a:solidFill>
                  <a:srgbClr val="000000"/>
                </a:solidFill>
                <a:latin typeface="Century Gothic" panose="020B0502020202020204" pitchFamily="34" charset="0"/>
              </a:rPr>
              <a:t> </a:t>
            </a:r>
            <a:r>
              <a:rPr lang="en-US" altLang="ru-RU" sz="1100" kern="0" dirty="0" smtClean="0">
                <a:solidFill>
                  <a:srgbClr val="000000"/>
                </a:solidFill>
                <a:latin typeface="Century Gothic" panose="020B0502020202020204" pitchFamily="34" charset="0"/>
              </a:rPr>
              <a:t>maintenance and</a:t>
            </a:r>
            <a:r>
              <a:rPr lang="ru-RU" altLang="ru-RU" sz="1100" kern="0" dirty="0" smtClean="0">
                <a:solidFill>
                  <a:srgbClr val="000000"/>
                </a:solidFill>
                <a:latin typeface="Century Gothic" panose="020B0502020202020204" pitchFamily="34" charset="0"/>
              </a:rPr>
              <a:t> </a:t>
            </a:r>
            <a:r>
              <a:rPr lang="en-US" altLang="ru-RU" sz="1100" kern="0" dirty="0" smtClean="0">
                <a:solidFill>
                  <a:srgbClr val="000000"/>
                </a:solidFill>
                <a:latin typeface="Century Gothic" panose="020B0502020202020204" pitchFamily="34" charset="0"/>
              </a:rPr>
              <a:t>management personnel</a:t>
            </a:r>
            <a:r>
              <a:rPr lang="ru-RU" altLang="ru-RU" sz="1100" kern="0" dirty="0" smtClean="0">
                <a:solidFill>
                  <a:srgbClr val="000000"/>
                </a:solidFill>
                <a:latin typeface="Century Gothic" panose="020B0502020202020204" pitchFamily="34" charset="0"/>
              </a:rPr>
              <a:t>)</a:t>
            </a:r>
            <a:endParaRPr lang="ru-RU" altLang="ru-RU" sz="1100" kern="0" dirty="0">
              <a:solidFill>
                <a:srgbClr val="000000"/>
              </a:solidFill>
              <a:latin typeface="Century Gothic" panose="020B0502020202020204" pitchFamily="34" charset="0"/>
            </a:endParaRPr>
          </a:p>
          <a:p>
            <a:pPr>
              <a:spcBef>
                <a:spcPts val="600"/>
              </a:spcBef>
              <a:buClr>
                <a:srgbClr val="080808"/>
              </a:buClr>
              <a:defRPr/>
            </a:pPr>
            <a:r>
              <a:rPr lang="en-US" altLang="ru-RU" sz="1100" kern="0" dirty="0" smtClean="0">
                <a:solidFill>
                  <a:srgbClr val="000000"/>
                </a:solidFill>
                <a:latin typeface="Century Gothic" panose="020B0502020202020204" pitchFamily="34" charset="0"/>
              </a:rPr>
              <a:t>salary including insurance -</a:t>
            </a:r>
            <a:r>
              <a:rPr lang="ru-RU" altLang="ru-RU" sz="1100" kern="0" dirty="0" smtClean="0">
                <a:solidFill>
                  <a:srgbClr val="000000"/>
                </a:solidFill>
                <a:latin typeface="Century Gothic" panose="020B0502020202020204" pitchFamily="34" charset="0"/>
              </a:rPr>
              <a:t> 35 000 - 40 000 </a:t>
            </a:r>
            <a:r>
              <a:rPr lang="en-US" altLang="ru-RU" sz="1100" kern="0" dirty="0" smtClean="0">
                <a:solidFill>
                  <a:srgbClr val="000000"/>
                </a:solidFill>
                <a:latin typeface="Century Gothic" panose="020B0502020202020204" pitchFamily="34" charset="0"/>
              </a:rPr>
              <a:t>RUB per person</a:t>
            </a:r>
            <a:endParaRPr lang="ru-RU" altLang="ru-RU" sz="1100" b="1" kern="0" dirty="0">
              <a:solidFill>
                <a:srgbClr val="000000"/>
              </a:solidFill>
              <a:latin typeface="Century Gothic" panose="020B0502020202020204" pitchFamily="34" charset="0"/>
            </a:endParaRPr>
          </a:p>
        </p:txBody>
      </p:sp>
      <p:sp>
        <p:nvSpPr>
          <p:cNvPr id="19" name="Объект 2"/>
          <p:cNvSpPr txBox="1">
            <a:spLocks/>
          </p:cNvSpPr>
          <p:nvPr/>
        </p:nvSpPr>
        <p:spPr bwMode="auto">
          <a:xfrm>
            <a:off x="5033963" y="3621088"/>
            <a:ext cx="4071937" cy="2376487"/>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Clr>
                <a:srgbClr val="080808"/>
              </a:buClr>
              <a:buFont typeface="Wingdings" pitchFamily="2" charset="2"/>
              <a:buNone/>
              <a:defRPr/>
            </a:pPr>
            <a:endParaRPr lang="ru-RU" altLang="ru-RU" sz="1100" b="1" kern="0" dirty="0" smtClean="0">
              <a:solidFill>
                <a:schemeClr val="tx2">
                  <a:lumMod val="50000"/>
                </a:schemeClr>
              </a:solidFill>
            </a:endParaRPr>
          </a:p>
          <a:p>
            <a:pPr marL="0" indent="0">
              <a:spcBef>
                <a:spcPts val="600"/>
              </a:spcBef>
              <a:buClr>
                <a:srgbClr val="080808"/>
              </a:buClr>
              <a:buFont typeface="Wingdings" pitchFamily="2" charset="2"/>
              <a:buNone/>
              <a:defRPr/>
            </a:pPr>
            <a:r>
              <a:rPr lang="en-US" altLang="ru-RU" sz="1100" b="1" kern="0" dirty="0" smtClean="0">
                <a:solidFill>
                  <a:srgbClr val="000000"/>
                </a:solidFill>
                <a:latin typeface="Century Gothic" panose="020B0502020202020204" pitchFamily="34" charset="0"/>
              </a:rPr>
              <a:t>Anticipated investment volume</a:t>
            </a:r>
            <a:endParaRPr lang="ru-RU" altLang="ru-RU" sz="1100" b="1" kern="0" dirty="0" smtClean="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100" b="1" kern="0" dirty="0" smtClean="0">
                <a:solidFill>
                  <a:srgbClr val="000000"/>
                </a:solidFill>
                <a:latin typeface="Century Gothic" panose="020B0502020202020204" pitchFamily="34" charset="0"/>
              </a:rPr>
              <a:t>more than </a:t>
            </a:r>
            <a:r>
              <a:rPr lang="ru-RU" altLang="ru-RU" sz="1100" b="1" kern="0" dirty="0" smtClean="0">
                <a:solidFill>
                  <a:srgbClr val="000000"/>
                </a:solidFill>
                <a:latin typeface="Century Gothic" panose="020B0502020202020204" pitchFamily="34" charset="0"/>
              </a:rPr>
              <a:t>3</a:t>
            </a:r>
            <a:r>
              <a:rPr lang="ru-RU" altLang="ru-RU" sz="1100" b="1" kern="0" dirty="0" smtClean="0">
                <a:latin typeface="Century Gothic" panose="020B0502020202020204" pitchFamily="34" charset="0"/>
              </a:rPr>
              <a:t> </a:t>
            </a:r>
            <a:r>
              <a:rPr lang="en-US" altLang="ru-RU" sz="1100" b="1" kern="0" dirty="0" err="1" smtClean="0">
                <a:latin typeface="Century Gothic" panose="020B0502020202020204" pitchFamily="34" charset="0"/>
              </a:rPr>
              <a:t>bln</a:t>
            </a:r>
            <a:r>
              <a:rPr lang="en-US" altLang="ru-RU" sz="1100" b="1" kern="0" dirty="0" smtClean="0">
                <a:latin typeface="Century Gothic" panose="020B0502020202020204" pitchFamily="34" charset="0"/>
              </a:rPr>
              <a:t> RUB</a:t>
            </a:r>
            <a:endParaRPr lang="ru-RU" altLang="ru-RU" sz="1100" b="1" kern="0" dirty="0" smtClean="0">
              <a:latin typeface="Century Gothic" panose="020B0502020202020204" pitchFamily="34" charset="0"/>
            </a:endParaRPr>
          </a:p>
          <a:p>
            <a:pPr marL="0" indent="0">
              <a:spcBef>
                <a:spcPts val="600"/>
              </a:spcBef>
              <a:buClr>
                <a:srgbClr val="080808"/>
              </a:buClr>
              <a:buFont typeface="Wingdings" pitchFamily="2" charset="2"/>
              <a:buNone/>
              <a:defRPr/>
            </a:pPr>
            <a:endParaRPr lang="ru-RU" altLang="ru-RU" sz="1100" b="1" kern="0" dirty="0" smtClean="0">
              <a:solidFill>
                <a:schemeClr val="tx2">
                  <a:lumMod val="50000"/>
                </a:schemeClr>
              </a:solidFill>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100" b="1" kern="0" dirty="0" smtClean="0">
                <a:solidFill>
                  <a:schemeClr val="tx2">
                    <a:lumMod val="50000"/>
                  </a:schemeClr>
                </a:solidFill>
                <a:latin typeface="Century Gothic" panose="020B0502020202020204" pitchFamily="34" charset="0"/>
              </a:rPr>
              <a:t>Performance indicators</a:t>
            </a:r>
            <a:r>
              <a:rPr lang="ru-RU" altLang="ru-RU" sz="1100" b="1" kern="0" dirty="0" smtClean="0">
                <a:solidFill>
                  <a:schemeClr val="tx2">
                    <a:lumMod val="50000"/>
                  </a:schemeClr>
                </a:solidFill>
                <a:latin typeface="Century Gothic" panose="020B0502020202020204" pitchFamily="34" charset="0"/>
              </a:rPr>
              <a:t>:</a:t>
            </a:r>
            <a:r>
              <a:rPr lang="ru-RU" altLang="ru-RU" sz="1100" b="1" kern="0" dirty="0" smtClean="0">
                <a:solidFill>
                  <a:srgbClr val="000000"/>
                </a:solidFill>
                <a:latin typeface="Century Gothic" panose="020B0502020202020204" pitchFamily="34" charset="0"/>
              </a:rPr>
              <a:t> </a:t>
            </a:r>
          </a:p>
          <a:p>
            <a:pPr marL="0" indent="0">
              <a:spcBef>
                <a:spcPts val="600"/>
              </a:spcBef>
              <a:buClr>
                <a:srgbClr val="080808"/>
              </a:buClr>
              <a:buFont typeface="Wingdings" pitchFamily="2" charset="2"/>
              <a:buNone/>
              <a:defRPr/>
            </a:pPr>
            <a:r>
              <a:rPr lang="en-US" altLang="ru-RU" sz="1100" kern="0" dirty="0" smtClean="0">
                <a:solidFill>
                  <a:srgbClr val="000000"/>
                </a:solidFill>
                <a:latin typeface="Century Gothic" panose="020B0502020202020204" pitchFamily="34" charset="0"/>
              </a:rPr>
              <a:t>Internal rate of return</a:t>
            </a:r>
            <a:r>
              <a:rPr lang="ru-RU" altLang="ru-RU" sz="1100" kern="0" dirty="0" smtClean="0">
                <a:solidFill>
                  <a:srgbClr val="000000"/>
                </a:solidFill>
                <a:latin typeface="Century Gothic" panose="020B0502020202020204" pitchFamily="34" charset="0"/>
              </a:rPr>
              <a:t> </a:t>
            </a:r>
            <a:r>
              <a:rPr lang="ru-RU" altLang="ru-RU" sz="1100" b="1" kern="0" dirty="0" smtClean="0">
                <a:solidFill>
                  <a:schemeClr val="tx2">
                    <a:lumMod val="50000"/>
                  </a:schemeClr>
                </a:solidFill>
                <a:latin typeface="Century Gothic" panose="020B0502020202020204" pitchFamily="34" charset="0"/>
              </a:rPr>
              <a:t>(</a:t>
            </a:r>
            <a:r>
              <a:rPr lang="en-US" altLang="ru-RU" sz="1100" b="1" kern="0" dirty="0" smtClean="0">
                <a:solidFill>
                  <a:schemeClr val="tx2">
                    <a:lumMod val="50000"/>
                  </a:schemeClr>
                </a:solidFill>
                <a:latin typeface="Century Gothic" panose="020B0502020202020204" pitchFamily="34" charset="0"/>
              </a:rPr>
              <a:t>IRR</a:t>
            </a:r>
            <a:r>
              <a:rPr lang="ru-RU" altLang="ru-RU" sz="1100" b="1" kern="0" dirty="0" smtClean="0">
                <a:solidFill>
                  <a:schemeClr val="tx2">
                    <a:lumMod val="50000"/>
                  </a:schemeClr>
                </a:solidFill>
                <a:latin typeface="Century Gothic" panose="020B0502020202020204" pitchFamily="34" charset="0"/>
              </a:rPr>
              <a:t>)</a:t>
            </a:r>
            <a:r>
              <a:rPr lang="en-US" altLang="ru-RU" sz="1100" b="1" kern="0" dirty="0" smtClean="0">
                <a:solidFill>
                  <a:schemeClr val="tx2">
                    <a:lumMod val="50000"/>
                  </a:schemeClr>
                </a:solidFill>
                <a:latin typeface="Century Gothic" panose="020B0502020202020204" pitchFamily="34" charset="0"/>
              </a:rPr>
              <a:t>: </a:t>
            </a:r>
            <a:r>
              <a:rPr lang="ru-RU" altLang="ru-RU" sz="1100" b="1" kern="0" dirty="0" smtClean="0">
                <a:solidFill>
                  <a:schemeClr val="tx2">
                    <a:lumMod val="50000"/>
                  </a:schemeClr>
                </a:solidFill>
                <a:latin typeface="Century Gothic" panose="020B0502020202020204" pitchFamily="34" charset="0"/>
              </a:rPr>
              <a:t> 24 </a:t>
            </a:r>
            <a:r>
              <a:rPr lang="en-US" altLang="ru-RU" sz="1100" b="1" kern="0" dirty="0" smtClean="0">
                <a:solidFill>
                  <a:schemeClr val="tx2">
                    <a:lumMod val="50000"/>
                  </a:schemeClr>
                </a:solidFill>
                <a:latin typeface="Century Gothic" panose="020B0502020202020204" pitchFamily="34" charset="0"/>
              </a:rPr>
              <a:t>%</a:t>
            </a:r>
          </a:p>
          <a:p>
            <a:pPr marL="0" indent="0">
              <a:spcBef>
                <a:spcPts val="600"/>
              </a:spcBef>
              <a:buClr>
                <a:srgbClr val="080808"/>
              </a:buClr>
              <a:buFont typeface="Wingdings" pitchFamily="2" charset="2"/>
              <a:buNone/>
              <a:defRPr/>
            </a:pPr>
            <a:r>
              <a:rPr lang="en-US" altLang="ru-RU" sz="1100" kern="0" dirty="0" smtClean="0">
                <a:solidFill>
                  <a:srgbClr val="000000"/>
                </a:solidFill>
                <a:latin typeface="Century Gothic" panose="020B0502020202020204" pitchFamily="34" charset="0"/>
              </a:rPr>
              <a:t>Net present value </a:t>
            </a:r>
            <a:r>
              <a:rPr lang="ru-RU" altLang="ru-RU" sz="1100" b="1" kern="0" dirty="0" smtClean="0">
                <a:solidFill>
                  <a:schemeClr val="tx2">
                    <a:lumMod val="50000"/>
                  </a:schemeClr>
                </a:solidFill>
                <a:latin typeface="Century Gothic" panose="020B0502020202020204" pitchFamily="34" charset="0"/>
              </a:rPr>
              <a:t>(</a:t>
            </a:r>
            <a:r>
              <a:rPr lang="en-US" altLang="ru-RU" sz="1100" b="1" kern="0" dirty="0" smtClean="0">
                <a:solidFill>
                  <a:schemeClr val="tx2">
                    <a:lumMod val="50000"/>
                  </a:schemeClr>
                </a:solidFill>
                <a:latin typeface="Century Gothic" panose="020B0502020202020204" pitchFamily="34" charset="0"/>
              </a:rPr>
              <a:t>NPV): </a:t>
            </a:r>
            <a:r>
              <a:rPr lang="ru-RU" altLang="ru-RU" sz="1100" b="1" kern="0" dirty="0" smtClean="0">
                <a:solidFill>
                  <a:schemeClr val="tx2">
                    <a:lumMod val="50000"/>
                  </a:schemeClr>
                </a:solidFill>
                <a:latin typeface="Century Gothic" panose="020B0502020202020204" pitchFamily="34" charset="0"/>
              </a:rPr>
              <a:t>400 - 500</a:t>
            </a:r>
            <a:r>
              <a:rPr lang="ru-RU" altLang="ru-RU" sz="1100" b="1" kern="0" dirty="0" smtClean="0">
                <a:latin typeface="Century Gothic" panose="020B0502020202020204" pitchFamily="34" charset="0"/>
              </a:rPr>
              <a:t> </a:t>
            </a:r>
            <a:r>
              <a:rPr lang="en-US" altLang="ru-RU" sz="1100" b="1" kern="0" dirty="0" err="1" smtClean="0">
                <a:latin typeface="Century Gothic" panose="020B0502020202020204" pitchFamily="34" charset="0"/>
              </a:rPr>
              <a:t>mln</a:t>
            </a:r>
            <a:r>
              <a:rPr lang="en-US" altLang="ru-RU" sz="1100" b="1" kern="0" dirty="0" smtClean="0">
                <a:latin typeface="Century Gothic" panose="020B0502020202020204" pitchFamily="34" charset="0"/>
              </a:rPr>
              <a:t> RUB</a:t>
            </a:r>
            <a:endParaRPr lang="ru-RU" altLang="ru-RU" sz="1100" b="1" kern="0" dirty="0" smtClean="0">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100" kern="0" dirty="0" smtClean="0">
                <a:solidFill>
                  <a:srgbClr val="000000"/>
                </a:solidFill>
                <a:latin typeface="Century Gothic" panose="020B0502020202020204" pitchFamily="34" charset="0"/>
              </a:rPr>
              <a:t>Pay-back period</a:t>
            </a:r>
            <a:r>
              <a:rPr lang="ru-RU" altLang="ru-RU" sz="1100" kern="0" dirty="0" smtClean="0">
                <a:solidFill>
                  <a:srgbClr val="000000"/>
                </a:solidFill>
                <a:latin typeface="Century Gothic" panose="020B0502020202020204" pitchFamily="34" charset="0"/>
              </a:rPr>
              <a:t> </a:t>
            </a:r>
            <a:r>
              <a:rPr lang="ru-RU" altLang="ru-RU" sz="1100" b="1" kern="0" dirty="0" smtClean="0">
                <a:solidFill>
                  <a:schemeClr val="tx2">
                    <a:lumMod val="50000"/>
                  </a:schemeClr>
                </a:solidFill>
                <a:latin typeface="Century Gothic" panose="020B0502020202020204" pitchFamily="34" charset="0"/>
              </a:rPr>
              <a:t>(</a:t>
            </a:r>
            <a:r>
              <a:rPr lang="en-US" altLang="ru-RU" sz="1100" b="1" kern="0" dirty="0" smtClean="0">
                <a:solidFill>
                  <a:schemeClr val="tx2">
                    <a:lumMod val="50000"/>
                  </a:schemeClr>
                </a:solidFill>
                <a:latin typeface="Century Gothic" panose="020B0502020202020204" pitchFamily="34" charset="0"/>
              </a:rPr>
              <a:t>P</a:t>
            </a:r>
            <a:r>
              <a:rPr lang="ru-RU" altLang="ru-RU" sz="1100" b="1" kern="0" dirty="0" smtClean="0">
                <a:solidFill>
                  <a:schemeClr val="tx2">
                    <a:lumMod val="50000"/>
                  </a:schemeClr>
                </a:solidFill>
                <a:latin typeface="Century Gothic" panose="020B0502020202020204" pitchFamily="34" charset="0"/>
              </a:rPr>
              <a:t>Р)</a:t>
            </a:r>
            <a:r>
              <a:rPr lang="en-US" altLang="ru-RU" sz="1100" b="1" kern="0" dirty="0" smtClean="0">
                <a:solidFill>
                  <a:schemeClr val="tx2">
                    <a:lumMod val="50000"/>
                  </a:schemeClr>
                </a:solidFill>
                <a:latin typeface="Century Gothic" panose="020B0502020202020204" pitchFamily="34" charset="0"/>
              </a:rPr>
              <a:t>: </a:t>
            </a:r>
            <a:r>
              <a:rPr lang="ru-RU" altLang="ru-RU" sz="1100" b="1" kern="0" dirty="0">
                <a:solidFill>
                  <a:schemeClr val="tx2">
                    <a:lumMod val="50000"/>
                  </a:schemeClr>
                </a:solidFill>
                <a:latin typeface="Century Gothic" panose="020B0502020202020204" pitchFamily="34" charset="0"/>
              </a:rPr>
              <a:t>8</a:t>
            </a:r>
            <a:r>
              <a:rPr lang="ru-RU" altLang="ru-RU" sz="1100" b="1" kern="0" dirty="0" smtClean="0">
                <a:solidFill>
                  <a:schemeClr val="tx2">
                    <a:lumMod val="50000"/>
                  </a:schemeClr>
                </a:solidFill>
                <a:latin typeface="Century Gothic" panose="020B0502020202020204" pitchFamily="34" charset="0"/>
              </a:rPr>
              <a:t> </a:t>
            </a:r>
            <a:r>
              <a:rPr lang="en-US" altLang="ru-RU" sz="1100" b="1" kern="0" dirty="0" smtClean="0">
                <a:solidFill>
                  <a:schemeClr val="tx2">
                    <a:lumMod val="50000"/>
                  </a:schemeClr>
                </a:solidFill>
                <a:latin typeface="Century Gothic" panose="020B0502020202020204" pitchFamily="34" charset="0"/>
              </a:rPr>
              <a:t>years</a:t>
            </a:r>
            <a:endParaRPr lang="ru-RU" altLang="ru-RU" sz="1100" b="1" kern="0" dirty="0" smtClean="0">
              <a:solidFill>
                <a:schemeClr val="tx2">
                  <a:lumMod val="50000"/>
                </a:schemeClr>
              </a:solidFill>
              <a:latin typeface="Century Gothic" panose="020B0502020202020204" pitchFamily="34" charset="0"/>
            </a:endParaRPr>
          </a:p>
          <a:p>
            <a:pPr marL="0" indent="0">
              <a:spcBef>
                <a:spcPts val="600"/>
              </a:spcBef>
              <a:buClr>
                <a:srgbClr val="080808"/>
              </a:buClr>
              <a:buFont typeface="Wingdings" pitchFamily="2" charset="2"/>
              <a:buNone/>
              <a:defRPr/>
            </a:pPr>
            <a:endParaRPr lang="ru-RU" altLang="ru-RU" sz="1100" b="1" kern="0" dirty="0" smtClean="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endParaRPr lang="ru-RU" altLang="ru-RU" sz="1100" b="1" kern="0" dirty="0" smtClean="0">
              <a:solidFill>
                <a:srgbClr val="000000"/>
              </a:solidFill>
            </a:endParaRPr>
          </a:p>
        </p:txBody>
      </p:sp>
      <p:sp>
        <p:nvSpPr>
          <p:cNvPr id="11" name="TextBox 10"/>
          <p:cNvSpPr txBox="1"/>
          <p:nvPr/>
        </p:nvSpPr>
        <p:spPr>
          <a:xfrm>
            <a:off x="95250" y="6254750"/>
            <a:ext cx="9048750" cy="577850"/>
          </a:xfrm>
          <a:prstGeom prst="rect">
            <a:avLst/>
          </a:prstGeom>
          <a:noFill/>
        </p:spPr>
        <p:txBody>
          <a:bodyPr>
            <a:spAutoFit/>
          </a:bodyPr>
          <a:lstStyle/>
          <a:p>
            <a:pPr algn="just" fontAlgn="auto">
              <a:spcBef>
                <a:spcPts val="0"/>
              </a:spcBef>
              <a:spcAft>
                <a:spcPts val="0"/>
              </a:spcAft>
              <a:defRPr/>
            </a:pPr>
            <a:r>
              <a:rPr lang="ru-RU" sz="1050" dirty="0">
                <a:solidFill>
                  <a:schemeClr val="accent1">
                    <a:lumMod val="75000"/>
                  </a:schemeClr>
                </a:solidFill>
                <a:latin typeface="Century Gothic" panose="020B0502020202020204" pitchFamily="34" charset="0"/>
                <a:cs typeface="+mn-cs"/>
              </a:rPr>
              <a:t>*</a:t>
            </a:r>
            <a:r>
              <a:rPr lang="en-US" sz="1050" dirty="0">
                <a:solidFill>
                  <a:schemeClr val="accent1">
                    <a:lumMod val="75000"/>
                  </a:schemeClr>
                </a:solidFill>
                <a:latin typeface="Century Gothic" panose="020B0502020202020204" pitchFamily="34" charset="0"/>
                <a:cs typeface="+mn-cs"/>
              </a:rPr>
              <a:t>We can offer different sites for the project either municipal or privately-owned</a:t>
            </a:r>
            <a:r>
              <a:rPr lang="ru-RU" sz="1050" dirty="0">
                <a:solidFill>
                  <a:schemeClr val="accent1">
                    <a:lumMod val="75000"/>
                  </a:schemeClr>
                </a:solidFill>
                <a:latin typeface="Century Gothic" panose="020B0502020202020204" pitchFamily="34" charset="0"/>
                <a:cs typeface="+mn-cs"/>
              </a:rPr>
              <a:t>; </a:t>
            </a:r>
          </a:p>
          <a:p>
            <a:pPr algn="just" fontAlgn="auto">
              <a:spcBef>
                <a:spcPts val="0"/>
              </a:spcBef>
              <a:spcAft>
                <a:spcPts val="0"/>
              </a:spcAft>
              <a:defRPr/>
            </a:pPr>
            <a:r>
              <a:rPr lang="ru-RU" sz="1050" dirty="0">
                <a:solidFill>
                  <a:schemeClr val="accent1">
                    <a:lumMod val="75000"/>
                  </a:schemeClr>
                </a:solidFill>
                <a:latin typeface="Century Gothic" panose="020B0502020202020204" pitchFamily="34" charset="0"/>
                <a:cs typeface="+mn-cs"/>
              </a:rPr>
              <a:t>*</a:t>
            </a:r>
            <a:r>
              <a:rPr lang="en-US" sz="1050" dirty="0">
                <a:solidFill>
                  <a:schemeClr val="accent1">
                    <a:lumMod val="75000"/>
                  </a:schemeClr>
                </a:solidFill>
                <a:latin typeface="Century Gothic" panose="020B0502020202020204" pitchFamily="34" charset="0"/>
                <a:cs typeface="+mn-cs"/>
              </a:rPr>
              <a:t>Since 2015 investment projects exceeding</a:t>
            </a:r>
            <a:r>
              <a:rPr lang="ru-RU" sz="1050" dirty="0">
                <a:solidFill>
                  <a:schemeClr val="accent1">
                    <a:lumMod val="75000"/>
                  </a:schemeClr>
                </a:solidFill>
                <a:latin typeface="Century Gothic" panose="020B0502020202020204" pitchFamily="34" charset="0"/>
                <a:cs typeface="+mn-cs"/>
              </a:rPr>
              <a:t> 300 </a:t>
            </a:r>
            <a:r>
              <a:rPr lang="en-US" sz="1050" dirty="0" err="1">
                <a:solidFill>
                  <a:schemeClr val="accent1">
                    <a:lumMod val="75000"/>
                  </a:schemeClr>
                </a:solidFill>
                <a:latin typeface="Century Gothic" panose="020B0502020202020204" pitchFamily="34" charset="0"/>
                <a:cs typeface="+mn-cs"/>
              </a:rPr>
              <a:t>mln</a:t>
            </a:r>
            <a:r>
              <a:rPr lang="en-US" sz="1050" dirty="0">
                <a:solidFill>
                  <a:schemeClr val="accent1">
                    <a:lumMod val="75000"/>
                  </a:schemeClr>
                </a:solidFill>
                <a:latin typeface="Century Gothic" panose="020B0502020202020204" pitchFamily="34" charset="0"/>
                <a:cs typeface="+mn-cs"/>
              </a:rPr>
              <a:t> RUB will be exempt from property tax and will be entitled to profit tax reduction</a:t>
            </a:r>
            <a:r>
              <a:rPr lang="ru-RU" sz="1050" dirty="0">
                <a:solidFill>
                  <a:schemeClr val="accent1">
                    <a:lumMod val="75000"/>
                  </a:schemeClr>
                </a:solidFill>
                <a:latin typeface="Century Gothic" panose="020B0502020202020204" pitchFamily="34" charset="0"/>
                <a:cs typeface="+mn-cs"/>
              </a:rPr>
              <a:t>.</a:t>
            </a:r>
            <a:endParaRPr lang="ru-RU" sz="1050" dirty="0">
              <a:solidFill>
                <a:schemeClr val="accent1">
                  <a:lumMod val="75000"/>
                </a:schemeClr>
              </a:solidFill>
              <a:latin typeface="Century Gothic" panose="020B0502020202020204" pitchFamily="34" charset="0"/>
              <a:cs typeface="+mn-cs"/>
            </a:endParaRPr>
          </a:p>
          <a:p>
            <a:pPr fontAlgn="auto">
              <a:spcBef>
                <a:spcPts val="0"/>
              </a:spcBef>
              <a:spcAft>
                <a:spcPts val="0"/>
              </a:spcAft>
              <a:defRPr/>
            </a:pPr>
            <a:endParaRPr lang="ru-RU" sz="1050" dirty="0">
              <a:solidFill>
                <a:srgbClr val="C00000"/>
              </a:solidFill>
              <a:latin typeface="Century Gothic" panose="020B0502020202020204" pitchFamily="34" charset="0"/>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a:off x="179388" y="1052513"/>
            <a:ext cx="6477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altLang="ru-RU" sz="1200" dirty="0">
              <a:solidFill>
                <a:schemeClr val="tx2">
                  <a:lumMod val="50000"/>
                </a:schemeClr>
              </a:solidFill>
            </a:endParaRPr>
          </a:p>
        </p:txBody>
      </p:sp>
      <p:sp>
        <p:nvSpPr>
          <p:cNvPr id="5" name="Пятиугольник 4"/>
          <p:cNvSpPr/>
          <p:nvPr/>
        </p:nvSpPr>
        <p:spPr>
          <a:xfrm>
            <a:off x="188913" y="3789363"/>
            <a:ext cx="7112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Прямоугольник 5"/>
          <p:cNvSpPr/>
          <p:nvPr/>
        </p:nvSpPr>
        <p:spPr>
          <a:xfrm rot="16200000">
            <a:off x="-138112" y="1903413"/>
            <a:ext cx="1076325" cy="523875"/>
          </a:xfrm>
          <a:prstGeom prst="rect">
            <a:avLst/>
          </a:prstGeom>
        </p:spPr>
        <p:txBody>
          <a:bodyPr wrap="none">
            <a:spAutoFit/>
          </a:bodyPr>
          <a:lstStyle/>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Market</a:t>
            </a:r>
            <a:endParaRPr lang="ru-RU" altLang="ru-RU" sz="1400" dirty="0">
              <a:solidFill>
                <a:schemeClr val="tx2">
                  <a:lumMod val="50000"/>
                </a:schemeClr>
              </a:solidFill>
              <a:latin typeface="Century Gothic" panose="020B0502020202020204" pitchFamily="34" charset="0"/>
              <a:cs typeface="+mn-cs"/>
            </a:endParaRPr>
          </a:p>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conditions</a:t>
            </a:r>
            <a:endParaRPr lang="ru-RU" altLang="ru-RU" sz="1400" dirty="0">
              <a:solidFill>
                <a:schemeClr val="tx2">
                  <a:lumMod val="50000"/>
                </a:schemeClr>
              </a:solidFill>
              <a:latin typeface="Century Gothic" panose="020B0502020202020204" pitchFamily="34" charset="0"/>
              <a:cs typeface="+mn-cs"/>
            </a:endParaRPr>
          </a:p>
        </p:txBody>
      </p:sp>
      <p:sp>
        <p:nvSpPr>
          <p:cNvPr id="19468" name="Прямоугольник 6"/>
          <p:cNvSpPr>
            <a:spLocks noChangeArrowheads="1"/>
          </p:cNvSpPr>
          <p:nvPr/>
        </p:nvSpPr>
        <p:spPr bwMode="auto">
          <a:xfrm rot="-5400000">
            <a:off x="-76993" y="4620419"/>
            <a:ext cx="1074737" cy="523875"/>
          </a:xfrm>
          <a:prstGeom prst="rect">
            <a:avLst/>
          </a:prstGeom>
          <a:noFill/>
          <a:ln w="9525">
            <a:noFill/>
            <a:miter lim="800000"/>
            <a:headEnd/>
            <a:tailEnd/>
          </a:ln>
        </p:spPr>
        <p:txBody>
          <a:bodyPr wrap="none">
            <a:spAutoFit/>
          </a:bodyPr>
          <a:lstStyle/>
          <a:p>
            <a:pPr algn="ctr"/>
            <a:r>
              <a:rPr lang="en-US" sz="1400">
                <a:latin typeface="Century Gothic" pitchFamily="34" charset="0"/>
              </a:rPr>
              <a:t>Economic</a:t>
            </a:r>
            <a:endParaRPr lang="ru-RU" sz="1400">
              <a:latin typeface="Century Gothic" pitchFamily="34" charset="0"/>
            </a:endParaRPr>
          </a:p>
          <a:p>
            <a:pPr algn="ctr"/>
            <a:r>
              <a:rPr lang="en-US" sz="1400">
                <a:latin typeface="Century Gothic" pitchFamily="34" charset="0"/>
              </a:rPr>
              <a:t>conditions</a:t>
            </a:r>
            <a:endParaRPr lang="ru-RU" sz="1400">
              <a:latin typeface="Century Gothic" pitchFamily="34" charset="0"/>
            </a:endParaRPr>
          </a:p>
        </p:txBody>
      </p:sp>
      <p:sp>
        <p:nvSpPr>
          <p:cNvPr id="11" name="Прямоугольник 10"/>
          <p:cNvSpPr/>
          <p:nvPr/>
        </p:nvSpPr>
        <p:spPr>
          <a:xfrm>
            <a:off x="188913" y="333375"/>
            <a:ext cx="8704262" cy="430213"/>
          </a:xfrm>
          <a:prstGeom prst="rect">
            <a:avLst/>
          </a:prstGeom>
        </p:spPr>
        <p:txBody>
          <a:bodyPr>
            <a:spAutoFit/>
          </a:bodyPr>
          <a:lstStyle/>
          <a:p>
            <a:pPr algn="ctr" defTabSz="955675" fontAlgn="auto">
              <a:spcBef>
                <a:spcPts val="0"/>
              </a:spcBef>
              <a:spcAft>
                <a:spcPts val="0"/>
              </a:spcAft>
              <a:defRPr/>
            </a:pPr>
            <a:r>
              <a:rPr lang="en-US" sz="2200" b="1" dirty="0">
                <a:latin typeface="Century Gothic" panose="020B0502020202020204" pitchFamily="34" charset="0"/>
                <a:cs typeface="+mn-cs"/>
              </a:rPr>
              <a:t>Foam-glass plant investment</a:t>
            </a:r>
            <a:r>
              <a:rPr lang="ru-RU" sz="2200" b="1" dirty="0">
                <a:solidFill>
                  <a:schemeClr val="tx2">
                    <a:lumMod val="50000"/>
                  </a:schemeClr>
                </a:solidFill>
                <a:latin typeface="Century Gothic" panose="020B0502020202020204" pitchFamily="34" charset="0"/>
                <a:cs typeface="+mn-cs"/>
              </a:rPr>
              <a:t>*</a:t>
            </a:r>
            <a:endParaRPr lang="ru-RU" sz="2200" b="1" dirty="0">
              <a:latin typeface="Century Gothic" panose="020B0502020202020204" pitchFamily="34" charset="0"/>
              <a:cs typeface="+mn-cs"/>
            </a:endParaRPr>
          </a:p>
        </p:txBody>
      </p:sp>
      <p:graphicFrame>
        <p:nvGraphicFramePr>
          <p:cNvPr id="19464" name="Object 8"/>
          <p:cNvGraphicFramePr>
            <a:graphicFrameLocks noChangeAspect="1"/>
          </p:cNvGraphicFramePr>
          <p:nvPr/>
        </p:nvGraphicFramePr>
        <p:xfrm>
          <a:off x="5695950" y="1231900"/>
          <a:ext cx="3340100" cy="1839913"/>
        </p:xfrm>
        <a:graphic>
          <a:graphicData uri="http://schemas.openxmlformats.org/presentationml/2006/ole">
            <p:oleObj spid="_x0000_s19464" name="Worksheet" r:id="rId3" imgW="7591408" imgH="3991043" progId="Excel.Sheet.8">
              <p:embed/>
            </p:oleObj>
          </a:graphicData>
        </a:graphic>
      </p:graphicFrame>
      <p:sp>
        <p:nvSpPr>
          <p:cNvPr id="14" name="Прямоугольник 13"/>
          <p:cNvSpPr/>
          <p:nvPr/>
        </p:nvSpPr>
        <p:spPr>
          <a:xfrm>
            <a:off x="873125" y="830263"/>
            <a:ext cx="4789488" cy="2413000"/>
          </a:xfrm>
          <a:prstGeom prst="rect">
            <a:avLst/>
          </a:prstGeom>
        </p:spPr>
        <p:txBody>
          <a:bodyPr>
            <a:spAutoFit/>
          </a:bodyPr>
          <a:lstStyle/>
          <a:p>
            <a:pPr marL="171450" indent="-171450" algn="just" fontAlgn="auto">
              <a:lnSpc>
                <a:spcPct val="150000"/>
              </a:lnSpc>
              <a:spcBef>
                <a:spcPts val="0"/>
              </a:spcBef>
              <a:spcAft>
                <a:spcPts val="0"/>
              </a:spcAft>
              <a:buFont typeface="Wingdings" panose="05000000000000000000" pitchFamily="2" charset="2"/>
              <a:buChar char="§"/>
              <a:defRPr/>
            </a:pPr>
            <a:endParaRPr lang="ru-RU" sz="1000" dirty="0">
              <a:latin typeface="+mn-lt"/>
              <a:cs typeface="+mn-cs"/>
            </a:endParaRPr>
          </a:p>
          <a:p>
            <a:pPr algn="just" fontAlgn="auto">
              <a:lnSpc>
                <a:spcPct val="150000"/>
              </a:lnSpc>
              <a:spcBef>
                <a:spcPts val="0"/>
              </a:spcBef>
              <a:spcAft>
                <a:spcPts val="0"/>
              </a:spcAft>
              <a:defRPr/>
            </a:pPr>
            <a:r>
              <a:rPr lang="ru-RU" sz="1000" dirty="0">
                <a:latin typeface="Century Gothic" panose="020B0502020202020204" pitchFamily="34" charset="0"/>
                <a:cs typeface="+mn-cs"/>
              </a:rPr>
              <a:t>- </a:t>
            </a:r>
            <a:r>
              <a:rPr lang="en-US" sz="1000" dirty="0">
                <a:latin typeface="Century Gothic" panose="020B0502020202020204" pitchFamily="34" charset="0"/>
                <a:cs typeface="+mn-cs"/>
              </a:rPr>
              <a:t>Due to the high regional building rate</a:t>
            </a:r>
            <a:r>
              <a:rPr lang="ru-RU" sz="1000" dirty="0">
                <a:latin typeface="Century Gothic" panose="020B0502020202020204" pitchFamily="34" charset="0"/>
                <a:cs typeface="+mn-cs"/>
              </a:rPr>
              <a:t>, </a:t>
            </a:r>
            <a:r>
              <a:rPr lang="en-US" sz="1000" dirty="0">
                <a:latin typeface="Century Gothic" panose="020B0502020202020204" pitchFamily="34" charset="0"/>
                <a:cs typeface="+mn-cs"/>
              </a:rPr>
              <a:t>climate</a:t>
            </a:r>
            <a:r>
              <a:rPr lang="ru-RU" sz="1000" dirty="0">
                <a:latin typeface="Century Gothic" panose="020B0502020202020204" pitchFamily="34" charset="0"/>
                <a:cs typeface="+mn-cs"/>
              </a:rPr>
              <a:t>, </a:t>
            </a:r>
            <a:r>
              <a:rPr lang="en-US" sz="1000" dirty="0">
                <a:latin typeface="Century Gothic" panose="020B0502020202020204" pitchFamily="34" charset="0"/>
                <a:cs typeface="+mn-cs"/>
              </a:rPr>
              <a:t>increased requirements to heat insulating materials</a:t>
            </a:r>
            <a:r>
              <a:rPr lang="ru-RU" sz="1000" dirty="0">
                <a:latin typeface="Century Gothic" panose="020B0502020202020204" pitchFamily="34" charset="0"/>
                <a:cs typeface="+mn-cs"/>
              </a:rPr>
              <a:t>, </a:t>
            </a:r>
            <a:r>
              <a:rPr lang="en-US" sz="1000" dirty="0">
                <a:latin typeface="Century Gothic" panose="020B0502020202020204" pitchFamily="34" charset="0"/>
                <a:cs typeface="+mn-cs"/>
              </a:rPr>
              <a:t>glass sand resources that let produce high quality </a:t>
            </a:r>
            <a:r>
              <a:rPr lang="ru-RU" sz="1000" dirty="0">
                <a:latin typeface="Century Gothic" panose="020B0502020202020204" pitchFamily="34" charset="0"/>
                <a:cs typeface="+mn-cs"/>
              </a:rPr>
              <a:t> </a:t>
            </a:r>
            <a:r>
              <a:rPr lang="fr-FR" sz="1000" dirty="0">
                <a:latin typeface="Century Gothic" panose="020B0502020202020204" pitchFamily="34" charset="0"/>
                <a:cs typeface="+mn-cs"/>
              </a:rPr>
              <a:t>quenched cullet</a:t>
            </a:r>
            <a:r>
              <a:rPr lang="ru-RU" sz="1000" dirty="0">
                <a:latin typeface="Century Gothic" panose="020B0502020202020204" pitchFamily="34" charset="0"/>
                <a:cs typeface="+mn-cs"/>
              </a:rPr>
              <a:t>, </a:t>
            </a:r>
            <a:r>
              <a:rPr lang="en-US" sz="1000" dirty="0">
                <a:latin typeface="Century Gothic" panose="020B0502020202020204" pitchFamily="34" charset="0"/>
                <a:cs typeface="+mn-cs"/>
              </a:rPr>
              <a:t>the market situation is favorable for foam-glass blocks and casing production</a:t>
            </a:r>
            <a:r>
              <a:rPr lang="ru-RU" sz="1000" dirty="0">
                <a:latin typeface="Century Gothic" panose="020B0502020202020204" pitchFamily="34" charset="0"/>
                <a:cs typeface="+mn-cs"/>
              </a:rPr>
              <a:t>.</a:t>
            </a:r>
          </a:p>
          <a:p>
            <a:pPr algn="just" fontAlgn="auto">
              <a:lnSpc>
                <a:spcPct val="150000"/>
              </a:lnSpc>
              <a:spcBef>
                <a:spcPts val="0"/>
              </a:spcBef>
              <a:spcAft>
                <a:spcPts val="0"/>
              </a:spcAft>
              <a:defRPr/>
            </a:pPr>
            <a:r>
              <a:rPr lang="ru-RU" sz="1000" dirty="0">
                <a:latin typeface="Century Gothic" panose="020B0502020202020204" pitchFamily="34" charset="0"/>
                <a:cs typeface="+mn-cs"/>
              </a:rPr>
              <a:t> - </a:t>
            </a:r>
            <a:r>
              <a:rPr lang="en-US" sz="1000" dirty="0">
                <a:latin typeface="Century Gothic" panose="020B0502020202020204" pitchFamily="34" charset="0"/>
                <a:cs typeface="+mn-cs"/>
              </a:rPr>
              <a:t>Application</a:t>
            </a:r>
            <a:r>
              <a:rPr lang="ru-RU" sz="1000" dirty="0">
                <a:latin typeface="Century Gothic" panose="020B0502020202020204" pitchFamily="34" charset="0"/>
                <a:cs typeface="+mn-cs"/>
              </a:rPr>
              <a:t>: </a:t>
            </a:r>
          </a:p>
          <a:p>
            <a:pPr algn="just" fontAlgn="auto">
              <a:lnSpc>
                <a:spcPct val="150000"/>
              </a:lnSpc>
              <a:spcBef>
                <a:spcPts val="0"/>
              </a:spcBef>
              <a:spcAft>
                <a:spcPts val="0"/>
              </a:spcAft>
              <a:defRPr/>
            </a:pPr>
            <a:r>
              <a:rPr lang="ru-RU" sz="1000" dirty="0">
                <a:latin typeface="Century Gothic" panose="020B0502020202020204" pitchFamily="34" charset="0"/>
                <a:cs typeface="+mn-cs"/>
              </a:rPr>
              <a:t>* </a:t>
            </a:r>
            <a:r>
              <a:rPr lang="en-US" sz="1000" dirty="0">
                <a:latin typeface="Century Gothic" panose="020B0502020202020204" pitchFamily="34" charset="0"/>
                <a:cs typeface="+mn-cs"/>
              </a:rPr>
              <a:t>Multi-storeyed residential</a:t>
            </a:r>
            <a:r>
              <a:rPr lang="ru-RU" sz="1000" dirty="0">
                <a:latin typeface="Century Gothic" panose="020B0502020202020204" pitchFamily="34" charset="0"/>
                <a:cs typeface="+mn-cs"/>
              </a:rPr>
              <a:t>, </a:t>
            </a:r>
            <a:r>
              <a:rPr lang="en-US" sz="1000" dirty="0">
                <a:latin typeface="Century Gothic" panose="020B0502020202020204" pitchFamily="34" charset="0"/>
                <a:cs typeface="+mn-cs"/>
              </a:rPr>
              <a:t>commercial</a:t>
            </a:r>
            <a:r>
              <a:rPr lang="ru-RU" sz="1000" dirty="0">
                <a:latin typeface="Century Gothic" panose="020B0502020202020204" pitchFamily="34" charset="0"/>
                <a:cs typeface="+mn-cs"/>
              </a:rPr>
              <a:t>, </a:t>
            </a:r>
            <a:r>
              <a:rPr lang="en-US" sz="1000" dirty="0">
                <a:latin typeface="Century Gothic" panose="020B0502020202020204" pitchFamily="34" charset="0"/>
                <a:cs typeface="+mn-cs"/>
              </a:rPr>
              <a:t>industrial</a:t>
            </a:r>
            <a:r>
              <a:rPr lang="ru-RU" sz="1000" dirty="0">
                <a:latin typeface="Century Gothic" panose="020B0502020202020204" pitchFamily="34" charset="0"/>
                <a:cs typeface="+mn-cs"/>
              </a:rPr>
              <a:t>, </a:t>
            </a:r>
            <a:r>
              <a:rPr lang="en-US" sz="1000" dirty="0">
                <a:latin typeface="Century Gothic" panose="020B0502020202020204" pitchFamily="34" charset="0"/>
                <a:cs typeface="+mn-cs"/>
              </a:rPr>
              <a:t>individual building</a:t>
            </a:r>
            <a:r>
              <a:rPr lang="ru-RU" sz="1000" dirty="0">
                <a:latin typeface="Century Gothic" panose="020B0502020202020204" pitchFamily="34" charset="0"/>
                <a:cs typeface="+mn-cs"/>
              </a:rPr>
              <a:t>.</a:t>
            </a:r>
          </a:p>
          <a:p>
            <a:pPr algn="just" fontAlgn="auto">
              <a:lnSpc>
                <a:spcPct val="150000"/>
              </a:lnSpc>
              <a:spcBef>
                <a:spcPts val="0"/>
              </a:spcBef>
              <a:spcAft>
                <a:spcPts val="0"/>
              </a:spcAft>
              <a:defRPr/>
            </a:pPr>
            <a:r>
              <a:rPr lang="ru-RU" sz="1000" dirty="0">
                <a:latin typeface="Century Gothic" panose="020B0502020202020204" pitchFamily="34" charset="0"/>
                <a:cs typeface="+mn-cs"/>
              </a:rPr>
              <a:t>*       </a:t>
            </a:r>
            <a:r>
              <a:rPr lang="en-US" sz="1000" dirty="0">
                <a:latin typeface="Century Gothic" panose="020B0502020202020204" pitchFamily="34" charset="0"/>
                <a:cs typeface="+mn-cs"/>
              </a:rPr>
              <a:t>Heat insulation for pipes in petrochemical industry and in housing and utility sector</a:t>
            </a:r>
            <a:r>
              <a:rPr lang="ru-RU" sz="1000" dirty="0">
                <a:latin typeface="Century Gothic" panose="020B0502020202020204" pitchFamily="34" charset="0"/>
                <a:cs typeface="+mn-cs"/>
              </a:rPr>
              <a:t>.</a:t>
            </a:r>
          </a:p>
          <a:p>
            <a:pPr algn="just" fontAlgn="auto">
              <a:lnSpc>
                <a:spcPct val="150000"/>
              </a:lnSpc>
              <a:spcBef>
                <a:spcPts val="0"/>
              </a:spcBef>
              <a:spcAft>
                <a:spcPts val="0"/>
              </a:spcAft>
              <a:defRPr/>
            </a:pPr>
            <a:r>
              <a:rPr lang="ru-RU" sz="1050" dirty="0">
                <a:latin typeface="+mn-lt"/>
                <a:cs typeface="+mn-cs"/>
              </a:rPr>
              <a:t>    </a:t>
            </a:r>
            <a:endParaRPr lang="ru-RU" sz="1050" dirty="0">
              <a:latin typeface="+mn-lt"/>
              <a:cs typeface="+mn-cs"/>
            </a:endParaRPr>
          </a:p>
        </p:txBody>
      </p:sp>
      <p:sp>
        <p:nvSpPr>
          <p:cNvPr id="16" name="Объект 2"/>
          <p:cNvSpPr txBox="1">
            <a:spLocks/>
          </p:cNvSpPr>
          <p:nvPr/>
        </p:nvSpPr>
        <p:spPr bwMode="auto">
          <a:xfrm>
            <a:off x="1230313" y="3679825"/>
            <a:ext cx="3840162" cy="2598738"/>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Font typeface="Wingdings" pitchFamily="2" charset="2"/>
              <a:buNone/>
              <a:defRPr/>
            </a:pPr>
            <a:r>
              <a:rPr lang="en-US" altLang="ru-RU" sz="1100" b="1" u="sng" kern="0" dirty="0" smtClean="0">
                <a:solidFill>
                  <a:schemeClr val="tx2">
                    <a:lumMod val="50000"/>
                  </a:schemeClr>
                </a:solidFill>
                <a:latin typeface="Century Gothic" panose="020B0502020202020204" pitchFamily="34" charset="0"/>
              </a:rPr>
              <a:t>Initial data</a:t>
            </a:r>
            <a:r>
              <a:rPr lang="ru-RU" altLang="ru-RU" sz="1100" b="1" u="sng" kern="0" dirty="0" smtClean="0">
                <a:latin typeface="Century Gothic" panose="020B0502020202020204" pitchFamily="34" charset="0"/>
              </a:rPr>
              <a:t>:</a:t>
            </a:r>
          </a:p>
          <a:p>
            <a:pPr marL="0" indent="0">
              <a:spcBef>
                <a:spcPts val="600"/>
              </a:spcBef>
              <a:buFont typeface="Wingdings" pitchFamily="2" charset="2"/>
              <a:buNone/>
              <a:defRPr/>
            </a:pPr>
            <a:r>
              <a:rPr lang="en-US" sz="1100" b="1" dirty="0" smtClean="0">
                <a:latin typeface="Century Gothic" panose="020B0502020202020204" pitchFamily="34" charset="0"/>
              </a:rPr>
              <a:t>Production capacity</a:t>
            </a:r>
            <a:r>
              <a:rPr lang="ru-RU" sz="1100" b="1" dirty="0" smtClean="0">
                <a:latin typeface="Century Gothic" panose="020B0502020202020204" pitchFamily="34" charset="0"/>
              </a:rPr>
              <a:t> </a:t>
            </a:r>
            <a:r>
              <a:rPr lang="ru-RU" altLang="ru-RU" sz="1100" b="1" kern="0" dirty="0" smtClean="0">
                <a:latin typeface="Century Gothic" panose="020B0502020202020204" pitchFamily="34" charset="0"/>
              </a:rPr>
              <a:t>:</a:t>
            </a:r>
          </a:p>
          <a:p>
            <a:pPr>
              <a:spcBef>
                <a:spcPts val="600"/>
              </a:spcBef>
              <a:defRPr/>
            </a:pPr>
            <a:r>
              <a:rPr lang="ru-RU" sz="1100" dirty="0" smtClean="0">
                <a:latin typeface="Century Gothic" panose="020B0502020202020204" pitchFamily="34" charset="0"/>
              </a:rPr>
              <a:t>40 </a:t>
            </a:r>
            <a:r>
              <a:rPr lang="en-US" sz="1100" dirty="0" smtClean="0">
                <a:latin typeface="Century Gothic" panose="020B0502020202020204" pitchFamily="34" charset="0"/>
              </a:rPr>
              <a:t>000 m</a:t>
            </a:r>
            <a:r>
              <a:rPr lang="ru-RU" sz="1100" dirty="0" smtClean="0">
                <a:latin typeface="Century Gothic" panose="020B0502020202020204" pitchFamily="34" charset="0"/>
              </a:rPr>
              <a:t>3 </a:t>
            </a:r>
            <a:r>
              <a:rPr lang="en-US" sz="1100" dirty="0" smtClean="0">
                <a:latin typeface="Century Gothic" panose="020B0502020202020204" pitchFamily="34" charset="0"/>
              </a:rPr>
              <a:t>per year</a:t>
            </a:r>
            <a:endParaRPr lang="ru-RU" altLang="ru-RU" sz="1100" kern="0" dirty="0" smtClean="0">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100" b="1" kern="0" dirty="0" smtClean="0">
                <a:solidFill>
                  <a:schemeClr val="tx2">
                    <a:lumMod val="50000"/>
                  </a:schemeClr>
                </a:solidFill>
                <a:latin typeface="Century Gothic" panose="020B0502020202020204" pitchFamily="34" charset="0"/>
              </a:rPr>
              <a:t>Necessary conditions</a:t>
            </a:r>
            <a:r>
              <a:rPr lang="ru-RU" altLang="ru-RU" sz="1100" b="1" kern="0" dirty="0" smtClean="0">
                <a:solidFill>
                  <a:schemeClr val="tx2">
                    <a:lumMod val="50000"/>
                  </a:schemeClr>
                </a:solidFill>
                <a:latin typeface="Century Gothic" panose="020B0502020202020204" pitchFamily="34" charset="0"/>
              </a:rPr>
              <a:t>: </a:t>
            </a:r>
          </a:p>
          <a:p>
            <a:pPr marL="0" indent="0">
              <a:spcBef>
                <a:spcPts val="600"/>
              </a:spcBef>
              <a:buClr>
                <a:srgbClr val="080808"/>
              </a:buClr>
              <a:buFont typeface="Wingdings" pitchFamily="2" charset="2"/>
              <a:buNone/>
              <a:defRPr/>
            </a:pPr>
            <a:r>
              <a:rPr lang="en-US" altLang="ru-RU" sz="1100" kern="0" dirty="0" smtClean="0">
                <a:solidFill>
                  <a:srgbClr val="000000"/>
                </a:solidFill>
                <a:latin typeface="Century Gothic" panose="020B0502020202020204" pitchFamily="34" charset="0"/>
              </a:rPr>
              <a:t>Site area</a:t>
            </a:r>
            <a:r>
              <a:rPr lang="ru-RU" altLang="ru-RU" sz="1100" kern="0" dirty="0" smtClean="0">
                <a:solidFill>
                  <a:srgbClr val="000000"/>
                </a:solidFill>
                <a:latin typeface="Century Gothic" panose="020B0502020202020204" pitchFamily="34" charset="0"/>
              </a:rPr>
              <a:t> 5-10 </a:t>
            </a:r>
            <a:r>
              <a:rPr lang="en-US" altLang="ru-RU" sz="1100" kern="0" dirty="0" smtClean="0">
                <a:solidFill>
                  <a:srgbClr val="000000"/>
                </a:solidFill>
                <a:latin typeface="Century Gothic" panose="020B0502020202020204" pitchFamily="34" charset="0"/>
              </a:rPr>
              <a:t>hectares</a:t>
            </a:r>
            <a:endParaRPr lang="ru-RU" altLang="ru-RU" sz="1100" kern="0" dirty="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100" b="1" kern="0" dirty="0" smtClean="0">
                <a:solidFill>
                  <a:schemeClr val="tx2">
                    <a:lumMod val="50000"/>
                  </a:schemeClr>
                </a:solidFill>
                <a:latin typeface="Century Gothic" panose="020B0502020202020204" pitchFamily="34" charset="0"/>
              </a:rPr>
              <a:t>Staff</a:t>
            </a:r>
            <a:r>
              <a:rPr lang="ru-RU" altLang="ru-RU" sz="1100" b="1" kern="0" dirty="0" smtClean="0">
                <a:solidFill>
                  <a:schemeClr val="tx2">
                    <a:lumMod val="50000"/>
                  </a:schemeClr>
                </a:solidFill>
                <a:latin typeface="Century Gothic" panose="020B0502020202020204" pitchFamily="34" charset="0"/>
              </a:rPr>
              <a:t>: </a:t>
            </a:r>
            <a:endParaRPr lang="ru-RU" altLang="ru-RU" sz="1100" b="1" kern="0" dirty="0">
              <a:solidFill>
                <a:schemeClr val="tx2">
                  <a:lumMod val="50000"/>
                </a:schemeClr>
              </a:solidFill>
              <a:latin typeface="Century Gothic" panose="020B0502020202020204" pitchFamily="34" charset="0"/>
            </a:endParaRPr>
          </a:p>
          <a:p>
            <a:pPr>
              <a:spcBef>
                <a:spcPts val="600"/>
              </a:spcBef>
              <a:buClr>
                <a:srgbClr val="080808"/>
              </a:buClr>
              <a:defRPr/>
            </a:pPr>
            <a:r>
              <a:rPr lang="ru-RU" altLang="ru-RU" sz="1100" kern="0" dirty="0" smtClean="0">
                <a:solidFill>
                  <a:srgbClr val="000000"/>
                </a:solidFill>
                <a:latin typeface="Century Gothic" panose="020B0502020202020204" pitchFamily="34" charset="0"/>
              </a:rPr>
              <a:t>100-150 </a:t>
            </a:r>
            <a:r>
              <a:rPr lang="en-US" altLang="ru-RU" sz="1100" kern="0" dirty="0" smtClean="0">
                <a:solidFill>
                  <a:srgbClr val="000000"/>
                </a:solidFill>
                <a:latin typeface="Century Gothic" panose="020B0502020202020204" pitchFamily="34" charset="0"/>
              </a:rPr>
              <a:t>people</a:t>
            </a:r>
            <a:r>
              <a:rPr lang="ru-RU" altLang="ru-RU" sz="1100" kern="0" dirty="0" smtClean="0">
                <a:solidFill>
                  <a:srgbClr val="000000"/>
                </a:solidFill>
                <a:latin typeface="Century Gothic" panose="020B0502020202020204" pitchFamily="34" charset="0"/>
              </a:rPr>
              <a:t>(</a:t>
            </a:r>
            <a:r>
              <a:rPr lang="en-US" altLang="ru-RU" sz="1100" kern="0" dirty="0" smtClean="0">
                <a:solidFill>
                  <a:srgbClr val="000000"/>
                </a:solidFill>
                <a:latin typeface="Century Gothic" panose="020B0502020202020204" pitchFamily="34" charset="0"/>
              </a:rPr>
              <a:t>including</a:t>
            </a:r>
            <a:r>
              <a:rPr lang="ru-RU" altLang="ru-RU" sz="1100" kern="0" dirty="0" smtClean="0">
                <a:solidFill>
                  <a:srgbClr val="000000"/>
                </a:solidFill>
                <a:latin typeface="Century Gothic" panose="020B0502020202020204" pitchFamily="34" charset="0"/>
              </a:rPr>
              <a:t> </a:t>
            </a:r>
            <a:r>
              <a:rPr lang="en-US" altLang="ru-RU" sz="1100" kern="0" dirty="0" smtClean="0">
                <a:solidFill>
                  <a:srgbClr val="000000"/>
                </a:solidFill>
                <a:latin typeface="Century Gothic" panose="020B0502020202020204" pitchFamily="34" charset="0"/>
              </a:rPr>
              <a:t>maintenance and</a:t>
            </a:r>
            <a:r>
              <a:rPr lang="ru-RU" altLang="ru-RU" sz="1100" kern="0" dirty="0" smtClean="0">
                <a:solidFill>
                  <a:srgbClr val="000000"/>
                </a:solidFill>
                <a:latin typeface="Century Gothic" panose="020B0502020202020204" pitchFamily="34" charset="0"/>
              </a:rPr>
              <a:t> </a:t>
            </a:r>
            <a:r>
              <a:rPr lang="en-US" altLang="ru-RU" sz="1100" kern="0" dirty="0" smtClean="0">
                <a:solidFill>
                  <a:srgbClr val="000000"/>
                </a:solidFill>
                <a:latin typeface="Century Gothic" panose="020B0502020202020204" pitchFamily="34" charset="0"/>
              </a:rPr>
              <a:t>management personnel</a:t>
            </a:r>
            <a:r>
              <a:rPr lang="ru-RU" altLang="ru-RU" sz="1100" kern="0" dirty="0" smtClean="0">
                <a:solidFill>
                  <a:srgbClr val="000000"/>
                </a:solidFill>
                <a:latin typeface="Century Gothic" panose="020B0502020202020204" pitchFamily="34" charset="0"/>
              </a:rPr>
              <a:t>)</a:t>
            </a:r>
            <a:endParaRPr lang="ru-RU" altLang="ru-RU" sz="1100" kern="0" dirty="0">
              <a:solidFill>
                <a:srgbClr val="000000"/>
              </a:solidFill>
              <a:latin typeface="Century Gothic" panose="020B0502020202020204" pitchFamily="34" charset="0"/>
            </a:endParaRPr>
          </a:p>
          <a:p>
            <a:pPr>
              <a:spcBef>
                <a:spcPts val="600"/>
              </a:spcBef>
              <a:buClr>
                <a:srgbClr val="080808"/>
              </a:buClr>
              <a:defRPr/>
            </a:pPr>
            <a:r>
              <a:rPr lang="en-US" altLang="ru-RU" sz="1100" kern="0" dirty="0" smtClean="0">
                <a:solidFill>
                  <a:srgbClr val="000000"/>
                </a:solidFill>
                <a:latin typeface="Century Gothic" panose="020B0502020202020204" pitchFamily="34" charset="0"/>
              </a:rPr>
              <a:t>salary including insurance -</a:t>
            </a:r>
            <a:r>
              <a:rPr lang="ru-RU" altLang="ru-RU" sz="1100" kern="0" dirty="0" smtClean="0">
                <a:solidFill>
                  <a:srgbClr val="000000"/>
                </a:solidFill>
                <a:latin typeface="Century Gothic" panose="020B0502020202020204" pitchFamily="34" charset="0"/>
              </a:rPr>
              <a:t> 35 000 - 40 000 </a:t>
            </a:r>
            <a:r>
              <a:rPr lang="en-US" altLang="ru-RU" sz="1100" kern="0" dirty="0" smtClean="0">
                <a:solidFill>
                  <a:srgbClr val="000000"/>
                </a:solidFill>
                <a:latin typeface="Century Gothic" panose="020B0502020202020204" pitchFamily="34" charset="0"/>
              </a:rPr>
              <a:t>RUB per person</a:t>
            </a:r>
            <a:endParaRPr lang="ru-RU" altLang="ru-RU" sz="1100" b="1" kern="0" dirty="0">
              <a:solidFill>
                <a:srgbClr val="000000"/>
              </a:solidFill>
              <a:latin typeface="Century Gothic" panose="020B0502020202020204" pitchFamily="34" charset="0"/>
            </a:endParaRPr>
          </a:p>
        </p:txBody>
      </p:sp>
      <p:sp>
        <p:nvSpPr>
          <p:cNvPr id="17" name="Объект 2"/>
          <p:cNvSpPr txBox="1">
            <a:spLocks/>
          </p:cNvSpPr>
          <p:nvPr/>
        </p:nvSpPr>
        <p:spPr bwMode="auto">
          <a:xfrm>
            <a:off x="5062538" y="3614738"/>
            <a:ext cx="4073525" cy="2376487"/>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Clr>
                <a:srgbClr val="080808"/>
              </a:buClr>
              <a:buFont typeface="Wingdings" pitchFamily="2" charset="2"/>
              <a:buNone/>
              <a:defRPr/>
            </a:pPr>
            <a:endParaRPr lang="ru-RU" altLang="ru-RU" sz="1100" b="1" kern="0" dirty="0" smtClean="0">
              <a:solidFill>
                <a:schemeClr val="tx2">
                  <a:lumMod val="50000"/>
                </a:schemeClr>
              </a:solidFill>
            </a:endParaRPr>
          </a:p>
          <a:p>
            <a:pPr marL="0" indent="0">
              <a:spcBef>
                <a:spcPts val="600"/>
              </a:spcBef>
              <a:buClr>
                <a:srgbClr val="080808"/>
              </a:buClr>
              <a:buFont typeface="Wingdings" pitchFamily="2" charset="2"/>
              <a:buNone/>
              <a:defRPr/>
            </a:pPr>
            <a:r>
              <a:rPr lang="en-US" altLang="ru-RU" sz="1100" b="1" kern="0" dirty="0" smtClean="0">
                <a:solidFill>
                  <a:srgbClr val="000000"/>
                </a:solidFill>
                <a:latin typeface="Century Gothic" panose="020B0502020202020204" pitchFamily="34" charset="0"/>
              </a:rPr>
              <a:t>Anticipated investment volume</a:t>
            </a:r>
            <a:endParaRPr lang="ru-RU" altLang="ru-RU" sz="1100" b="1" kern="0" dirty="0" smtClean="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100" b="1" kern="0" dirty="0" smtClean="0">
                <a:solidFill>
                  <a:srgbClr val="000000"/>
                </a:solidFill>
                <a:latin typeface="Century Gothic" panose="020B0502020202020204" pitchFamily="34" charset="0"/>
              </a:rPr>
              <a:t>from</a:t>
            </a:r>
            <a:r>
              <a:rPr lang="ru-RU" altLang="ru-RU" sz="1100" b="1" kern="0" dirty="0" smtClean="0">
                <a:solidFill>
                  <a:srgbClr val="000000"/>
                </a:solidFill>
                <a:latin typeface="Century Gothic" panose="020B0502020202020204" pitchFamily="34" charset="0"/>
              </a:rPr>
              <a:t> </a:t>
            </a:r>
            <a:r>
              <a:rPr lang="en-US" altLang="ru-RU" sz="1100" b="1" kern="0" dirty="0" smtClean="0">
                <a:solidFill>
                  <a:srgbClr val="000000"/>
                </a:solidFill>
                <a:latin typeface="Century Gothic" panose="020B0502020202020204" pitchFamily="34" charset="0"/>
              </a:rPr>
              <a:t> </a:t>
            </a:r>
            <a:r>
              <a:rPr lang="ru-RU" altLang="ru-RU" sz="1100" b="1" kern="0" dirty="0" smtClean="0">
                <a:solidFill>
                  <a:srgbClr val="000000"/>
                </a:solidFill>
                <a:latin typeface="Century Gothic" panose="020B0502020202020204" pitchFamily="34" charset="0"/>
              </a:rPr>
              <a:t>900</a:t>
            </a:r>
            <a:r>
              <a:rPr lang="en-US" altLang="ru-RU" sz="1100" kern="0" dirty="0" smtClean="0">
                <a:latin typeface="Century Gothic" panose="020B0502020202020204" pitchFamily="34" charset="0"/>
              </a:rPr>
              <a:t> </a:t>
            </a:r>
            <a:r>
              <a:rPr lang="en-US" altLang="ru-RU" sz="1100" b="1" kern="0" dirty="0" err="1" smtClean="0">
                <a:latin typeface="Century Gothic" panose="020B0502020202020204" pitchFamily="34" charset="0"/>
              </a:rPr>
              <a:t>mln</a:t>
            </a:r>
            <a:r>
              <a:rPr lang="en-US" altLang="ru-RU" sz="1100" b="1" kern="0" dirty="0" smtClean="0">
                <a:latin typeface="Century Gothic" panose="020B0502020202020204" pitchFamily="34" charset="0"/>
              </a:rPr>
              <a:t> RUB to</a:t>
            </a:r>
            <a:r>
              <a:rPr lang="ru-RU" altLang="ru-RU" sz="1100" b="1" kern="0" dirty="0" smtClean="0">
                <a:latin typeface="Century Gothic" panose="020B0502020202020204" pitchFamily="34" charset="0"/>
              </a:rPr>
              <a:t> 1 </a:t>
            </a:r>
            <a:r>
              <a:rPr lang="en-US" altLang="ru-RU" sz="1100" b="1" kern="0" dirty="0" err="1" smtClean="0">
                <a:latin typeface="Century Gothic" panose="020B0502020202020204" pitchFamily="34" charset="0"/>
              </a:rPr>
              <a:t>bln</a:t>
            </a:r>
            <a:r>
              <a:rPr lang="en-US" altLang="ru-RU" sz="1100" b="1" kern="0" dirty="0" smtClean="0">
                <a:latin typeface="Century Gothic" panose="020B0502020202020204" pitchFamily="34" charset="0"/>
              </a:rPr>
              <a:t> RUB</a:t>
            </a:r>
            <a:endParaRPr lang="ru-RU" altLang="ru-RU" sz="1100" b="1" kern="0" dirty="0" smtClean="0">
              <a:latin typeface="Century Gothic" panose="020B0502020202020204" pitchFamily="34" charset="0"/>
            </a:endParaRPr>
          </a:p>
          <a:p>
            <a:pPr marL="0" indent="0">
              <a:spcBef>
                <a:spcPts val="600"/>
              </a:spcBef>
              <a:buClr>
                <a:srgbClr val="080808"/>
              </a:buClr>
              <a:buFont typeface="Wingdings" pitchFamily="2" charset="2"/>
              <a:buNone/>
              <a:defRPr/>
            </a:pPr>
            <a:endParaRPr lang="ru-RU" altLang="ru-RU" sz="1100" b="1" kern="0" dirty="0" smtClean="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endParaRPr lang="ru-RU" altLang="ru-RU" sz="1100" b="1" kern="0" dirty="0" smtClean="0">
              <a:solidFill>
                <a:schemeClr val="tx2">
                  <a:lumMod val="50000"/>
                </a:schemeClr>
              </a:solidFill>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100" b="1" kern="0" dirty="0" smtClean="0">
                <a:solidFill>
                  <a:schemeClr val="tx2">
                    <a:lumMod val="50000"/>
                  </a:schemeClr>
                </a:solidFill>
                <a:latin typeface="Century Gothic" panose="020B0502020202020204" pitchFamily="34" charset="0"/>
              </a:rPr>
              <a:t>Performance indicators</a:t>
            </a:r>
            <a:r>
              <a:rPr lang="ru-RU" altLang="ru-RU" sz="1100" b="1" kern="0" dirty="0" smtClean="0">
                <a:solidFill>
                  <a:schemeClr val="tx2">
                    <a:lumMod val="50000"/>
                  </a:schemeClr>
                </a:solidFill>
                <a:latin typeface="Century Gothic" panose="020B0502020202020204" pitchFamily="34" charset="0"/>
              </a:rPr>
              <a:t>:</a:t>
            </a:r>
            <a:r>
              <a:rPr lang="ru-RU" altLang="ru-RU" sz="1100" b="1" kern="0" dirty="0" smtClean="0">
                <a:solidFill>
                  <a:srgbClr val="000000"/>
                </a:solidFill>
                <a:latin typeface="Century Gothic" panose="020B0502020202020204" pitchFamily="34" charset="0"/>
              </a:rPr>
              <a:t> </a:t>
            </a:r>
          </a:p>
          <a:p>
            <a:pPr marL="0" indent="0">
              <a:spcBef>
                <a:spcPts val="600"/>
              </a:spcBef>
              <a:buClr>
                <a:srgbClr val="080808"/>
              </a:buClr>
              <a:buFont typeface="Wingdings" pitchFamily="2" charset="2"/>
              <a:buNone/>
              <a:defRPr/>
            </a:pPr>
            <a:r>
              <a:rPr lang="en-US" altLang="ru-RU" sz="1100" kern="0" dirty="0" smtClean="0">
                <a:solidFill>
                  <a:srgbClr val="000000"/>
                </a:solidFill>
                <a:latin typeface="Century Gothic" panose="020B0502020202020204" pitchFamily="34" charset="0"/>
              </a:rPr>
              <a:t>Internal rate of return</a:t>
            </a:r>
            <a:r>
              <a:rPr lang="ru-RU" altLang="ru-RU" sz="1100" kern="0" dirty="0" smtClean="0">
                <a:solidFill>
                  <a:srgbClr val="000000"/>
                </a:solidFill>
                <a:latin typeface="Century Gothic" panose="020B0502020202020204" pitchFamily="34" charset="0"/>
              </a:rPr>
              <a:t> </a:t>
            </a:r>
            <a:r>
              <a:rPr lang="ru-RU" altLang="ru-RU" sz="1100" b="1" kern="0" dirty="0" smtClean="0">
                <a:solidFill>
                  <a:schemeClr val="tx2">
                    <a:lumMod val="50000"/>
                  </a:schemeClr>
                </a:solidFill>
                <a:latin typeface="Century Gothic" panose="020B0502020202020204" pitchFamily="34" charset="0"/>
              </a:rPr>
              <a:t>(</a:t>
            </a:r>
            <a:r>
              <a:rPr lang="en-US" altLang="ru-RU" sz="1100" b="1" kern="0" dirty="0" smtClean="0">
                <a:solidFill>
                  <a:schemeClr val="tx2">
                    <a:lumMod val="50000"/>
                  </a:schemeClr>
                </a:solidFill>
                <a:latin typeface="Century Gothic" panose="020B0502020202020204" pitchFamily="34" charset="0"/>
              </a:rPr>
              <a:t>IRR</a:t>
            </a:r>
            <a:r>
              <a:rPr lang="ru-RU" altLang="ru-RU" sz="1100" b="1" kern="0" dirty="0" smtClean="0">
                <a:solidFill>
                  <a:schemeClr val="tx2">
                    <a:lumMod val="50000"/>
                  </a:schemeClr>
                </a:solidFill>
                <a:latin typeface="Century Gothic" panose="020B0502020202020204" pitchFamily="34" charset="0"/>
              </a:rPr>
              <a:t>)</a:t>
            </a:r>
            <a:r>
              <a:rPr lang="en-US" altLang="ru-RU" sz="1100" b="1" kern="0" dirty="0" smtClean="0">
                <a:solidFill>
                  <a:schemeClr val="tx2">
                    <a:lumMod val="50000"/>
                  </a:schemeClr>
                </a:solidFill>
                <a:latin typeface="Century Gothic" panose="020B0502020202020204" pitchFamily="34" charset="0"/>
              </a:rPr>
              <a:t>: </a:t>
            </a:r>
            <a:r>
              <a:rPr lang="ru-RU" altLang="ru-RU" sz="1100" b="1" kern="0" dirty="0" smtClean="0">
                <a:solidFill>
                  <a:schemeClr val="tx2">
                    <a:lumMod val="50000"/>
                  </a:schemeClr>
                </a:solidFill>
                <a:latin typeface="Century Gothic" panose="020B0502020202020204" pitchFamily="34" charset="0"/>
              </a:rPr>
              <a:t> 24 </a:t>
            </a:r>
            <a:r>
              <a:rPr lang="en-US" altLang="ru-RU" sz="1100" b="1" kern="0" dirty="0" smtClean="0">
                <a:solidFill>
                  <a:schemeClr val="tx2">
                    <a:lumMod val="50000"/>
                  </a:schemeClr>
                </a:solidFill>
                <a:latin typeface="Century Gothic" panose="020B0502020202020204" pitchFamily="34" charset="0"/>
              </a:rPr>
              <a:t>%</a:t>
            </a:r>
          </a:p>
          <a:p>
            <a:pPr marL="0" indent="0">
              <a:spcBef>
                <a:spcPts val="600"/>
              </a:spcBef>
              <a:buClr>
                <a:srgbClr val="080808"/>
              </a:buClr>
              <a:buFont typeface="Wingdings" pitchFamily="2" charset="2"/>
              <a:buNone/>
              <a:defRPr/>
            </a:pPr>
            <a:r>
              <a:rPr lang="en-US" altLang="ru-RU" sz="1100" kern="0" dirty="0" smtClean="0">
                <a:solidFill>
                  <a:srgbClr val="000000"/>
                </a:solidFill>
                <a:latin typeface="Century Gothic" panose="020B0502020202020204" pitchFamily="34" charset="0"/>
              </a:rPr>
              <a:t>Net present value </a:t>
            </a:r>
            <a:r>
              <a:rPr lang="ru-RU" altLang="ru-RU" sz="1100" b="1" kern="0" dirty="0" smtClean="0">
                <a:solidFill>
                  <a:schemeClr val="tx2">
                    <a:lumMod val="50000"/>
                  </a:schemeClr>
                </a:solidFill>
                <a:latin typeface="Century Gothic" panose="020B0502020202020204" pitchFamily="34" charset="0"/>
              </a:rPr>
              <a:t>(</a:t>
            </a:r>
            <a:r>
              <a:rPr lang="en-US" altLang="ru-RU" sz="1100" b="1" kern="0" dirty="0" smtClean="0">
                <a:solidFill>
                  <a:schemeClr val="tx2">
                    <a:lumMod val="50000"/>
                  </a:schemeClr>
                </a:solidFill>
                <a:latin typeface="Century Gothic" panose="020B0502020202020204" pitchFamily="34" charset="0"/>
              </a:rPr>
              <a:t>NPV): </a:t>
            </a:r>
            <a:r>
              <a:rPr lang="ru-RU" altLang="ru-RU" sz="1100" b="1" kern="0" dirty="0" smtClean="0">
                <a:solidFill>
                  <a:schemeClr val="tx2">
                    <a:lumMod val="50000"/>
                  </a:schemeClr>
                </a:solidFill>
                <a:latin typeface="Century Gothic" panose="020B0502020202020204" pitchFamily="34" charset="0"/>
              </a:rPr>
              <a:t>150 - 250</a:t>
            </a:r>
            <a:r>
              <a:rPr lang="ru-RU" altLang="ru-RU" sz="1100" b="1" kern="0" dirty="0" smtClean="0">
                <a:latin typeface="Century Gothic" panose="020B0502020202020204" pitchFamily="34" charset="0"/>
              </a:rPr>
              <a:t> </a:t>
            </a:r>
            <a:r>
              <a:rPr lang="en-US" altLang="ru-RU" sz="1100" b="1" kern="0" dirty="0" err="1" smtClean="0">
                <a:latin typeface="Century Gothic" panose="020B0502020202020204" pitchFamily="34" charset="0"/>
              </a:rPr>
              <a:t>mln</a:t>
            </a:r>
            <a:r>
              <a:rPr lang="en-US" altLang="ru-RU" sz="1100" b="1" kern="0" dirty="0" smtClean="0">
                <a:latin typeface="Century Gothic" panose="020B0502020202020204" pitchFamily="34" charset="0"/>
              </a:rPr>
              <a:t> RUB</a:t>
            </a:r>
            <a:endParaRPr lang="ru-RU" altLang="ru-RU" sz="1100" b="1" kern="0" dirty="0" smtClean="0">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100" kern="0" dirty="0" smtClean="0">
                <a:solidFill>
                  <a:srgbClr val="000000"/>
                </a:solidFill>
                <a:latin typeface="Century Gothic" panose="020B0502020202020204" pitchFamily="34" charset="0"/>
              </a:rPr>
              <a:t>Pay-back period</a:t>
            </a:r>
            <a:r>
              <a:rPr lang="ru-RU" altLang="ru-RU" sz="1100" kern="0" dirty="0" smtClean="0">
                <a:solidFill>
                  <a:srgbClr val="000000"/>
                </a:solidFill>
                <a:latin typeface="Century Gothic" panose="020B0502020202020204" pitchFamily="34" charset="0"/>
              </a:rPr>
              <a:t> </a:t>
            </a:r>
            <a:r>
              <a:rPr lang="ru-RU" altLang="ru-RU" sz="1100" b="1" kern="0" dirty="0" smtClean="0">
                <a:solidFill>
                  <a:schemeClr val="tx2">
                    <a:lumMod val="50000"/>
                  </a:schemeClr>
                </a:solidFill>
                <a:latin typeface="Century Gothic" panose="020B0502020202020204" pitchFamily="34" charset="0"/>
              </a:rPr>
              <a:t>(</a:t>
            </a:r>
            <a:r>
              <a:rPr lang="en-US" altLang="ru-RU" sz="1100" b="1" kern="0" dirty="0" smtClean="0">
                <a:solidFill>
                  <a:schemeClr val="tx2">
                    <a:lumMod val="50000"/>
                  </a:schemeClr>
                </a:solidFill>
                <a:latin typeface="Century Gothic" panose="020B0502020202020204" pitchFamily="34" charset="0"/>
              </a:rPr>
              <a:t>P</a:t>
            </a:r>
            <a:r>
              <a:rPr lang="ru-RU" altLang="ru-RU" sz="1100" b="1" kern="0" dirty="0" smtClean="0">
                <a:solidFill>
                  <a:schemeClr val="tx2">
                    <a:lumMod val="50000"/>
                  </a:schemeClr>
                </a:solidFill>
                <a:latin typeface="Century Gothic" panose="020B0502020202020204" pitchFamily="34" charset="0"/>
              </a:rPr>
              <a:t>Р)</a:t>
            </a:r>
            <a:r>
              <a:rPr lang="en-US" altLang="ru-RU" sz="1100" b="1" kern="0" dirty="0" smtClean="0">
                <a:solidFill>
                  <a:schemeClr val="tx2">
                    <a:lumMod val="50000"/>
                  </a:schemeClr>
                </a:solidFill>
                <a:latin typeface="Century Gothic" panose="020B0502020202020204" pitchFamily="34" charset="0"/>
              </a:rPr>
              <a:t>: </a:t>
            </a:r>
            <a:r>
              <a:rPr lang="ru-RU" altLang="ru-RU" sz="1100" b="1" kern="0" dirty="0">
                <a:solidFill>
                  <a:schemeClr val="tx2">
                    <a:lumMod val="50000"/>
                  </a:schemeClr>
                </a:solidFill>
                <a:latin typeface="Century Gothic" panose="020B0502020202020204" pitchFamily="34" charset="0"/>
              </a:rPr>
              <a:t>8</a:t>
            </a:r>
            <a:r>
              <a:rPr lang="ru-RU" altLang="ru-RU" sz="1100" b="1" kern="0" dirty="0" smtClean="0">
                <a:solidFill>
                  <a:schemeClr val="tx2">
                    <a:lumMod val="50000"/>
                  </a:schemeClr>
                </a:solidFill>
                <a:latin typeface="Century Gothic" panose="020B0502020202020204" pitchFamily="34" charset="0"/>
              </a:rPr>
              <a:t> </a:t>
            </a:r>
            <a:r>
              <a:rPr lang="en-US" altLang="ru-RU" sz="1100" b="1" kern="0" dirty="0" smtClean="0">
                <a:solidFill>
                  <a:schemeClr val="tx2">
                    <a:lumMod val="50000"/>
                  </a:schemeClr>
                </a:solidFill>
                <a:latin typeface="Century Gothic" panose="020B0502020202020204" pitchFamily="34" charset="0"/>
              </a:rPr>
              <a:t>years</a:t>
            </a:r>
            <a:endParaRPr lang="ru-RU" altLang="ru-RU" sz="1100" b="1" kern="0" dirty="0" smtClean="0">
              <a:solidFill>
                <a:schemeClr val="tx2">
                  <a:lumMod val="50000"/>
                </a:schemeClr>
              </a:solidFill>
              <a:latin typeface="Century Gothic" panose="020B0502020202020204" pitchFamily="34" charset="0"/>
            </a:endParaRPr>
          </a:p>
          <a:p>
            <a:pPr marL="0" indent="0">
              <a:spcBef>
                <a:spcPts val="600"/>
              </a:spcBef>
              <a:buClr>
                <a:srgbClr val="080808"/>
              </a:buClr>
              <a:buFont typeface="Wingdings" pitchFamily="2" charset="2"/>
              <a:buNone/>
              <a:defRPr/>
            </a:pPr>
            <a:endParaRPr lang="ru-RU" altLang="ru-RU" sz="1100" b="1" kern="0" dirty="0" smtClean="0">
              <a:solidFill>
                <a:srgbClr val="000000"/>
              </a:solidFill>
            </a:endParaRPr>
          </a:p>
          <a:p>
            <a:pPr marL="0" indent="0">
              <a:spcBef>
                <a:spcPts val="600"/>
              </a:spcBef>
              <a:buClr>
                <a:srgbClr val="080808"/>
              </a:buClr>
              <a:buFont typeface="Wingdings" pitchFamily="2" charset="2"/>
              <a:buNone/>
              <a:defRPr/>
            </a:pPr>
            <a:endParaRPr lang="ru-RU" altLang="ru-RU" sz="1100" b="1" kern="0" dirty="0" smtClean="0">
              <a:solidFill>
                <a:srgbClr val="000000"/>
              </a:solidFill>
            </a:endParaRPr>
          </a:p>
        </p:txBody>
      </p:sp>
      <p:sp>
        <p:nvSpPr>
          <p:cNvPr id="12" name="TextBox 11"/>
          <p:cNvSpPr txBox="1"/>
          <p:nvPr/>
        </p:nvSpPr>
        <p:spPr>
          <a:xfrm>
            <a:off x="95250" y="6254750"/>
            <a:ext cx="9048750" cy="577850"/>
          </a:xfrm>
          <a:prstGeom prst="rect">
            <a:avLst/>
          </a:prstGeom>
          <a:noFill/>
        </p:spPr>
        <p:txBody>
          <a:bodyPr>
            <a:spAutoFit/>
          </a:bodyPr>
          <a:lstStyle/>
          <a:p>
            <a:pPr algn="just" fontAlgn="auto">
              <a:spcBef>
                <a:spcPts val="0"/>
              </a:spcBef>
              <a:spcAft>
                <a:spcPts val="0"/>
              </a:spcAft>
              <a:defRPr/>
            </a:pPr>
            <a:r>
              <a:rPr lang="ru-RU" sz="1050" dirty="0">
                <a:solidFill>
                  <a:schemeClr val="accent1">
                    <a:lumMod val="75000"/>
                  </a:schemeClr>
                </a:solidFill>
                <a:latin typeface="Century Gothic" panose="020B0502020202020204" pitchFamily="34" charset="0"/>
                <a:cs typeface="+mn-cs"/>
              </a:rPr>
              <a:t>*</a:t>
            </a:r>
            <a:r>
              <a:rPr lang="en-US" sz="1050" dirty="0">
                <a:solidFill>
                  <a:schemeClr val="accent1">
                    <a:lumMod val="75000"/>
                  </a:schemeClr>
                </a:solidFill>
                <a:latin typeface="Century Gothic" panose="020B0502020202020204" pitchFamily="34" charset="0"/>
                <a:cs typeface="+mn-cs"/>
              </a:rPr>
              <a:t>We can offer different sites for the project either municipal or privately-owned</a:t>
            </a:r>
            <a:r>
              <a:rPr lang="ru-RU" sz="1050" dirty="0">
                <a:solidFill>
                  <a:schemeClr val="accent1">
                    <a:lumMod val="75000"/>
                  </a:schemeClr>
                </a:solidFill>
                <a:latin typeface="Century Gothic" panose="020B0502020202020204" pitchFamily="34" charset="0"/>
                <a:cs typeface="+mn-cs"/>
              </a:rPr>
              <a:t>; </a:t>
            </a:r>
          </a:p>
          <a:p>
            <a:pPr algn="just" fontAlgn="auto">
              <a:spcBef>
                <a:spcPts val="0"/>
              </a:spcBef>
              <a:spcAft>
                <a:spcPts val="0"/>
              </a:spcAft>
              <a:defRPr/>
            </a:pPr>
            <a:r>
              <a:rPr lang="ru-RU" sz="1050" dirty="0">
                <a:solidFill>
                  <a:schemeClr val="accent1">
                    <a:lumMod val="75000"/>
                  </a:schemeClr>
                </a:solidFill>
                <a:latin typeface="Century Gothic" panose="020B0502020202020204" pitchFamily="34" charset="0"/>
                <a:cs typeface="+mn-cs"/>
              </a:rPr>
              <a:t>*</a:t>
            </a:r>
            <a:r>
              <a:rPr lang="en-US" sz="1050" dirty="0">
                <a:solidFill>
                  <a:schemeClr val="accent1">
                    <a:lumMod val="75000"/>
                  </a:schemeClr>
                </a:solidFill>
                <a:latin typeface="Century Gothic" panose="020B0502020202020204" pitchFamily="34" charset="0"/>
                <a:cs typeface="+mn-cs"/>
              </a:rPr>
              <a:t>Since 2015 investment projects exceeding</a:t>
            </a:r>
            <a:r>
              <a:rPr lang="ru-RU" sz="1050" dirty="0">
                <a:solidFill>
                  <a:schemeClr val="accent1">
                    <a:lumMod val="75000"/>
                  </a:schemeClr>
                </a:solidFill>
                <a:latin typeface="Century Gothic" panose="020B0502020202020204" pitchFamily="34" charset="0"/>
                <a:cs typeface="+mn-cs"/>
              </a:rPr>
              <a:t> 300 </a:t>
            </a:r>
            <a:r>
              <a:rPr lang="en-US" sz="1050" dirty="0" err="1">
                <a:solidFill>
                  <a:schemeClr val="accent1">
                    <a:lumMod val="75000"/>
                  </a:schemeClr>
                </a:solidFill>
                <a:latin typeface="Century Gothic" panose="020B0502020202020204" pitchFamily="34" charset="0"/>
                <a:cs typeface="+mn-cs"/>
              </a:rPr>
              <a:t>mln</a:t>
            </a:r>
            <a:r>
              <a:rPr lang="en-US" sz="1050" dirty="0">
                <a:solidFill>
                  <a:schemeClr val="accent1">
                    <a:lumMod val="75000"/>
                  </a:schemeClr>
                </a:solidFill>
                <a:latin typeface="Century Gothic" panose="020B0502020202020204" pitchFamily="34" charset="0"/>
                <a:cs typeface="+mn-cs"/>
              </a:rPr>
              <a:t> RUB will be exempt from property tax and will be entitled to profit tax reduction</a:t>
            </a:r>
            <a:r>
              <a:rPr lang="ru-RU" sz="1050" dirty="0">
                <a:solidFill>
                  <a:schemeClr val="accent1">
                    <a:lumMod val="75000"/>
                  </a:schemeClr>
                </a:solidFill>
                <a:latin typeface="Century Gothic" panose="020B0502020202020204" pitchFamily="34" charset="0"/>
                <a:cs typeface="+mn-cs"/>
              </a:rPr>
              <a:t>.</a:t>
            </a:r>
            <a:endParaRPr lang="ru-RU" sz="1050" dirty="0">
              <a:solidFill>
                <a:schemeClr val="accent1">
                  <a:lumMod val="75000"/>
                </a:schemeClr>
              </a:solidFill>
              <a:latin typeface="Century Gothic" panose="020B0502020202020204" pitchFamily="34" charset="0"/>
              <a:cs typeface="+mn-cs"/>
            </a:endParaRPr>
          </a:p>
          <a:p>
            <a:pPr fontAlgn="auto">
              <a:spcBef>
                <a:spcPts val="0"/>
              </a:spcBef>
              <a:spcAft>
                <a:spcPts val="0"/>
              </a:spcAft>
              <a:defRPr/>
            </a:pPr>
            <a:endParaRPr lang="ru-RU" sz="1050" dirty="0">
              <a:solidFill>
                <a:srgbClr val="C00000"/>
              </a:solidFill>
              <a:latin typeface="Century Gothic" panose="020B0502020202020204" pitchFamily="34" charset="0"/>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a:off x="179388" y="1052513"/>
            <a:ext cx="6477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altLang="ru-RU" sz="1200" dirty="0">
              <a:solidFill>
                <a:schemeClr val="tx2">
                  <a:lumMod val="50000"/>
                </a:schemeClr>
              </a:solidFill>
            </a:endParaRPr>
          </a:p>
        </p:txBody>
      </p:sp>
      <p:sp>
        <p:nvSpPr>
          <p:cNvPr id="5" name="Пятиугольник 4"/>
          <p:cNvSpPr/>
          <p:nvPr/>
        </p:nvSpPr>
        <p:spPr>
          <a:xfrm>
            <a:off x="188913" y="3789363"/>
            <a:ext cx="7112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Прямоугольник 5"/>
          <p:cNvSpPr/>
          <p:nvPr/>
        </p:nvSpPr>
        <p:spPr>
          <a:xfrm rot="16200000">
            <a:off x="-138112" y="1903413"/>
            <a:ext cx="1076325" cy="523875"/>
          </a:xfrm>
          <a:prstGeom prst="rect">
            <a:avLst/>
          </a:prstGeom>
        </p:spPr>
        <p:txBody>
          <a:bodyPr wrap="none">
            <a:spAutoFit/>
          </a:bodyPr>
          <a:lstStyle/>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Market</a:t>
            </a:r>
            <a:endParaRPr lang="ru-RU" altLang="ru-RU" sz="1400" dirty="0">
              <a:solidFill>
                <a:schemeClr val="tx2">
                  <a:lumMod val="50000"/>
                </a:schemeClr>
              </a:solidFill>
              <a:latin typeface="Century Gothic" panose="020B0502020202020204" pitchFamily="34" charset="0"/>
              <a:cs typeface="+mn-cs"/>
            </a:endParaRPr>
          </a:p>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conditions</a:t>
            </a:r>
            <a:endParaRPr lang="ru-RU" altLang="ru-RU" sz="1400" dirty="0">
              <a:solidFill>
                <a:schemeClr val="tx2">
                  <a:lumMod val="50000"/>
                </a:schemeClr>
              </a:solidFill>
              <a:latin typeface="Century Gothic" panose="020B0502020202020204" pitchFamily="34" charset="0"/>
              <a:cs typeface="+mn-cs"/>
            </a:endParaRPr>
          </a:p>
        </p:txBody>
      </p:sp>
      <p:sp>
        <p:nvSpPr>
          <p:cNvPr id="20493" name="Прямоугольник 6"/>
          <p:cNvSpPr>
            <a:spLocks noChangeArrowheads="1"/>
          </p:cNvSpPr>
          <p:nvPr/>
        </p:nvSpPr>
        <p:spPr bwMode="auto">
          <a:xfrm rot="-5400000">
            <a:off x="-76993" y="4620419"/>
            <a:ext cx="1074737" cy="523875"/>
          </a:xfrm>
          <a:prstGeom prst="rect">
            <a:avLst/>
          </a:prstGeom>
          <a:noFill/>
          <a:ln w="9525">
            <a:noFill/>
            <a:miter lim="800000"/>
            <a:headEnd/>
            <a:tailEnd/>
          </a:ln>
        </p:spPr>
        <p:txBody>
          <a:bodyPr wrap="none">
            <a:spAutoFit/>
          </a:bodyPr>
          <a:lstStyle/>
          <a:p>
            <a:pPr algn="ctr"/>
            <a:r>
              <a:rPr lang="en-US" sz="1400">
                <a:latin typeface="Century Gothic" pitchFamily="34" charset="0"/>
              </a:rPr>
              <a:t>Economic</a:t>
            </a:r>
            <a:endParaRPr lang="ru-RU" sz="1400">
              <a:latin typeface="Century Gothic" pitchFamily="34" charset="0"/>
            </a:endParaRPr>
          </a:p>
          <a:p>
            <a:pPr algn="ctr"/>
            <a:r>
              <a:rPr lang="en-US" sz="1400">
                <a:latin typeface="Century Gothic" pitchFamily="34" charset="0"/>
              </a:rPr>
              <a:t>conditions</a:t>
            </a:r>
            <a:endParaRPr lang="ru-RU" sz="1400">
              <a:latin typeface="Century Gothic" pitchFamily="34" charset="0"/>
            </a:endParaRPr>
          </a:p>
        </p:txBody>
      </p:sp>
      <p:graphicFrame>
        <p:nvGraphicFramePr>
          <p:cNvPr id="20489" name="Object 9"/>
          <p:cNvGraphicFramePr>
            <a:graphicFrameLocks noChangeAspect="1"/>
          </p:cNvGraphicFramePr>
          <p:nvPr/>
        </p:nvGraphicFramePr>
        <p:xfrm>
          <a:off x="5695950" y="1117600"/>
          <a:ext cx="3340100" cy="1839913"/>
        </p:xfrm>
        <a:graphic>
          <a:graphicData uri="http://schemas.openxmlformats.org/presentationml/2006/ole">
            <p:oleObj spid="_x0000_s20489" name="Worksheet" r:id="rId3" imgW="7591408" imgH="3991043" progId="Excel.Sheet.8">
              <p:embed/>
            </p:oleObj>
          </a:graphicData>
        </a:graphic>
      </p:graphicFrame>
      <p:sp>
        <p:nvSpPr>
          <p:cNvPr id="12" name="Прямоугольник 11"/>
          <p:cNvSpPr/>
          <p:nvPr/>
        </p:nvSpPr>
        <p:spPr>
          <a:xfrm>
            <a:off x="192088" y="406400"/>
            <a:ext cx="8704262" cy="430213"/>
          </a:xfrm>
          <a:prstGeom prst="rect">
            <a:avLst/>
          </a:prstGeom>
        </p:spPr>
        <p:txBody>
          <a:bodyPr>
            <a:spAutoFit/>
          </a:bodyPr>
          <a:lstStyle/>
          <a:p>
            <a:pPr algn="ctr" defTabSz="955675" fontAlgn="auto">
              <a:spcBef>
                <a:spcPts val="0"/>
              </a:spcBef>
              <a:spcAft>
                <a:spcPts val="0"/>
              </a:spcAft>
              <a:defRPr/>
            </a:pPr>
            <a:r>
              <a:rPr lang="fr-FR" sz="2200" b="1" dirty="0">
                <a:latin typeface="Century Gothic" panose="020B0502020202020204" pitchFamily="34" charset="0"/>
                <a:cs typeface="+mn-cs"/>
              </a:rPr>
              <a:t>Investment in dry building mixes plant </a:t>
            </a:r>
            <a:r>
              <a:rPr lang="ru-RU" sz="2200" b="1" dirty="0">
                <a:solidFill>
                  <a:schemeClr val="tx2">
                    <a:lumMod val="50000"/>
                  </a:schemeClr>
                </a:solidFill>
                <a:latin typeface="Century Gothic" panose="020B0502020202020204" pitchFamily="34" charset="0"/>
                <a:cs typeface="+mn-cs"/>
              </a:rPr>
              <a:t>*</a:t>
            </a:r>
            <a:endParaRPr lang="ru-RU" sz="2200" b="1" dirty="0">
              <a:latin typeface="Century Gothic" panose="020B0502020202020204" pitchFamily="34" charset="0"/>
              <a:cs typeface="+mn-cs"/>
            </a:endParaRPr>
          </a:p>
        </p:txBody>
      </p:sp>
      <p:sp>
        <p:nvSpPr>
          <p:cNvPr id="13" name="Прямоугольник 12"/>
          <p:cNvSpPr/>
          <p:nvPr/>
        </p:nvSpPr>
        <p:spPr>
          <a:xfrm>
            <a:off x="900113" y="930275"/>
            <a:ext cx="4789487" cy="2100263"/>
          </a:xfrm>
          <a:prstGeom prst="rect">
            <a:avLst/>
          </a:prstGeom>
        </p:spPr>
        <p:txBody>
          <a:bodyPr>
            <a:spAutoFit/>
          </a:bodyPr>
          <a:lstStyle/>
          <a:p>
            <a:pPr marL="171450" indent="-171450" algn="just" fontAlgn="auto">
              <a:lnSpc>
                <a:spcPct val="150000"/>
              </a:lnSpc>
              <a:spcBef>
                <a:spcPts val="0"/>
              </a:spcBef>
              <a:spcAft>
                <a:spcPts val="0"/>
              </a:spcAft>
              <a:buFont typeface="Wingdings" panose="05000000000000000000" pitchFamily="2" charset="2"/>
              <a:buChar char="§"/>
              <a:defRPr/>
            </a:pPr>
            <a:endParaRPr lang="ru-RU" sz="1000" dirty="0">
              <a:latin typeface="+mn-lt"/>
              <a:cs typeface="+mn-cs"/>
            </a:endParaRPr>
          </a:p>
          <a:p>
            <a:pPr marL="171450" indent="-171450" algn="just" fontAlgn="auto">
              <a:lnSpc>
                <a:spcPct val="150000"/>
              </a:lnSpc>
              <a:spcBef>
                <a:spcPts val="0"/>
              </a:spcBef>
              <a:spcAft>
                <a:spcPts val="0"/>
              </a:spcAft>
              <a:buFont typeface="Wingdings" panose="05000000000000000000" pitchFamily="2" charset="2"/>
              <a:buChar char="§"/>
              <a:defRPr/>
            </a:pPr>
            <a:r>
              <a:rPr lang="en-US" sz="1100" dirty="0">
                <a:latin typeface="Century Gothic" panose="020B0502020202020204" pitchFamily="34" charset="0"/>
                <a:cs typeface="+mn-cs"/>
              </a:rPr>
              <a:t>The rate of</a:t>
            </a:r>
            <a:r>
              <a:rPr lang="ru-RU" sz="1100" dirty="0">
                <a:latin typeface="Century Gothic" panose="020B0502020202020204" pitchFamily="34" charset="0"/>
                <a:cs typeface="+mn-cs"/>
              </a:rPr>
              <a:t> </a:t>
            </a:r>
            <a:r>
              <a:rPr lang="fr-FR" sz="1100" dirty="0">
                <a:latin typeface="Century Gothic" panose="020B0502020202020204" pitchFamily="34" charset="0"/>
                <a:cs typeface="+mn-cs"/>
              </a:rPr>
              <a:t>dry building mixes consumption </a:t>
            </a:r>
            <a:r>
              <a:rPr lang="ru-RU" sz="1100" dirty="0">
                <a:latin typeface="Century Gothic" panose="020B0502020202020204" pitchFamily="34" charset="0"/>
                <a:cs typeface="+mn-cs"/>
              </a:rPr>
              <a:t> </a:t>
            </a:r>
            <a:r>
              <a:rPr lang="en-US" sz="1100" dirty="0">
                <a:latin typeface="Century Gothic" panose="020B0502020202020204" pitchFamily="34" charset="0"/>
                <a:cs typeface="+mn-cs"/>
              </a:rPr>
              <a:t>in the Tyumen Region including </a:t>
            </a:r>
            <a:r>
              <a:rPr lang="en-US" sz="1100" dirty="0" err="1">
                <a:latin typeface="Century Gothic" panose="020B0502020202020204" pitchFamily="34" charset="0"/>
                <a:cs typeface="+mn-cs"/>
              </a:rPr>
              <a:t>Khanti-Mansi</a:t>
            </a:r>
            <a:r>
              <a:rPr lang="en-US" sz="1100" dirty="0">
                <a:latin typeface="Century Gothic" panose="020B0502020202020204" pitchFamily="34" charset="0"/>
                <a:cs typeface="+mn-cs"/>
              </a:rPr>
              <a:t> and </a:t>
            </a:r>
            <a:r>
              <a:rPr lang="en-US" sz="1100" dirty="0" err="1">
                <a:latin typeface="Century Gothic" panose="020B0502020202020204" pitchFamily="34" charset="0"/>
                <a:cs typeface="+mn-cs"/>
              </a:rPr>
              <a:t>Yamal-Nenets</a:t>
            </a:r>
            <a:r>
              <a:rPr lang="en-US" sz="1100" dirty="0">
                <a:latin typeface="Century Gothic" panose="020B0502020202020204" pitchFamily="34" charset="0"/>
                <a:cs typeface="+mn-cs"/>
              </a:rPr>
              <a:t> Autonomous Districts was</a:t>
            </a:r>
            <a:r>
              <a:rPr lang="ru-RU" sz="1100" dirty="0">
                <a:latin typeface="Century Gothic" panose="020B0502020202020204" pitchFamily="34" charset="0"/>
                <a:cs typeface="+mn-cs"/>
              </a:rPr>
              <a:t> 410 </a:t>
            </a:r>
            <a:r>
              <a:rPr lang="en-US" sz="1100" dirty="0">
                <a:latin typeface="Century Gothic" panose="020B0502020202020204" pitchFamily="34" charset="0"/>
                <a:cs typeface="+mn-cs"/>
              </a:rPr>
              <a:t>000 ton in 2013</a:t>
            </a:r>
            <a:r>
              <a:rPr lang="ru-RU" sz="1100" dirty="0">
                <a:latin typeface="Century Gothic" panose="020B0502020202020204" pitchFamily="34" charset="0"/>
                <a:cs typeface="+mn-cs"/>
              </a:rPr>
              <a:t>.</a:t>
            </a:r>
            <a:endParaRPr lang="ru-RU" sz="1100" dirty="0">
              <a:latin typeface="Century Gothic" panose="020B0502020202020204" pitchFamily="34" charset="0"/>
              <a:cs typeface="+mn-cs"/>
            </a:endParaRPr>
          </a:p>
          <a:p>
            <a:pPr marL="171450" indent="-171450" algn="just" fontAlgn="auto">
              <a:lnSpc>
                <a:spcPct val="150000"/>
              </a:lnSpc>
              <a:spcBef>
                <a:spcPts val="0"/>
              </a:spcBef>
              <a:spcAft>
                <a:spcPts val="0"/>
              </a:spcAft>
              <a:buFont typeface="Wingdings" panose="05000000000000000000" pitchFamily="2" charset="2"/>
              <a:buChar char="§"/>
              <a:defRPr/>
            </a:pPr>
            <a:r>
              <a:rPr lang="en-US" sz="1100" dirty="0">
                <a:latin typeface="Century Gothic" panose="020B0502020202020204" pitchFamily="34" charset="0"/>
                <a:cs typeface="+mn-cs"/>
              </a:rPr>
              <a:t>If the regional building rate continues to grow, the rate of</a:t>
            </a:r>
            <a:r>
              <a:rPr lang="ru-RU" sz="1100" dirty="0">
                <a:latin typeface="Century Gothic" panose="020B0502020202020204" pitchFamily="34" charset="0"/>
                <a:cs typeface="+mn-cs"/>
              </a:rPr>
              <a:t> </a:t>
            </a:r>
            <a:r>
              <a:rPr lang="fr-FR" sz="1100" dirty="0">
                <a:latin typeface="Century Gothic" panose="020B0502020202020204" pitchFamily="34" charset="0"/>
                <a:cs typeface="+mn-cs"/>
              </a:rPr>
              <a:t>dry building mixes consumption </a:t>
            </a:r>
            <a:r>
              <a:rPr lang="en-US" sz="1100" dirty="0">
                <a:latin typeface="Century Gothic" panose="020B0502020202020204" pitchFamily="34" charset="0"/>
                <a:cs typeface="+mn-cs"/>
              </a:rPr>
              <a:t>will rise by </a:t>
            </a:r>
            <a:r>
              <a:rPr lang="ru-RU" sz="1100" dirty="0">
                <a:latin typeface="Century Gothic" panose="020B0502020202020204" pitchFamily="34" charset="0"/>
                <a:cs typeface="+mn-cs"/>
              </a:rPr>
              <a:t>40-45</a:t>
            </a:r>
            <a:r>
              <a:rPr lang="ru-RU" sz="1100" dirty="0">
                <a:latin typeface="Century Gothic" panose="020B0502020202020204" pitchFamily="34" charset="0"/>
                <a:cs typeface="+mn-cs"/>
              </a:rPr>
              <a:t>%  ( 600 </a:t>
            </a:r>
            <a:r>
              <a:rPr lang="en-US" sz="1100" dirty="0">
                <a:latin typeface="Century Gothic" panose="020B0502020202020204" pitchFamily="34" charset="0"/>
                <a:cs typeface="+mn-cs"/>
              </a:rPr>
              <a:t>000 ton per year</a:t>
            </a:r>
            <a:r>
              <a:rPr lang="ru-RU" sz="1100" dirty="0">
                <a:latin typeface="Century Gothic" panose="020B0502020202020204" pitchFamily="34" charset="0"/>
                <a:cs typeface="+mn-cs"/>
              </a:rPr>
              <a:t>)</a:t>
            </a:r>
            <a:r>
              <a:rPr lang="en-US" sz="1100" dirty="0">
                <a:latin typeface="Century Gothic" panose="020B0502020202020204" pitchFamily="34" charset="0"/>
                <a:cs typeface="+mn-cs"/>
              </a:rPr>
              <a:t> by 2020</a:t>
            </a:r>
            <a:r>
              <a:rPr lang="ru-RU" sz="1100" dirty="0">
                <a:latin typeface="Century Gothic" panose="020B0502020202020204" pitchFamily="34" charset="0"/>
                <a:cs typeface="+mn-cs"/>
              </a:rPr>
              <a:t>.</a:t>
            </a:r>
            <a:endParaRPr lang="ru-RU" sz="1100" dirty="0">
              <a:latin typeface="Century Gothic" panose="020B0502020202020204" pitchFamily="34" charset="0"/>
              <a:cs typeface="+mn-cs"/>
            </a:endParaRPr>
          </a:p>
          <a:p>
            <a:pPr algn="just" fontAlgn="auto">
              <a:lnSpc>
                <a:spcPct val="150000"/>
              </a:lnSpc>
              <a:spcBef>
                <a:spcPts val="0"/>
              </a:spcBef>
              <a:spcAft>
                <a:spcPts val="0"/>
              </a:spcAft>
              <a:defRPr/>
            </a:pPr>
            <a:endParaRPr lang="ru-RU" sz="1100" dirty="0">
              <a:latin typeface="Century Gothic" panose="020B0502020202020204" pitchFamily="34" charset="0"/>
              <a:cs typeface="+mn-cs"/>
            </a:endParaRPr>
          </a:p>
        </p:txBody>
      </p:sp>
      <p:sp>
        <p:nvSpPr>
          <p:cNvPr id="15" name="Объект 2"/>
          <p:cNvSpPr txBox="1">
            <a:spLocks/>
          </p:cNvSpPr>
          <p:nvPr/>
        </p:nvSpPr>
        <p:spPr bwMode="auto">
          <a:xfrm>
            <a:off x="1230313" y="3679825"/>
            <a:ext cx="3840162" cy="2598738"/>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Font typeface="Wingdings" pitchFamily="2" charset="2"/>
              <a:buNone/>
              <a:defRPr/>
            </a:pPr>
            <a:r>
              <a:rPr lang="en-US" altLang="ru-RU" sz="1100" b="1" u="sng" kern="0" dirty="0" smtClean="0">
                <a:solidFill>
                  <a:schemeClr val="tx2">
                    <a:lumMod val="50000"/>
                  </a:schemeClr>
                </a:solidFill>
                <a:latin typeface="Century Gothic" panose="020B0502020202020204" pitchFamily="34" charset="0"/>
              </a:rPr>
              <a:t>Initial data</a:t>
            </a:r>
            <a:r>
              <a:rPr lang="ru-RU" altLang="ru-RU" sz="1100" b="1" u="sng" kern="0" dirty="0" smtClean="0">
                <a:latin typeface="Century Gothic" panose="020B0502020202020204" pitchFamily="34" charset="0"/>
              </a:rPr>
              <a:t>:</a:t>
            </a:r>
          </a:p>
          <a:p>
            <a:pPr marL="0" indent="0">
              <a:spcBef>
                <a:spcPts val="600"/>
              </a:spcBef>
              <a:buFont typeface="Wingdings" pitchFamily="2" charset="2"/>
              <a:buNone/>
              <a:defRPr/>
            </a:pPr>
            <a:r>
              <a:rPr lang="en-US" sz="1100" b="1" dirty="0" smtClean="0">
                <a:latin typeface="Century Gothic" panose="020B0502020202020204" pitchFamily="34" charset="0"/>
              </a:rPr>
              <a:t>Production capacity</a:t>
            </a:r>
            <a:r>
              <a:rPr lang="ru-RU" sz="1100" b="1" dirty="0" smtClean="0">
                <a:latin typeface="Century Gothic" panose="020B0502020202020204" pitchFamily="34" charset="0"/>
              </a:rPr>
              <a:t> </a:t>
            </a:r>
            <a:r>
              <a:rPr lang="ru-RU" altLang="ru-RU" sz="1100" b="1" kern="0" dirty="0" smtClean="0">
                <a:latin typeface="Century Gothic" panose="020B0502020202020204" pitchFamily="34" charset="0"/>
              </a:rPr>
              <a:t>:</a:t>
            </a:r>
          </a:p>
          <a:p>
            <a:pPr>
              <a:spcBef>
                <a:spcPts val="600"/>
              </a:spcBef>
              <a:defRPr/>
            </a:pPr>
            <a:r>
              <a:rPr lang="ru-RU" sz="1100" dirty="0" smtClean="0">
                <a:latin typeface="Century Gothic" panose="020B0502020202020204" pitchFamily="34" charset="0"/>
              </a:rPr>
              <a:t>400 </a:t>
            </a:r>
            <a:r>
              <a:rPr lang="en-US" sz="1100" dirty="0" smtClean="0">
                <a:latin typeface="Century Gothic" panose="020B0502020202020204" pitchFamily="34" charset="0"/>
              </a:rPr>
              <a:t>000 per year</a:t>
            </a:r>
            <a:r>
              <a:rPr lang="ru-RU" altLang="ru-RU" sz="1100" kern="0" dirty="0" smtClean="0">
                <a:latin typeface="Century Gothic" panose="020B0502020202020204" pitchFamily="34" charset="0"/>
              </a:rPr>
              <a:t> </a:t>
            </a:r>
          </a:p>
          <a:p>
            <a:pPr marL="0" indent="0">
              <a:spcBef>
                <a:spcPts val="600"/>
              </a:spcBef>
              <a:buClr>
                <a:srgbClr val="080808"/>
              </a:buClr>
              <a:buFont typeface="Wingdings" pitchFamily="2" charset="2"/>
              <a:buNone/>
              <a:defRPr/>
            </a:pPr>
            <a:r>
              <a:rPr lang="en-US" altLang="ru-RU" sz="1100" b="1" kern="0" dirty="0" smtClean="0">
                <a:solidFill>
                  <a:schemeClr val="tx2">
                    <a:lumMod val="50000"/>
                  </a:schemeClr>
                </a:solidFill>
                <a:latin typeface="Century Gothic" panose="020B0502020202020204" pitchFamily="34" charset="0"/>
              </a:rPr>
              <a:t>Necessary conditions</a:t>
            </a:r>
            <a:r>
              <a:rPr lang="ru-RU" altLang="ru-RU" sz="1100" b="1" kern="0" dirty="0" smtClean="0">
                <a:solidFill>
                  <a:schemeClr val="tx2">
                    <a:lumMod val="50000"/>
                  </a:schemeClr>
                </a:solidFill>
                <a:latin typeface="Century Gothic" panose="020B0502020202020204" pitchFamily="34" charset="0"/>
              </a:rPr>
              <a:t>: </a:t>
            </a:r>
          </a:p>
          <a:p>
            <a:pPr marL="0" indent="0">
              <a:spcBef>
                <a:spcPts val="600"/>
              </a:spcBef>
              <a:buClr>
                <a:srgbClr val="080808"/>
              </a:buClr>
              <a:buFont typeface="Wingdings" pitchFamily="2" charset="2"/>
              <a:buNone/>
              <a:defRPr/>
            </a:pPr>
            <a:r>
              <a:rPr lang="en-US" altLang="ru-RU" sz="1100" kern="0" dirty="0" smtClean="0">
                <a:solidFill>
                  <a:srgbClr val="000000"/>
                </a:solidFill>
                <a:latin typeface="Century Gothic" panose="020B0502020202020204" pitchFamily="34" charset="0"/>
              </a:rPr>
              <a:t>Site area </a:t>
            </a:r>
            <a:r>
              <a:rPr lang="ru-RU" altLang="ru-RU" sz="1100" kern="0" dirty="0" smtClean="0">
                <a:solidFill>
                  <a:srgbClr val="000000"/>
                </a:solidFill>
                <a:latin typeface="Century Gothic" panose="020B0502020202020204" pitchFamily="34" charset="0"/>
              </a:rPr>
              <a:t>10-20 </a:t>
            </a:r>
            <a:r>
              <a:rPr lang="en-US" altLang="ru-RU" sz="1100" kern="0" dirty="0" smtClean="0">
                <a:solidFill>
                  <a:srgbClr val="000000"/>
                </a:solidFill>
                <a:latin typeface="Century Gothic" panose="020B0502020202020204" pitchFamily="34" charset="0"/>
              </a:rPr>
              <a:t>hectares</a:t>
            </a:r>
            <a:endParaRPr lang="ru-RU" altLang="ru-RU" sz="1100" kern="0" dirty="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100" b="1" kern="0" dirty="0" smtClean="0">
                <a:solidFill>
                  <a:schemeClr val="tx2">
                    <a:lumMod val="50000"/>
                  </a:schemeClr>
                </a:solidFill>
                <a:latin typeface="Century Gothic" panose="020B0502020202020204" pitchFamily="34" charset="0"/>
              </a:rPr>
              <a:t>Staff</a:t>
            </a:r>
            <a:r>
              <a:rPr lang="ru-RU" altLang="ru-RU" sz="1100" b="1" kern="0" dirty="0" smtClean="0">
                <a:solidFill>
                  <a:schemeClr val="tx2">
                    <a:lumMod val="50000"/>
                  </a:schemeClr>
                </a:solidFill>
                <a:latin typeface="Century Gothic" panose="020B0502020202020204" pitchFamily="34" charset="0"/>
              </a:rPr>
              <a:t>: </a:t>
            </a:r>
            <a:endParaRPr lang="ru-RU" altLang="ru-RU" sz="1100" b="1" kern="0" dirty="0">
              <a:solidFill>
                <a:schemeClr val="tx2">
                  <a:lumMod val="50000"/>
                </a:schemeClr>
              </a:solidFill>
              <a:latin typeface="Century Gothic" panose="020B0502020202020204" pitchFamily="34" charset="0"/>
            </a:endParaRPr>
          </a:p>
          <a:p>
            <a:pPr>
              <a:spcBef>
                <a:spcPts val="600"/>
              </a:spcBef>
              <a:buClr>
                <a:srgbClr val="080808"/>
              </a:buClr>
              <a:defRPr/>
            </a:pPr>
            <a:r>
              <a:rPr lang="ru-RU" altLang="ru-RU" sz="1100" kern="0" dirty="0" smtClean="0">
                <a:solidFill>
                  <a:srgbClr val="000000"/>
                </a:solidFill>
                <a:latin typeface="Century Gothic" panose="020B0502020202020204" pitchFamily="34" charset="0"/>
              </a:rPr>
              <a:t>250-300 </a:t>
            </a:r>
            <a:r>
              <a:rPr lang="en-US" altLang="ru-RU" sz="1100" kern="0" dirty="0" smtClean="0">
                <a:solidFill>
                  <a:srgbClr val="000000"/>
                </a:solidFill>
                <a:latin typeface="Century Gothic" panose="020B0502020202020204" pitchFamily="34" charset="0"/>
              </a:rPr>
              <a:t>people</a:t>
            </a:r>
            <a:r>
              <a:rPr lang="ru-RU" altLang="ru-RU" sz="1100" kern="0" dirty="0" smtClean="0">
                <a:solidFill>
                  <a:srgbClr val="000000"/>
                </a:solidFill>
                <a:latin typeface="Century Gothic" panose="020B0502020202020204" pitchFamily="34" charset="0"/>
              </a:rPr>
              <a:t>(</a:t>
            </a:r>
            <a:r>
              <a:rPr lang="en-US" altLang="ru-RU" sz="1100" kern="0" dirty="0" smtClean="0">
                <a:solidFill>
                  <a:srgbClr val="000000"/>
                </a:solidFill>
                <a:latin typeface="Century Gothic" panose="020B0502020202020204" pitchFamily="34" charset="0"/>
              </a:rPr>
              <a:t>including</a:t>
            </a:r>
            <a:r>
              <a:rPr lang="ru-RU" altLang="ru-RU" sz="1100" kern="0" dirty="0" smtClean="0">
                <a:solidFill>
                  <a:srgbClr val="000000"/>
                </a:solidFill>
                <a:latin typeface="Century Gothic" panose="020B0502020202020204" pitchFamily="34" charset="0"/>
              </a:rPr>
              <a:t> </a:t>
            </a:r>
            <a:r>
              <a:rPr lang="en-US" altLang="ru-RU" sz="1100" kern="0" dirty="0" smtClean="0">
                <a:solidFill>
                  <a:srgbClr val="000000"/>
                </a:solidFill>
                <a:latin typeface="Century Gothic" panose="020B0502020202020204" pitchFamily="34" charset="0"/>
              </a:rPr>
              <a:t>maintenance and</a:t>
            </a:r>
            <a:r>
              <a:rPr lang="ru-RU" altLang="ru-RU" sz="1100" kern="0" dirty="0" smtClean="0">
                <a:solidFill>
                  <a:srgbClr val="000000"/>
                </a:solidFill>
                <a:latin typeface="Century Gothic" panose="020B0502020202020204" pitchFamily="34" charset="0"/>
              </a:rPr>
              <a:t> </a:t>
            </a:r>
            <a:r>
              <a:rPr lang="en-US" altLang="ru-RU" sz="1100" kern="0" dirty="0" smtClean="0">
                <a:solidFill>
                  <a:srgbClr val="000000"/>
                </a:solidFill>
                <a:latin typeface="Century Gothic" panose="020B0502020202020204" pitchFamily="34" charset="0"/>
              </a:rPr>
              <a:t>management personnel</a:t>
            </a:r>
            <a:r>
              <a:rPr lang="ru-RU" altLang="ru-RU" sz="1100" kern="0" dirty="0" smtClean="0">
                <a:solidFill>
                  <a:srgbClr val="000000"/>
                </a:solidFill>
                <a:latin typeface="Century Gothic" panose="020B0502020202020204" pitchFamily="34" charset="0"/>
              </a:rPr>
              <a:t>)</a:t>
            </a:r>
            <a:endParaRPr lang="ru-RU" altLang="ru-RU" sz="1100" kern="0" dirty="0">
              <a:solidFill>
                <a:srgbClr val="000000"/>
              </a:solidFill>
              <a:latin typeface="Century Gothic" panose="020B0502020202020204" pitchFamily="34" charset="0"/>
            </a:endParaRPr>
          </a:p>
          <a:p>
            <a:pPr>
              <a:spcBef>
                <a:spcPts val="600"/>
              </a:spcBef>
              <a:buClr>
                <a:srgbClr val="080808"/>
              </a:buClr>
              <a:defRPr/>
            </a:pPr>
            <a:r>
              <a:rPr lang="en-US" altLang="ru-RU" sz="1100" kern="0" dirty="0" smtClean="0">
                <a:solidFill>
                  <a:srgbClr val="000000"/>
                </a:solidFill>
                <a:latin typeface="Century Gothic" panose="020B0502020202020204" pitchFamily="34" charset="0"/>
              </a:rPr>
              <a:t>salary including insurance -</a:t>
            </a:r>
            <a:r>
              <a:rPr lang="ru-RU" altLang="ru-RU" sz="1100" kern="0" dirty="0" smtClean="0">
                <a:solidFill>
                  <a:srgbClr val="000000"/>
                </a:solidFill>
                <a:latin typeface="Century Gothic" panose="020B0502020202020204" pitchFamily="34" charset="0"/>
              </a:rPr>
              <a:t> 35 000 - 40 000 </a:t>
            </a:r>
            <a:r>
              <a:rPr lang="en-US" altLang="ru-RU" sz="1100" kern="0" dirty="0" smtClean="0">
                <a:solidFill>
                  <a:srgbClr val="000000"/>
                </a:solidFill>
                <a:latin typeface="Century Gothic" panose="020B0502020202020204" pitchFamily="34" charset="0"/>
              </a:rPr>
              <a:t>RUB per person</a:t>
            </a:r>
            <a:endParaRPr lang="ru-RU" altLang="ru-RU" sz="1100" b="1" kern="0" dirty="0">
              <a:solidFill>
                <a:srgbClr val="000000"/>
              </a:solidFill>
              <a:latin typeface="Century Gothic" panose="020B0502020202020204" pitchFamily="34" charset="0"/>
            </a:endParaRPr>
          </a:p>
        </p:txBody>
      </p:sp>
      <p:sp>
        <p:nvSpPr>
          <p:cNvPr id="18" name="Объект 2"/>
          <p:cNvSpPr txBox="1">
            <a:spLocks/>
          </p:cNvSpPr>
          <p:nvPr/>
        </p:nvSpPr>
        <p:spPr bwMode="auto">
          <a:xfrm>
            <a:off x="5062538" y="3573463"/>
            <a:ext cx="4073525" cy="2376487"/>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Clr>
                <a:srgbClr val="080808"/>
              </a:buClr>
              <a:buFont typeface="Wingdings" pitchFamily="2" charset="2"/>
              <a:buNone/>
              <a:defRPr/>
            </a:pPr>
            <a:endParaRPr lang="ru-RU" altLang="ru-RU" sz="1100" b="1" kern="0" dirty="0" smtClean="0">
              <a:solidFill>
                <a:schemeClr val="tx2">
                  <a:lumMod val="50000"/>
                </a:schemeClr>
              </a:solidFill>
            </a:endParaRPr>
          </a:p>
          <a:p>
            <a:pPr marL="0" indent="0">
              <a:spcBef>
                <a:spcPts val="600"/>
              </a:spcBef>
              <a:buClr>
                <a:srgbClr val="080808"/>
              </a:buClr>
              <a:buFont typeface="Wingdings" pitchFamily="2" charset="2"/>
              <a:buNone/>
              <a:defRPr/>
            </a:pPr>
            <a:r>
              <a:rPr lang="en-US" altLang="ru-RU" sz="1100" b="1" kern="0" dirty="0" smtClean="0">
                <a:solidFill>
                  <a:srgbClr val="000000"/>
                </a:solidFill>
                <a:latin typeface="Century Gothic" panose="020B0502020202020204" pitchFamily="34" charset="0"/>
              </a:rPr>
              <a:t>Anticipated investment volume</a:t>
            </a:r>
            <a:endParaRPr lang="ru-RU" altLang="ru-RU" sz="1100" b="1" kern="0" dirty="0" smtClean="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100" b="1" kern="0" dirty="0" smtClean="0">
                <a:solidFill>
                  <a:srgbClr val="000000"/>
                </a:solidFill>
                <a:latin typeface="Century Gothic" panose="020B0502020202020204" pitchFamily="34" charset="0"/>
              </a:rPr>
              <a:t>from</a:t>
            </a:r>
            <a:r>
              <a:rPr lang="ru-RU" altLang="ru-RU" sz="1100" b="1" kern="0" dirty="0" smtClean="0">
                <a:solidFill>
                  <a:srgbClr val="000000"/>
                </a:solidFill>
                <a:latin typeface="Century Gothic" panose="020B0502020202020204" pitchFamily="34" charset="0"/>
              </a:rPr>
              <a:t> </a:t>
            </a:r>
            <a:r>
              <a:rPr lang="en-US" altLang="ru-RU" sz="1100" b="1" kern="0" dirty="0" smtClean="0">
                <a:solidFill>
                  <a:srgbClr val="000000"/>
                </a:solidFill>
                <a:latin typeface="Century Gothic" panose="020B0502020202020204" pitchFamily="34" charset="0"/>
              </a:rPr>
              <a:t> </a:t>
            </a:r>
            <a:r>
              <a:rPr lang="ru-RU" altLang="ru-RU" sz="1100" b="1" kern="0" dirty="0" smtClean="0">
                <a:solidFill>
                  <a:srgbClr val="000000"/>
                </a:solidFill>
                <a:latin typeface="Century Gothic" panose="020B0502020202020204" pitchFamily="34" charset="0"/>
              </a:rPr>
              <a:t>1</a:t>
            </a:r>
            <a:r>
              <a:rPr lang="en-US" altLang="ru-RU" sz="1100" b="1" kern="0" dirty="0" smtClean="0">
                <a:solidFill>
                  <a:srgbClr val="000000"/>
                </a:solidFill>
                <a:latin typeface="Century Gothic" panose="020B0502020202020204" pitchFamily="34" charset="0"/>
              </a:rPr>
              <a:t>.</a:t>
            </a:r>
            <a:r>
              <a:rPr lang="ru-RU" altLang="ru-RU" sz="1100" b="1" kern="0" dirty="0" smtClean="0">
                <a:solidFill>
                  <a:srgbClr val="000000"/>
                </a:solidFill>
                <a:latin typeface="Century Gothic" panose="020B0502020202020204" pitchFamily="34" charset="0"/>
              </a:rPr>
              <a:t>3</a:t>
            </a:r>
            <a:r>
              <a:rPr lang="en-US" altLang="ru-RU" sz="1100" kern="0" dirty="0" smtClean="0">
                <a:latin typeface="Century Gothic" panose="020B0502020202020204" pitchFamily="34" charset="0"/>
              </a:rPr>
              <a:t> </a:t>
            </a:r>
            <a:r>
              <a:rPr lang="en-US" altLang="ru-RU" sz="1100" b="1" kern="0" dirty="0" err="1" smtClean="0">
                <a:latin typeface="Century Gothic" panose="020B0502020202020204" pitchFamily="34" charset="0"/>
              </a:rPr>
              <a:t>bln</a:t>
            </a:r>
            <a:r>
              <a:rPr lang="en-US" altLang="ru-RU" sz="1100" b="1" kern="0" dirty="0" smtClean="0">
                <a:latin typeface="Century Gothic" panose="020B0502020202020204" pitchFamily="34" charset="0"/>
              </a:rPr>
              <a:t> RUB to</a:t>
            </a:r>
            <a:r>
              <a:rPr lang="ru-RU" altLang="ru-RU" sz="1100" b="1" kern="0" dirty="0" smtClean="0">
                <a:latin typeface="Century Gothic" panose="020B0502020202020204" pitchFamily="34" charset="0"/>
              </a:rPr>
              <a:t> 1</a:t>
            </a:r>
            <a:r>
              <a:rPr lang="en-US" altLang="ru-RU" sz="1100" b="1" kern="0" dirty="0" smtClean="0">
                <a:latin typeface="Century Gothic" panose="020B0502020202020204" pitchFamily="34" charset="0"/>
              </a:rPr>
              <a:t>.</a:t>
            </a:r>
            <a:r>
              <a:rPr lang="ru-RU" altLang="ru-RU" sz="1100" b="1" kern="0" dirty="0" smtClean="0">
                <a:latin typeface="Century Gothic" panose="020B0502020202020204" pitchFamily="34" charset="0"/>
              </a:rPr>
              <a:t>6 </a:t>
            </a:r>
            <a:r>
              <a:rPr lang="en-US" altLang="ru-RU" sz="1100" b="1" kern="0" dirty="0" err="1" smtClean="0">
                <a:latin typeface="Century Gothic" panose="020B0502020202020204" pitchFamily="34" charset="0"/>
              </a:rPr>
              <a:t>bln</a:t>
            </a:r>
            <a:r>
              <a:rPr lang="en-US" altLang="ru-RU" sz="1100" b="1" kern="0" dirty="0" smtClean="0">
                <a:latin typeface="Century Gothic" panose="020B0502020202020204" pitchFamily="34" charset="0"/>
              </a:rPr>
              <a:t> RUB</a:t>
            </a:r>
            <a:endParaRPr lang="ru-RU" altLang="ru-RU" sz="1100" b="1" kern="0" dirty="0" smtClean="0">
              <a:latin typeface="Century Gothic" panose="020B0502020202020204" pitchFamily="34" charset="0"/>
            </a:endParaRPr>
          </a:p>
          <a:p>
            <a:pPr marL="0" indent="0">
              <a:spcBef>
                <a:spcPts val="600"/>
              </a:spcBef>
              <a:buClr>
                <a:srgbClr val="080808"/>
              </a:buClr>
              <a:buFont typeface="Wingdings" pitchFamily="2" charset="2"/>
              <a:buNone/>
              <a:defRPr/>
            </a:pPr>
            <a:endParaRPr lang="ru-RU" altLang="ru-RU" sz="1100" b="1" kern="0" dirty="0" smtClean="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endParaRPr lang="ru-RU" altLang="ru-RU" sz="1100" b="1" kern="0" dirty="0" smtClean="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100" b="1" kern="0" dirty="0" smtClean="0">
                <a:solidFill>
                  <a:schemeClr val="tx2">
                    <a:lumMod val="50000"/>
                  </a:schemeClr>
                </a:solidFill>
                <a:latin typeface="Century Gothic" panose="020B0502020202020204" pitchFamily="34" charset="0"/>
              </a:rPr>
              <a:t>Performance indicators</a:t>
            </a:r>
            <a:r>
              <a:rPr lang="ru-RU" altLang="ru-RU" sz="1100" b="1" kern="0" dirty="0" smtClean="0">
                <a:solidFill>
                  <a:schemeClr val="tx2">
                    <a:lumMod val="50000"/>
                  </a:schemeClr>
                </a:solidFill>
                <a:latin typeface="Century Gothic" panose="020B0502020202020204" pitchFamily="34" charset="0"/>
              </a:rPr>
              <a:t>:</a:t>
            </a:r>
            <a:r>
              <a:rPr lang="ru-RU" altLang="ru-RU" sz="1100" b="1" kern="0" dirty="0" smtClean="0">
                <a:solidFill>
                  <a:srgbClr val="000000"/>
                </a:solidFill>
                <a:latin typeface="Century Gothic" panose="020B0502020202020204" pitchFamily="34" charset="0"/>
              </a:rPr>
              <a:t> </a:t>
            </a:r>
          </a:p>
          <a:p>
            <a:pPr marL="0" indent="0">
              <a:spcBef>
                <a:spcPts val="600"/>
              </a:spcBef>
              <a:buClr>
                <a:srgbClr val="080808"/>
              </a:buClr>
              <a:buFont typeface="Wingdings" pitchFamily="2" charset="2"/>
              <a:buNone/>
              <a:defRPr/>
            </a:pPr>
            <a:r>
              <a:rPr lang="en-US" altLang="ru-RU" sz="1100" kern="0" dirty="0" smtClean="0">
                <a:solidFill>
                  <a:srgbClr val="000000"/>
                </a:solidFill>
                <a:latin typeface="Century Gothic" panose="020B0502020202020204" pitchFamily="34" charset="0"/>
              </a:rPr>
              <a:t>Internal rate of return</a:t>
            </a:r>
            <a:r>
              <a:rPr lang="ru-RU" altLang="ru-RU" sz="1100" kern="0" dirty="0" smtClean="0">
                <a:solidFill>
                  <a:srgbClr val="000000"/>
                </a:solidFill>
                <a:latin typeface="Century Gothic" panose="020B0502020202020204" pitchFamily="34" charset="0"/>
              </a:rPr>
              <a:t> </a:t>
            </a:r>
            <a:r>
              <a:rPr lang="ru-RU" altLang="ru-RU" sz="1100" b="1" kern="0" dirty="0" smtClean="0">
                <a:solidFill>
                  <a:schemeClr val="tx2">
                    <a:lumMod val="50000"/>
                  </a:schemeClr>
                </a:solidFill>
                <a:latin typeface="Century Gothic" panose="020B0502020202020204" pitchFamily="34" charset="0"/>
              </a:rPr>
              <a:t>(</a:t>
            </a:r>
            <a:r>
              <a:rPr lang="en-US" altLang="ru-RU" sz="1100" b="1" kern="0" dirty="0" smtClean="0">
                <a:solidFill>
                  <a:schemeClr val="tx2">
                    <a:lumMod val="50000"/>
                  </a:schemeClr>
                </a:solidFill>
                <a:latin typeface="Century Gothic" panose="020B0502020202020204" pitchFamily="34" charset="0"/>
              </a:rPr>
              <a:t>IRR</a:t>
            </a:r>
            <a:r>
              <a:rPr lang="ru-RU" altLang="ru-RU" sz="1100" b="1" kern="0" dirty="0" smtClean="0">
                <a:solidFill>
                  <a:schemeClr val="tx2">
                    <a:lumMod val="50000"/>
                  </a:schemeClr>
                </a:solidFill>
                <a:latin typeface="Century Gothic" panose="020B0502020202020204" pitchFamily="34" charset="0"/>
              </a:rPr>
              <a:t>)</a:t>
            </a:r>
            <a:r>
              <a:rPr lang="en-US" altLang="ru-RU" sz="1100" b="1" kern="0" dirty="0" smtClean="0">
                <a:solidFill>
                  <a:schemeClr val="tx2">
                    <a:lumMod val="50000"/>
                  </a:schemeClr>
                </a:solidFill>
                <a:latin typeface="Century Gothic" panose="020B0502020202020204" pitchFamily="34" charset="0"/>
              </a:rPr>
              <a:t>: </a:t>
            </a:r>
            <a:r>
              <a:rPr lang="ru-RU" altLang="ru-RU" sz="1100" b="1" kern="0" dirty="0" smtClean="0">
                <a:solidFill>
                  <a:schemeClr val="tx2">
                    <a:lumMod val="50000"/>
                  </a:schemeClr>
                </a:solidFill>
                <a:latin typeface="Century Gothic" panose="020B0502020202020204" pitchFamily="34" charset="0"/>
              </a:rPr>
              <a:t> 25 </a:t>
            </a:r>
            <a:r>
              <a:rPr lang="en-US" altLang="ru-RU" sz="1100" b="1" kern="0" dirty="0" smtClean="0">
                <a:solidFill>
                  <a:schemeClr val="tx2">
                    <a:lumMod val="50000"/>
                  </a:schemeClr>
                </a:solidFill>
                <a:latin typeface="Century Gothic" panose="020B0502020202020204" pitchFamily="34" charset="0"/>
              </a:rPr>
              <a:t>%</a:t>
            </a:r>
          </a:p>
          <a:p>
            <a:pPr marL="0" indent="0">
              <a:spcBef>
                <a:spcPts val="600"/>
              </a:spcBef>
              <a:buClr>
                <a:srgbClr val="080808"/>
              </a:buClr>
              <a:buFont typeface="Wingdings" pitchFamily="2" charset="2"/>
              <a:buNone/>
              <a:defRPr/>
            </a:pPr>
            <a:r>
              <a:rPr lang="en-US" altLang="ru-RU" sz="1100" kern="0" dirty="0" smtClean="0">
                <a:solidFill>
                  <a:srgbClr val="000000"/>
                </a:solidFill>
                <a:latin typeface="Century Gothic" panose="020B0502020202020204" pitchFamily="34" charset="0"/>
              </a:rPr>
              <a:t>Net present value </a:t>
            </a:r>
            <a:r>
              <a:rPr lang="ru-RU" altLang="ru-RU" sz="1100" b="1" kern="0" dirty="0" smtClean="0">
                <a:solidFill>
                  <a:schemeClr val="tx2">
                    <a:lumMod val="50000"/>
                  </a:schemeClr>
                </a:solidFill>
                <a:latin typeface="Century Gothic" panose="020B0502020202020204" pitchFamily="34" charset="0"/>
              </a:rPr>
              <a:t>(</a:t>
            </a:r>
            <a:r>
              <a:rPr lang="en-US" altLang="ru-RU" sz="1100" b="1" kern="0" dirty="0" smtClean="0">
                <a:solidFill>
                  <a:schemeClr val="tx2">
                    <a:lumMod val="50000"/>
                  </a:schemeClr>
                </a:solidFill>
                <a:latin typeface="Century Gothic" panose="020B0502020202020204" pitchFamily="34" charset="0"/>
              </a:rPr>
              <a:t>NPV): </a:t>
            </a:r>
            <a:r>
              <a:rPr lang="ru-RU" altLang="ru-RU" sz="1100" b="1" kern="0" dirty="0" smtClean="0">
                <a:solidFill>
                  <a:schemeClr val="tx2">
                    <a:lumMod val="50000"/>
                  </a:schemeClr>
                </a:solidFill>
                <a:latin typeface="Century Gothic" panose="020B0502020202020204" pitchFamily="34" charset="0"/>
              </a:rPr>
              <a:t>150 - 200</a:t>
            </a:r>
            <a:r>
              <a:rPr lang="ru-RU" altLang="ru-RU" sz="1100" b="1" kern="0" dirty="0" smtClean="0">
                <a:latin typeface="Century Gothic" panose="020B0502020202020204" pitchFamily="34" charset="0"/>
              </a:rPr>
              <a:t> </a:t>
            </a:r>
            <a:r>
              <a:rPr lang="en-US" altLang="ru-RU" sz="1100" b="1" kern="0" dirty="0" err="1" smtClean="0">
                <a:latin typeface="Century Gothic" panose="020B0502020202020204" pitchFamily="34" charset="0"/>
              </a:rPr>
              <a:t>bln</a:t>
            </a:r>
            <a:r>
              <a:rPr lang="en-US" altLang="ru-RU" sz="1100" b="1" kern="0" dirty="0" smtClean="0">
                <a:latin typeface="Century Gothic" panose="020B0502020202020204" pitchFamily="34" charset="0"/>
              </a:rPr>
              <a:t> RUB</a:t>
            </a:r>
            <a:endParaRPr lang="ru-RU" altLang="ru-RU" sz="1100" b="1" kern="0" dirty="0" smtClean="0">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100" kern="0" dirty="0" smtClean="0">
                <a:solidFill>
                  <a:srgbClr val="000000"/>
                </a:solidFill>
                <a:latin typeface="Century Gothic" panose="020B0502020202020204" pitchFamily="34" charset="0"/>
              </a:rPr>
              <a:t>Pay-back period</a:t>
            </a:r>
            <a:r>
              <a:rPr lang="ru-RU" altLang="ru-RU" sz="1100" kern="0" dirty="0" smtClean="0">
                <a:solidFill>
                  <a:srgbClr val="000000"/>
                </a:solidFill>
                <a:latin typeface="Century Gothic" panose="020B0502020202020204" pitchFamily="34" charset="0"/>
              </a:rPr>
              <a:t> </a:t>
            </a:r>
            <a:r>
              <a:rPr lang="ru-RU" altLang="ru-RU" sz="1100" b="1" kern="0" dirty="0" smtClean="0">
                <a:solidFill>
                  <a:schemeClr val="tx2">
                    <a:lumMod val="50000"/>
                  </a:schemeClr>
                </a:solidFill>
                <a:latin typeface="Century Gothic" panose="020B0502020202020204" pitchFamily="34" charset="0"/>
              </a:rPr>
              <a:t>(</a:t>
            </a:r>
            <a:r>
              <a:rPr lang="en-US" altLang="ru-RU" sz="1100" b="1" kern="0" dirty="0" smtClean="0">
                <a:solidFill>
                  <a:schemeClr val="tx2">
                    <a:lumMod val="50000"/>
                  </a:schemeClr>
                </a:solidFill>
                <a:latin typeface="Century Gothic" panose="020B0502020202020204" pitchFamily="34" charset="0"/>
              </a:rPr>
              <a:t>P</a:t>
            </a:r>
            <a:r>
              <a:rPr lang="ru-RU" altLang="ru-RU" sz="1100" b="1" kern="0" dirty="0" smtClean="0">
                <a:solidFill>
                  <a:schemeClr val="tx2">
                    <a:lumMod val="50000"/>
                  </a:schemeClr>
                </a:solidFill>
                <a:latin typeface="Century Gothic" panose="020B0502020202020204" pitchFamily="34" charset="0"/>
              </a:rPr>
              <a:t>Р)</a:t>
            </a:r>
            <a:r>
              <a:rPr lang="en-US" altLang="ru-RU" sz="1100" b="1" kern="0" dirty="0" smtClean="0">
                <a:solidFill>
                  <a:schemeClr val="tx2">
                    <a:lumMod val="50000"/>
                  </a:schemeClr>
                </a:solidFill>
                <a:latin typeface="Century Gothic" panose="020B0502020202020204" pitchFamily="34" charset="0"/>
              </a:rPr>
              <a:t>: </a:t>
            </a:r>
            <a:r>
              <a:rPr lang="ru-RU" altLang="ru-RU" sz="1100" b="1" kern="0" dirty="0" smtClean="0">
                <a:solidFill>
                  <a:schemeClr val="tx2">
                    <a:lumMod val="50000"/>
                  </a:schemeClr>
                </a:solidFill>
                <a:latin typeface="Century Gothic" panose="020B0502020202020204" pitchFamily="34" charset="0"/>
              </a:rPr>
              <a:t>5 </a:t>
            </a:r>
            <a:r>
              <a:rPr lang="en-US" altLang="ru-RU" sz="1100" b="1" kern="0" dirty="0" smtClean="0">
                <a:solidFill>
                  <a:schemeClr val="tx2">
                    <a:lumMod val="50000"/>
                  </a:schemeClr>
                </a:solidFill>
                <a:latin typeface="Century Gothic" panose="020B0502020202020204" pitchFamily="34" charset="0"/>
              </a:rPr>
              <a:t>years</a:t>
            </a:r>
            <a:endParaRPr lang="ru-RU" altLang="ru-RU" sz="1100" b="1" kern="0" dirty="0" smtClean="0">
              <a:solidFill>
                <a:schemeClr val="tx2">
                  <a:lumMod val="50000"/>
                </a:schemeClr>
              </a:solidFill>
              <a:latin typeface="Century Gothic" panose="020B0502020202020204" pitchFamily="34" charset="0"/>
            </a:endParaRPr>
          </a:p>
          <a:p>
            <a:pPr marL="0" indent="0">
              <a:spcBef>
                <a:spcPts val="600"/>
              </a:spcBef>
              <a:buClr>
                <a:srgbClr val="080808"/>
              </a:buClr>
              <a:buFont typeface="Wingdings" pitchFamily="2" charset="2"/>
              <a:buNone/>
              <a:defRPr/>
            </a:pPr>
            <a:endParaRPr lang="ru-RU" altLang="ru-RU" sz="1100" b="1" kern="0" dirty="0" smtClean="0">
              <a:solidFill>
                <a:srgbClr val="000000"/>
              </a:solidFill>
            </a:endParaRPr>
          </a:p>
          <a:p>
            <a:pPr marL="0" indent="0">
              <a:spcBef>
                <a:spcPts val="600"/>
              </a:spcBef>
              <a:buClr>
                <a:srgbClr val="080808"/>
              </a:buClr>
              <a:buFont typeface="Wingdings" pitchFamily="2" charset="2"/>
              <a:buNone/>
              <a:defRPr/>
            </a:pPr>
            <a:endParaRPr lang="ru-RU" altLang="ru-RU" sz="1100" b="1" kern="0" dirty="0" smtClean="0">
              <a:solidFill>
                <a:srgbClr val="000000"/>
              </a:solidFill>
            </a:endParaRPr>
          </a:p>
        </p:txBody>
      </p:sp>
      <p:sp>
        <p:nvSpPr>
          <p:cNvPr id="11" name="TextBox 10"/>
          <p:cNvSpPr txBox="1"/>
          <p:nvPr/>
        </p:nvSpPr>
        <p:spPr>
          <a:xfrm>
            <a:off x="95250" y="6254750"/>
            <a:ext cx="9048750" cy="577850"/>
          </a:xfrm>
          <a:prstGeom prst="rect">
            <a:avLst/>
          </a:prstGeom>
          <a:noFill/>
        </p:spPr>
        <p:txBody>
          <a:bodyPr>
            <a:spAutoFit/>
          </a:bodyPr>
          <a:lstStyle/>
          <a:p>
            <a:pPr algn="just" fontAlgn="auto">
              <a:spcBef>
                <a:spcPts val="0"/>
              </a:spcBef>
              <a:spcAft>
                <a:spcPts val="0"/>
              </a:spcAft>
              <a:defRPr/>
            </a:pPr>
            <a:r>
              <a:rPr lang="ru-RU" sz="1050" dirty="0">
                <a:solidFill>
                  <a:schemeClr val="accent1">
                    <a:lumMod val="75000"/>
                  </a:schemeClr>
                </a:solidFill>
                <a:latin typeface="Century Gothic" panose="020B0502020202020204" pitchFamily="34" charset="0"/>
                <a:cs typeface="+mn-cs"/>
              </a:rPr>
              <a:t>*</a:t>
            </a:r>
            <a:r>
              <a:rPr lang="en-US" sz="1050" dirty="0">
                <a:solidFill>
                  <a:schemeClr val="accent1">
                    <a:lumMod val="75000"/>
                  </a:schemeClr>
                </a:solidFill>
                <a:latin typeface="Century Gothic" panose="020B0502020202020204" pitchFamily="34" charset="0"/>
                <a:cs typeface="+mn-cs"/>
              </a:rPr>
              <a:t>We can offer different sites for the project either municipal or privately-owned</a:t>
            </a:r>
            <a:r>
              <a:rPr lang="ru-RU" sz="1050" dirty="0">
                <a:solidFill>
                  <a:schemeClr val="accent1">
                    <a:lumMod val="75000"/>
                  </a:schemeClr>
                </a:solidFill>
                <a:latin typeface="Century Gothic" panose="020B0502020202020204" pitchFamily="34" charset="0"/>
                <a:cs typeface="+mn-cs"/>
              </a:rPr>
              <a:t>; </a:t>
            </a:r>
          </a:p>
          <a:p>
            <a:pPr algn="just" fontAlgn="auto">
              <a:spcBef>
                <a:spcPts val="0"/>
              </a:spcBef>
              <a:spcAft>
                <a:spcPts val="0"/>
              </a:spcAft>
              <a:defRPr/>
            </a:pPr>
            <a:r>
              <a:rPr lang="ru-RU" sz="1050" dirty="0">
                <a:solidFill>
                  <a:schemeClr val="accent1">
                    <a:lumMod val="75000"/>
                  </a:schemeClr>
                </a:solidFill>
                <a:latin typeface="Century Gothic" panose="020B0502020202020204" pitchFamily="34" charset="0"/>
                <a:cs typeface="+mn-cs"/>
              </a:rPr>
              <a:t>*</a:t>
            </a:r>
            <a:r>
              <a:rPr lang="en-US" sz="1050" dirty="0">
                <a:solidFill>
                  <a:schemeClr val="accent1">
                    <a:lumMod val="75000"/>
                  </a:schemeClr>
                </a:solidFill>
                <a:latin typeface="Century Gothic" panose="020B0502020202020204" pitchFamily="34" charset="0"/>
                <a:cs typeface="+mn-cs"/>
              </a:rPr>
              <a:t>Since 2015 investment projects exceeding</a:t>
            </a:r>
            <a:r>
              <a:rPr lang="ru-RU" sz="1050" dirty="0">
                <a:solidFill>
                  <a:schemeClr val="accent1">
                    <a:lumMod val="75000"/>
                  </a:schemeClr>
                </a:solidFill>
                <a:latin typeface="Century Gothic" panose="020B0502020202020204" pitchFamily="34" charset="0"/>
                <a:cs typeface="+mn-cs"/>
              </a:rPr>
              <a:t> 300 </a:t>
            </a:r>
            <a:r>
              <a:rPr lang="en-US" sz="1050" dirty="0" err="1">
                <a:solidFill>
                  <a:schemeClr val="accent1">
                    <a:lumMod val="75000"/>
                  </a:schemeClr>
                </a:solidFill>
                <a:latin typeface="Century Gothic" panose="020B0502020202020204" pitchFamily="34" charset="0"/>
                <a:cs typeface="+mn-cs"/>
              </a:rPr>
              <a:t>mln</a:t>
            </a:r>
            <a:r>
              <a:rPr lang="en-US" sz="1050" dirty="0">
                <a:solidFill>
                  <a:schemeClr val="accent1">
                    <a:lumMod val="75000"/>
                  </a:schemeClr>
                </a:solidFill>
                <a:latin typeface="Century Gothic" panose="020B0502020202020204" pitchFamily="34" charset="0"/>
                <a:cs typeface="+mn-cs"/>
              </a:rPr>
              <a:t> RUB will be exempt from property tax and will be entitled to profit tax reduction</a:t>
            </a:r>
            <a:r>
              <a:rPr lang="ru-RU" sz="1050" dirty="0">
                <a:solidFill>
                  <a:schemeClr val="accent1">
                    <a:lumMod val="75000"/>
                  </a:schemeClr>
                </a:solidFill>
                <a:latin typeface="Century Gothic" panose="020B0502020202020204" pitchFamily="34" charset="0"/>
                <a:cs typeface="+mn-cs"/>
              </a:rPr>
              <a:t>.</a:t>
            </a:r>
            <a:endParaRPr lang="ru-RU" sz="1050" dirty="0">
              <a:solidFill>
                <a:schemeClr val="accent1">
                  <a:lumMod val="75000"/>
                </a:schemeClr>
              </a:solidFill>
              <a:latin typeface="Century Gothic" panose="020B0502020202020204" pitchFamily="34" charset="0"/>
              <a:cs typeface="+mn-cs"/>
            </a:endParaRPr>
          </a:p>
          <a:p>
            <a:pPr fontAlgn="auto">
              <a:spcBef>
                <a:spcPts val="0"/>
              </a:spcBef>
              <a:spcAft>
                <a:spcPts val="0"/>
              </a:spcAft>
              <a:defRPr/>
            </a:pPr>
            <a:endParaRPr lang="ru-RU" sz="1050" dirty="0">
              <a:solidFill>
                <a:srgbClr val="C00000"/>
              </a:solidFill>
              <a:latin typeface="Century Gothic" panose="020B0502020202020204" pitchFamily="34" charset="0"/>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a:off x="231775" y="922338"/>
            <a:ext cx="6477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altLang="ru-RU" dirty="0">
              <a:solidFill>
                <a:srgbClr val="4F271C">
                  <a:lumMod val="50000"/>
                </a:srgbClr>
              </a:solidFill>
            </a:endParaRPr>
          </a:p>
        </p:txBody>
      </p:sp>
      <p:sp>
        <p:nvSpPr>
          <p:cNvPr id="5" name="Пятиугольник 4"/>
          <p:cNvSpPr/>
          <p:nvPr/>
        </p:nvSpPr>
        <p:spPr>
          <a:xfrm>
            <a:off x="188913" y="3789363"/>
            <a:ext cx="7112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55299" name="Прямоугольник 5"/>
          <p:cNvSpPr>
            <a:spLocks noChangeArrowheads="1"/>
          </p:cNvSpPr>
          <p:nvPr/>
        </p:nvSpPr>
        <p:spPr bwMode="auto">
          <a:xfrm rot="-5400000">
            <a:off x="-427037" y="1736725"/>
            <a:ext cx="1844675" cy="307975"/>
          </a:xfrm>
          <a:prstGeom prst="rect">
            <a:avLst/>
          </a:prstGeom>
          <a:noFill/>
          <a:ln w="9525">
            <a:noFill/>
            <a:miter lim="800000"/>
            <a:headEnd/>
            <a:tailEnd/>
          </a:ln>
        </p:spPr>
        <p:txBody>
          <a:bodyPr wrap="none">
            <a:spAutoFit/>
          </a:bodyPr>
          <a:lstStyle/>
          <a:p>
            <a:pPr algn="ctr"/>
            <a:r>
              <a:rPr lang="ru-RU" altLang="ru-RU" sz="1400">
                <a:solidFill>
                  <a:srgbClr val="27130E"/>
                </a:solidFill>
                <a:latin typeface="Century Gothic" pitchFamily="34" charset="0"/>
              </a:rPr>
              <a:t>Р</a:t>
            </a:r>
            <a:r>
              <a:rPr lang="en-US" altLang="ru-RU" sz="1400">
                <a:solidFill>
                  <a:srgbClr val="27130E"/>
                </a:solidFill>
                <a:latin typeface="Century Gothic" pitchFamily="34" charset="0"/>
              </a:rPr>
              <a:t>market conditions</a:t>
            </a:r>
            <a:endParaRPr lang="ru-RU" altLang="ru-RU" sz="1400">
              <a:solidFill>
                <a:srgbClr val="27130E"/>
              </a:solidFill>
              <a:latin typeface="Century Gothic" pitchFamily="34" charset="0"/>
            </a:endParaRPr>
          </a:p>
        </p:txBody>
      </p:sp>
      <p:sp>
        <p:nvSpPr>
          <p:cNvPr id="55300" name="Прямоугольник 6"/>
          <p:cNvSpPr>
            <a:spLocks noChangeArrowheads="1"/>
          </p:cNvSpPr>
          <p:nvPr/>
        </p:nvSpPr>
        <p:spPr bwMode="auto">
          <a:xfrm rot="-5400000">
            <a:off x="-370681" y="4620419"/>
            <a:ext cx="1662113" cy="523875"/>
          </a:xfrm>
          <a:prstGeom prst="rect">
            <a:avLst/>
          </a:prstGeom>
          <a:noFill/>
          <a:ln w="9525">
            <a:noFill/>
            <a:miter lim="800000"/>
            <a:headEnd/>
            <a:tailEnd/>
          </a:ln>
        </p:spPr>
        <p:txBody>
          <a:bodyPr wrap="none">
            <a:spAutoFit/>
          </a:bodyPr>
          <a:lstStyle/>
          <a:p>
            <a:pPr algn="ctr"/>
            <a:r>
              <a:rPr lang="ru-RU" altLang="ru-RU" sz="1400">
                <a:solidFill>
                  <a:srgbClr val="000000"/>
                </a:solidFill>
                <a:latin typeface="Century Gothic" pitchFamily="34" charset="0"/>
              </a:rPr>
              <a:t>Экономические</a:t>
            </a:r>
          </a:p>
          <a:p>
            <a:pPr algn="ctr"/>
            <a:r>
              <a:rPr lang="ru-RU" altLang="ru-RU" sz="1400">
                <a:solidFill>
                  <a:srgbClr val="000000"/>
                </a:solidFill>
                <a:latin typeface="Century Gothic" pitchFamily="34" charset="0"/>
              </a:rPr>
              <a:t>предпосылки</a:t>
            </a:r>
          </a:p>
        </p:txBody>
      </p:sp>
      <p:sp>
        <p:nvSpPr>
          <p:cNvPr id="55301" name="Прямоугольник 11"/>
          <p:cNvSpPr>
            <a:spLocks noChangeArrowheads="1"/>
          </p:cNvSpPr>
          <p:nvPr/>
        </p:nvSpPr>
        <p:spPr bwMode="auto">
          <a:xfrm>
            <a:off x="209550" y="323850"/>
            <a:ext cx="8704263" cy="430213"/>
          </a:xfrm>
          <a:prstGeom prst="rect">
            <a:avLst/>
          </a:prstGeom>
          <a:noFill/>
          <a:ln w="9525">
            <a:noFill/>
            <a:miter lim="800000"/>
            <a:headEnd/>
            <a:tailEnd/>
          </a:ln>
        </p:spPr>
        <p:txBody>
          <a:bodyPr>
            <a:spAutoFit/>
          </a:bodyPr>
          <a:lstStyle/>
          <a:p>
            <a:pPr algn="ctr" defTabSz="955675"/>
            <a:r>
              <a:rPr lang="en-US" altLang="ru-RU" sz="2200" b="1">
                <a:solidFill>
                  <a:srgbClr val="000000"/>
                </a:solidFill>
                <a:latin typeface="Century Gothic" pitchFamily="34" charset="0"/>
              </a:rPr>
              <a:t>Investment in the construction bioethanol production  factory*</a:t>
            </a:r>
            <a:endParaRPr lang="ru-RU" altLang="ru-RU" sz="2200" b="1">
              <a:latin typeface="Century Gothic" pitchFamily="34" charset="0"/>
            </a:endParaRPr>
          </a:p>
        </p:txBody>
      </p:sp>
      <p:sp>
        <p:nvSpPr>
          <p:cNvPr id="55302" name="Прямоугольник 1"/>
          <p:cNvSpPr>
            <a:spLocks noChangeArrowheads="1"/>
          </p:cNvSpPr>
          <p:nvPr/>
        </p:nvSpPr>
        <p:spPr bwMode="auto">
          <a:xfrm>
            <a:off x="1917700" y="14288"/>
            <a:ext cx="5253038" cy="369887"/>
          </a:xfrm>
          <a:prstGeom prst="rect">
            <a:avLst/>
          </a:prstGeom>
          <a:noFill/>
          <a:ln w="9525">
            <a:noFill/>
            <a:miter lim="800000"/>
            <a:headEnd/>
            <a:tailEnd/>
          </a:ln>
        </p:spPr>
        <p:txBody>
          <a:bodyPr wrap="none">
            <a:spAutoFit/>
          </a:bodyPr>
          <a:lstStyle/>
          <a:p>
            <a:pPr algn="ctr"/>
            <a:r>
              <a:rPr lang="en-US" altLang="ru-RU">
                <a:solidFill>
                  <a:schemeClr val="bg1"/>
                </a:solidFill>
                <a:latin typeface="Century Gothic" pitchFamily="34" charset="0"/>
              </a:rPr>
              <a:t>Developed together with JSC “SIBUR Holding”</a:t>
            </a:r>
            <a:endParaRPr lang="ru-RU" altLang="ru-RU" b="1">
              <a:solidFill>
                <a:schemeClr val="bg1"/>
              </a:solidFill>
              <a:latin typeface="Century Gothic" pitchFamily="34" charset="0"/>
            </a:endParaRPr>
          </a:p>
        </p:txBody>
      </p:sp>
      <p:sp>
        <p:nvSpPr>
          <p:cNvPr id="55303" name="TextBox 18"/>
          <p:cNvSpPr txBox="1">
            <a:spLocks noChangeArrowheads="1"/>
          </p:cNvSpPr>
          <p:nvPr/>
        </p:nvSpPr>
        <p:spPr bwMode="auto">
          <a:xfrm>
            <a:off x="6764338" y="2865438"/>
            <a:ext cx="1941512" cy="563562"/>
          </a:xfrm>
          <a:prstGeom prst="rect">
            <a:avLst/>
          </a:prstGeom>
          <a:noFill/>
          <a:ln w="9525">
            <a:noFill/>
            <a:miter lim="800000"/>
            <a:headEnd/>
            <a:tailEnd/>
          </a:ln>
        </p:spPr>
        <p:txBody>
          <a:bodyPr/>
          <a:lstStyle/>
          <a:p>
            <a:pPr algn="ctr"/>
            <a:r>
              <a:rPr lang="ru-RU" altLang="ru-RU" sz="1000">
                <a:latin typeface="Century Gothic" pitchFamily="34" charset="0"/>
              </a:rPr>
              <a:t>Объем неосвоенной древесины в области</a:t>
            </a:r>
          </a:p>
        </p:txBody>
      </p:sp>
      <p:pic>
        <p:nvPicPr>
          <p:cNvPr id="19" name="Picture 4" descr="http://www.svyato.info/uploads/map/tjumenskaja-oblast.gif"/>
          <p:cNvPicPr>
            <a:picLocks noChangeAspect="1" noChangeArrowheads="1"/>
          </p:cNvPicPr>
          <p:nvPr/>
        </p:nvPicPr>
        <p:blipFill>
          <a:blip r:embed="rId2" cstate="print">
            <a:duotone>
              <a:schemeClr val="accent1">
                <a:shade val="45000"/>
                <a:satMod val="135000"/>
              </a:schemeClr>
              <a:prstClr val="white"/>
            </a:duotone>
            <a:extLst>
              <a:ext uri="{28A0092B-C50C-407E-A947-70E740481C1C}"/>
            </a:extLst>
          </a:blip>
          <a:srcRect/>
          <a:stretch>
            <a:fillRect/>
          </a:stretch>
        </p:blipFill>
        <p:spPr bwMode="auto">
          <a:xfrm>
            <a:off x="6781800" y="878149"/>
            <a:ext cx="2261196" cy="1988713"/>
          </a:xfrm>
          <a:prstGeom prst="rect">
            <a:avLst/>
          </a:prstGeom>
          <a:noFill/>
          <a:extLst>
            <a:ext uri="{909E8E84-426E-40DD-AFC4-6F175D3DCCD1}"/>
          </a:extLst>
        </p:spPr>
      </p:pic>
      <p:sp>
        <p:nvSpPr>
          <p:cNvPr id="55305" name="Овал 12"/>
          <p:cNvSpPr>
            <a:spLocks noChangeArrowheads="1"/>
          </p:cNvSpPr>
          <p:nvPr/>
        </p:nvSpPr>
        <p:spPr bwMode="auto">
          <a:xfrm>
            <a:off x="7305675" y="1609725"/>
            <a:ext cx="650875" cy="576263"/>
          </a:xfrm>
          <a:prstGeom prst="ellipse">
            <a:avLst/>
          </a:prstGeom>
          <a:solidFill>
            <a:schemeClr val="bg1"/>
          </a:solidFill>
          <a:ln w="50800" algn="ctr">
            <a:solidFill>
              <a:srgbClr val="FF9900"/>
            </a:solidFill>
            <a:round/>
            <a:headEnd/>
            <a:tailEnd/>
          </a:ln>
        </p:spPr>
        <p:txBody>
          <a:bodyPr lIns="0" tIns="36000" rIns="0" bIns="36000" anchor="ctr"/>
          <a:lstStyle/>
          <a:p>
            <a:pPr algn="ctr"/>
            <a:r>
              <a:rPr lang="ru-RU" altLang="ru-RU" sz="1000" b="1">
                <a:latin typeface="Century Gothic" pitchFamily="34" charset="0"/>
              </a:rPr>
              <a:t>73 млн.м</a:t>
            </a:r>
            <a:r>
              <a:rPr lang="ru-RU" altLang="ru-RU" sz="1000" b="1" baseline="30000">
                <a:latin typeface="Century Gothic" pitchFamily="34" charset="0"/>
              </a:rPr>
              <a:t>3</a:t>
            </a:r>
          </a:p>
        </p:txBody>
      </p:sp>
      <p:sp>
        <p:nvSpPr>
          <p:cNvPr id="55306" name="Прямоугольник 1"/>
          <p:cNvSpPr>
            <a:spLocks noChangeArrowheads="1"/>
          </p:cNvSpPr>
          <p:nvPr/>
        </p:nvSpPr>
        <p:spPr bwMode="auto">
          <a:xfrm>
            <a:off x="1144588" y="904875"/>
            <a:ext cx="4572000" cy="2308225"/>
          </a:xfrm>
          <a:prstGeom prst="rect">
            <a:avLst/>
          </a:prstGeom>
          <a:noFill/>
          <a:ln w="9525">
            <a:noFill/>
            <a:miter lim="800000"/>
            <a:headEnd/>
            <a:tailEnd/>
          </a:ln>
        </p:spPr>
        <p:txBody>
          <a:bodyPr>
            <a:spAutoFit/>
          </a:bodyPr>
          <a:lstStyle/>
          <a:p>
            <a:pPr marL="285750" indent="-285750">
              <a:buFont typeface="Arial" charset="0"/>
              <a:buChar char="•"/>
            </a:pPr>
            <a:r>
              <a:rPr lang="en-US" sz="1600"/>
              <a:t>The region has large reserves of low-quality wood (to 14 million m</a:t>
            </a:r>
            <a:r>
              <a:rPr lang="en-US" sz="1600" baseline="30000"/>
              <a:t>3</a:t>
            </a:r>
            <a:r>
              <a:rPr lang="en-US" sz="1600"/>
              <a:t> a year), nowadays options of effective utilization of this resources are absent.</a:t>
            </a:r>
          </a:p>
          <a:p>
            <a:pPr marL="285750" indent="-285750">
              <a:buFont typeface="Arial" charset="0"/>
              <a:buChar char="•"/>
            </a:pPr>
            <a:r>
              <a:rPr lang="en-US" sz="1600"/>
              <a:t>Possibility of partnership with the SIBUR-Holding company, that has abroad examination in the advanced biotechnologies field </a:t>
            </a:r>
          </a:p>
          <a:p>
            <a:pPr marL="285750" indent="-285750">
              <a:buFont typeface="Arial" charset="0"/>
              <a:buChar char="•"/>
            </a:pPr>
            <a:r>
              <a:rPr lang="en-US" sz="1600"/>
              <a:t>Entry into the export markets (Europe, Asia).</a:t>
            </a:r>
            <a:endParaRPr lang="ru-RU" sz="1600"/>
          </a:p>
        </p:txBody>
      </p:sp>
      <p:sp>
        <p:nvSpPr>
          <p:cNvPr id="16" name="Объект 2"/>
          <p:cNvSpPr txBox="1">
            <a:spLocks/>
          </p:cNvSpPr>
          <p:nvPr/>
        </p:nvSpPr>
        <p:spPr bwMode="auto">
          <a:xfrm>
            <a:off x="1112838" y="3582988"/>
            <a:ext cx="3840162" cy="2598737"/>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Font typeface="Wingdings" pitchFamily="2" charset="2"/>
              <a:buNone/>
              <a:defRPr/>
            </a:pPr>
            <a:r>
              <a:rPr lang="en-US" altLang="ru-RU" sz="1100" b="1" u="sng" kern="0" dirty="0" smtClean="0">
                <a:solidFill>
                  <a:schemeClr val="tx2">
                    <a:lumMod val="50000"/>
                  </a:schemeClr>
                </a:solidFill>
                <a:latin typeface="Century Gothic" panose="020B0502020202020204" pitchFamily="34" charset="0"/>
              </a:rPr>
              <a:t>Initial data</a:t>
            </a:r>
            <a:r>
              <a:rPr lang="ru-RU" altLang="ru-RU" sz="1100" b="1" u="sng" kern="0" dirty="0" smtClean="0">
                <a:latin typeface="Century Gothic" panose="020B0502020202020204" pitchFamily="34" charset="0"/>
              </a:rPr>
              <a:t>:</a:t>
            </a:r>
          </a:p>
          <a:p>
            <a:pPr marL="0" indent="0">
              <a:spcBef>
                <a:spcPts val="600"/>
              </a:spcBef>
              <a:buFont typeface="Wingdings" pitchFamily="2" charset="2"/>
              <a:buNone/>
              <a:defRPr/>
            </a:pPr>
            <a:r>
              <a:rPr lang="en-US" sz="1100" b="1" dirty="0" smtClean="0">
                <a:latin typeface="Century Gothic" panose="020B0502020202020204" pitchFamily="34" charset="0"/>
              </a:rPr>
              <a:t>Production capacity</a:t>
            </a:r>
            <a:r>
              <a:rPr lang="ru-RU" sz="1100" b="1" dirty="0" smtClean="0">
                <a:latin typeface="Century Gothic" panose="020B0502020202020204" pitchFamily="34" charset="0"/>
              </a:rPr>
              <a:t> </a:t>
            </a:r>
            <a:r>
              <a:rPr lang="ru-RU" altLang="ru-RU" sz="1100" b="1" kern="0" dirty="0" smtClean="0">
                <a:latin typeface="Century Gothic" panose="020B0502020202020204" pitchFamily="34" charset="0"/>
              </a:rPr>
              <a:t>:</a:t>
            </a:r>
            <a:r>
              <a:rPr lang="en-US" altLang="ru-RU" sz="1100" b="1" kern="0" dirty="0" smtClean="0">
                <a:latin typeface="Century Gothic" panose="020B0502020202020204" pitchFamily="34" charset="0"/>
              </a:rPr>
              <a:t> Production of bioethanol with the capacity of 60 tons.</a:t>
            </a:r>
            <a:endParaRPr lang="ru-RU" altLang="ru-RU" sz="1100" b="1" kern="0" dirty="0" smtClean="0">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100" b="1" kern="0" dirty="0" smtClean="0">
                <a:solidFill>
                  <a:schemeClr val="tx2">
                    <a:lumMod val="50000"/>
                  </a:schemeClr>
                </a:solidFill>
                <a:latin typeface="Century Gothic" panose="020B0502020202020204" pitchFamily="34" charset="0"/>
              </a:rPr>
              <a:t>Necessary conditions</a:t>
            </a:r>
            <a:r>
              <a:rPr lang="ru-RU" altLang="ru-RU" sz="1100" b="1" kern="0" dirty="0" smtClean="0">
                <a:solidFill>
                  <a:schemeClr val="tx2">
                    <a:lumMod val="50000"/>
                  </a:schemeClr>
                </a:solidFill>
                <a:latin typeface="Century Gothic" panose="020B0502020202020204" pitchFamily="34" charset="0"/>
              </a:rPr>
              <a:t>: </a:t>
            </a:r>
          </a:p>
          <a:p>
            <a:pPr marL="0" indent="0">
              <a:spcBef>
                <a:spcPts val="600"/>
              </a:spcBef>
              <a:buClr>
                <a:srgbClr val="080808"/>
              </a:buClr>
              <a:buFont typeface="Wingdings" pitchFamily="2" charset="2"/>
              <a:buNone/>
              <a:defRPr/>
            </a:pPr>
            <a:r>
              <a:rPr lang="en-US" altLang="ru-RU" sz="1100" kern="0" dirty="0" smtClean="0">
                <a:solidFill>
                  <a:srgbClr val="000000"/>
                </a:solidFill>
                <a:latin typeface="Century Gothic" panose="020B0502020202020204" pitchFamily="34" charset="0"/>
              </a:rPr>
              <a:t>Site area 3-5</a:t>
            </a:r>
            <a:r>
              <a:rPr lang="ru-RU" altLang="ru-RU" sz="1100" kern="0" dirty="0" smtClean="0">
                <a:solidFill>
                  <a:srgbClr val="000000"/>
                </a:solidFill>
                <a:latin typeface="Century Gothic" panose="020B0502020202020204" pitchFamily="34" charset="0"/>
              </a:rPr>
              <a:t> </a:t>
            </a:r>
            <a:r>
              <a:rPr lang="en-US" altLang="ru-RU" sz="1100" kern="0" dirty="0" smtClean="0">
                <a:solidFill>
                  <a:srgbClr val="000000"/>
                </a:solidFill>
                <a:latin typeface="Century Gothic" panose="020B0502020202020204" pitchFamily="34" charset="0"/>
              </a:rPr>
              <a:t>hectares</a:t>
            </a:r>
            <a:endParaRPr lang="ru-RU" altLang="ru-RU" sz="1100" kern="0" dirty="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100" b="1" kern="0" dirty="0" smtClean="0">
                <a:solidFill>
                  <a:schemeClr val="tx2">
                    <a:lumMod val="50000"/>
                  </a:schemeClr>
                </a:solidFill>
                <a:latin typeface="Century Gothic" panose="020B0502020202020204" pitchFamily="34" charset="0"/>
              </a:rPr>
              <a:t>Staff</a:t>
            </a:r>
            <a:r>
              <a:rPr lang="ru-RU" altLang="ru-RU" sz="1100" b="1" kern="0" dirty="0" smtClean="0">
                <a:solidFill>
                  <a:schemeClr val="tx2">
                    <a:lumMod val="50000"/>
                  </a:schemeClr>
                </a:solidFill>
                <a:latin typeface="Century Gothic" panose="020B0502020202020204" pitchFamily="34" charset="0"/>
              </a:rPr>
              <a:t>: </a:t>
            </a:r>
            <a:endParaRPr lang="ru-RU" altLang="ru-RU" sz="1100" b="1" kern="0" dirty="0">
              <a:solidFill>
                <a:schemeClr val="tx2">
                  <a:lumMod val="50000"/>
                </a:schemeClr>
              </a:solidFill>
              <a:latin typeface="Century Gothic" panose="020B0502020202020204" pitchFamily="34" charset="0"/>
            </a:endParaRPr>
          </a:p>
          <a:p>
            <a:pPr>
              <a:spcBef>
                <a:spcPts val="600"/>
              </a:spcBef>
              <a:buClr>
                <a:srgbClr val="080808"/>
              </a:buClr>
              <a:defRPr/>
            </a:pPr>
            <a:r>
              <a:rPr lang="en-US" altLang="ru-RU" sz="1100" kern="0" dirty="0" smtClean="0">
                <a:solidFill>
                  <a:srgbClr val="000000"/>
                </a:solidFill>
                <a:latin typeface="Century Gothic" panose="020B0502020202020204" pitchFamily="34" charset="0"/>
              </a:rPr>
              <a:t>300-400</a:t>
            </a:r>
            <a:r>
              <a:rPr lang="ru-RU" altLang="ru-RU" sz="1100" kern="0" dirty="0" smtClean="0">
                <a:solidFill>
                  <a:srgbClr val="000000"/>
                </a:solidFill>
                <a:latin typeface="Century Gothic" panose="020B0502020202020204" pitchFamily="34" charset="0"/>
              </a:rPr>
              <a:t> </a:t>
            </a:r>
            <a:r>
              <a:rPr lang="en-US" altLang="ru-RU" sz="1100" kern="0" dirty="0" smtClean="0">
                <a:solidFill>
                  <a:srgbClr val="000000"/>
                </a:solidFill>
                <a:latin typeface="Century Gothic" panose="020B0502020202020204" pitchFamily="34" charset="0"/>
              </a:rPr>
              <a:t>people</a:t>
            </a:r>
            <a:r>
              <a:rPr lang="ru-RU" altLang="ru-RU" sz="1100" kern="0" dirty="0" smtClean="0">
                <a:solidFill>
                  <a:srgbClr val="000000"/>
                </a:solidFill>
                <a:latin typeface="Century Gothic" panose="020B0502020202020204" pitchFamily="34" charset="0"/>
              </a:rPr>
              <a:t>(</a:t>
            </a:r>
            <a:r>
              <a:rPr lang="en-US" altLang="ru-RU" sz="1100" kern="0" dirty="0" smtClean="0">
                <a:solidFill>
                  <a:srgbClr val="000000"/>
                </a:solidFill>
                <a:latin typeface="Century Gothic" panose="020B0502020202020204" pitchFamily="34" charset="0"/>
              </a:rPr>
              <a:t>including</a:t>
            </a:r>
            <a:r>
              <a:rPr lang="ru-RU" altLang="ru-RU" sz="1100" kern="0" dirty="0" smtClean="0">
                <a:solidFill>
                  <a:srgbClr val="000000"/>
                </a:solidFill>
                <a:latin typeface="Century Gothic" panose="020B0502020202020204" pitchFamily="34" charset="0"/>
              </a:rPr>
              <a:t> </a:t>
            </a:r>
            <a:r>
              <a:rPr lang="en-US" altLang="ru-RU" sz="1100" kern="0" dirty="0" smtClean="0">
                <a:solidFill>
                  <a:srgbClr val="000000"/>
                </a:solidFill>
                <a:latin typeface="Century Gothic" panose="020B0502020202020204" pitchFamily="34" charset="0"/>
              </a:rPr>
              <a:t>maintenance and</a:t>
            </a:r>
            <a:r>
              <a:rPr lang="ru-RU" altLang="ru-RU" sz="1100" kern="0" dirty="0" smtClean="0">
                <a:solidFill>
                  <a:srgbClr val="000000"/>
                </a:solidFill>
                <a:latin typeface="Century Gothic" panose="020B0502020202020204" pitchFamily="34" charset="0"/>
              </a:rPr>
              <a:t> </a:t>
            </a:r>
            <a:r>
              <a:rPr lang="en-US" altLang="ru-RU" sz="1100" kern="0" dirty="0" smtClean="0">
                <a:solidFill>
                  <a:srgbClr val="000000"/>
                </a:solidFill>
                <a:latin typeface="Century Gothic" panose="020B0502020202020204" pitchFamily="34" charset="0"/>
              </a:rPr>
              <a:t>management personnel</a:t>
            </a:r>
            <a:r>
              <a:rPr lang="ru-RU" altLang="ru-RU" sz="1100" kern="0" dirty="0" smtClean="0">
                <a:solidFill>
                  <a:srgbClr val="000000"/>
                </a:solidFill>
                <a:latin typeface="Century Gothic" panose="020B0502020202020204" pitchFamily="34" charset="0"/>
              </a:rPr>
              <a:t>)</a:t>
            </a:r>
            <a:endParaRPr lang="ru-RU" altLang="ru-RU" sz="1100" kern="0" dirty="0">
              <a:solidFill>
                <a:srgbClr val="000000"/>
              </a:solidFill>
              <a:latin typeface="Century Gothic" panose="020B0502020202020204" pitchFamily="34" charset="0"/>
            </a:endParaRPr>
          </a:p>
          <a:p>
            <a:pPr>
              <a:spcBef>
                <a:spcPts val="600"/>
              </a:spcBef>
              <a:buClr>
                <a:srgbClr val="080808"/>
              </a:buClr>
              <a:defRPr/>
            </a:pPr>
            <a:r>
              <a:rPr lang="en-US" altLang="ru-RU" sz="1100" kern="0" dirty="0" smtClean="0">
                <a:solidFill>
                  <a:srgbClr val="000000"/>
                </a:solidFill>
                <a:latin typeface="Century Gothic" panose="020B0502020202020204" pitchFamily="34" charset="0"/>
              </a:rPr>
              <a:t>salary including insurance -</a:t>
            </a:r>
            <a:r>
              <a:rPr lang="ru-RU" altLang="ru-RU" sz="1100" kern="0" dirty="0" smtClean="0">
                <a:solidFill>
                  <a:srgbClr val="000000"/>
                </a:solidFill>
                <a:latin typeface="Century Gothic" panose="020B0502020202020204" pitchFamily="34" charset="0"/>
              </a:rPr>
              <a:t> 35 000 - 40 000 </a:t>
            </a:r>
            <a:r>
              <a:rPr lang="en-US" altLang="ru-RU" sz="1100" kern="0" dirty="0" smtClean="0">
                <a:solidFill>
                  <a:srgbClr val="000000"/>
                </a:solidFill>
                <a:latin typeface="Century Gothic" panose="020B0502020202020204" pitchFamily="34" charset="0"/>
              </a:rPr>
              <a:t>RUB per person</a:t>
            </a:r>
            <a:endParaRPr lang="ru-RU" altLang="ru-RU" sz="1100" b="1" kern="0" dirty="0">
              <a:solidFill>
                <a:srgbClr val="000000"/>
              </a:solidFill>
              <a:latin typeface="Century Gothic" panose="020B0502020202020204" pitchFamily="34" charset="0"/>
            </a:endParaRPr>
          </a:p>
        </p:txBody>
      </p:sp>
      <p:sp>
        <p:nvSpPr>
          <p:cNvPr id="17" name="Объект 2"/>
          <p:cNvSpPr txBox="1">
            <a:spLocks/>
          </p:cNvSpPr>
          <p:nvPr/>
        </p:nvSpPr>
        <p:spPr bwMode="auto">
          <a:xfrm>
            <a:off x="4973638" y="3789363"/>
            <a:ext cx="4071937" cy="2376487"/>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Clr>
                <a:srgbClr val="080808"/>
              </a:buClr>
              <a:buFont typeface="Wingdings" pitchFamily="2" charset="2"/>
              <a:buNone/>
              <a:defRPr/>
            </a:pPr>
            <a:r>
              <a:rPr lang="en-US" altLang="ru-RU" sz="1100" b="1" kern="0" dirty="0" err="1" smtClean="0">
                <a:solidFill>
                  <a:schemeClr val="tx2">
                    <a:lumMod val="50000"/>
                  </a:schemeClr>
                </a:solidFill>
              </a:rPr>
              <a:t>Capex</a:t>
            </a:r>
            <a:r>
              <a:rPr lang="en-US" altLang="ru-RU" sz="1100" b="1" kern="0" dirty="0" smtClean="0">
                <a:solidFill>
                  <a:schemeClr val="tx2">
                    <a:lumMod val="50000"/>
                  </a:schemeClr>
                </a:solidFill>
              </a:rPr>
              <a:t>: 150 </a:t>
            </a:r>
            <a:r>
              <a:rPr lang="en-US" altLang="ru-RU" sz="1100" b="1" kern="0" dirty="0" err="1" smtClean="0">
                <a:solidFill>
                  <a:schemeClr val="tx2">
                    <a:lumMod val="50000"/>
                  </a:schemeClr>
                </a:solidFill>
              </a:rPr>
              <a:t>mln</a:t>
            </a:r>
            <a:r>
              <a:rPr lang="en-US" altLang="ru-RU" sz="1100" b="1" kern="0" dirty="0" smtClean="0">
                <a:solidFill>
                  <a:schemeClr val="tx2">
                    <a:lumMod val="50000"/>
                  </a:schemeClr>
                </a:solidFill>
              </a:rPr>
              <a:t>. euro</a:t>
            </a:r>
            <a:endParaRPr lang="ru-RU" altLang="ru-RU" sz="1100" b="1" kern="0" dirty="0" smtClean="0">
              <a:latin typeface="Century Gothic" panose="020B0502020202020204" pitchFamily="34" charset="0"/>
            </a:endParaRPr>
          </a:p>
          <a:p>
            <a:pPr marL="0" indent="0">
              <a:spcBef>
                <a:spcPts val="600"/>
              </a:spcBef>
              <a:buClr>
                <a:srgbClr val="080808"/>
              </a:buClr>
              <a:buFont typeface="Wingdings" pitchFamily="2" charset="2"/>
              <a:buNone/>
              <a:defRPr/>
            </a:pPr>
            <a:endParaRPr lang="ru-RU" altLang="ru-RU" sz="1100" b="1" kern="0" dirty="0" smtClean="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endParaRPr lang="ru-RU" altLang="ru-RU" sz="1100" b="1" kern="0" dirty="0" smtClean="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100" b="1" kern="0" dirty="0">
                <a:solidFill>
                  <a:schemeClr val="tx2">
                    <a:lumMod val="50000"/>
                  </a:schemeClr>
                </a:solidFill>
              </a:rPr>
              <a:t>Measures of efficiency :</a:t>
            </a:r>
            <a:endParaRPr lang="ru-RU" altLang="ru-RU" sz="1100" b="1" kern="0" dirty="0">
              <a:solidFill>
                <a:srgbClr val="000000"/>
              </a:solidFill>
            </a:endParaRPr>
          </a:p>
          <a:p>
            <a:pPr marL="0" indent="0">
              <a:spcBef>
                <a:spcPts val="600"/>
              </a:spcBef>
              <a:buClr>
                <a:srgbClr val="080808"/>
              </a:buClr>
              <a:buFont typeface="Wingdings" pitchFamily="2" charset="2"/>
              <a:buNone/>
              <a:defRPr/>
            </a:pPr>
            <a:r>
              <a:rPr lang="en-US" altLang="ru-RU" sz="1100" kern="0" dirty="0" smtClean="0">
                <a:solidFill>
                  <a:srgbClr val="000000"/>
                </a:solidFill>
                <a:latin typeface="Century Gothic" panose="020B0502020202020204" pitchFamily="34" charset="0"/>
              </a:rPr>
              <a:t>Internal rate of return</a:t>
            </a:r>
            <a:r>
              <a:rPr lang="ru-RU" altLang="ru-RU" sz="1100" kern="0" dirty="0" smtClean="0">
                <a:solidFill>
                  <a:srgbClr val="000000"/>
                </a:solidFill>
                <a:latin typeface="Century Gothic" panose="020B0502020202020204" pitchFamily="34" charset="0"/>
              </a:rPr>
              <a:t> </a:t>
            </a:r>
            <a:r>
              <a:rPr lang="ru-RU" altLang="ru-RU" sz="1100" b="1" kern="0" dirty="0" smtClean="0">
                <a:solidFill>
                  <a:schemeClr val="tx2">
                    <a:lumMod val="50000"/>
                  </a:schemeClr>
                </a:solidFill>
                <a:latin typeface="Century Gothic" panose="020B0502020202020204" pitchFamily="34" charset="0"/>
              </a:rPr>
              <a:t>(</a:t>
            </a:r>
            <a:r>
              <a:rPr lang="en-US" altLang="ru-RU" sz="1100" b="1" kern="0" dirty="0" smtClean="0">
                <a:solidFill>
                  <a:schemeClr val="tx2">
                    <a:lumMod val="50000"/>
                  </a:schemeClr>
                </a:solidFill>
                <a:latin typeface="Century Gothic" panose="020B0502020202020204" pitchFamily="34" charset="0"/>
              </a:rPr>
              <a:t>IRR</a:t>
            </a:r>
            <a:r>
              <a:rPr lang="ru-RU" altLang="ru-RU" sz="1100" b="1" kern="0" dirty="0" smtClean="0">
                <a:solidFill>
                  <a:schemeClr val="tx2">
                    <a:lumMod val="50000"/>
                  </a:schemeClr>
                </a:solidFill>
                <a:latin typeface="Century Gothic" panose="020B0502020202020204" pitchFamily="34" charset="0"/>
              </a:rPr>
              <a:t>)</a:t>
            </a:r>
            <a:r>
              <a:rPr lang="en-US" altLang="ru-RU" sz="1100" b="1" kern="0" dirty="0" smtClean="0">
                <a:solidFill>
                  <a:schemeClr val="tx2">
                    <a:lumMod val="50000"/>
                  </a:schemeClr>
                </a:solidFill>
                <a:latin typeface="Century Gothic" panose="020B0502020202020204" pitchFamily="34" charset="0"/>
              </a:rPr>
              <a:t>: </a:t>
            </a:r>
            <a:r>
              <a:rPr lang="ru-RU" altLang="ru-RU" sz="1100" b="1" kern="0" dirty="0" smtClean="0">
                <a:solidFill>
                  <a:schemeClr val="tx2">
                    <a:lumMod val="50000"/>
                  </a:schemeClr>
                </a:solidFill>
                <a:latin typeface="Century Gothic" panose="020B0502020202020204" pitchFamily="34" charset="0"/>
              </a:rPr>
              <a:t> </a:t>
            </a:r>
            <a:r>
              <a:rPr lang="en-US" altLang="ru-RU" sz="1100" b="1" kern="0" dirty="0">
                <a:solidFill>
                  <a:schemeClr val="tx2">
                    <a:lumMod val="50000"/>
                  </a:schemeClr>
                </a:solidFill>
                <a:latin typeface="Century Gothic" panose="020B0502020202020204" pitchFamily="34" charset="0"/>
              </a:rPr>
              <a:t>8</a:t>
            </a:r>
            <a:r>
              <a:rPr lang="ru-RU" altLang="ru-RU" sz="1100" b="1" kern="0" dirty="0" smtClean="0">
                <a:solidFill>
                  <a:schemeClr val="tx2">
                    <a:lumMod val="50000"/>
                  </a:schemeClr>
                </a:solidFill>
                <a:latin typeface="Century Gothic" panose="020B0502020202020204" pitchFamily="34" charset="0"/>
              </a:rPr>
              <a:t> </a:t>
            </a:r>
            <a:r>
              <a:rPr lang="en-US" altLang="ru-RU" sz="1100" b="1" kern="0" dirty="0" smtClean="0">
                <a:solidFill>
                  <a:schemeClr val="tx2">
                    <a:lumMod val="50000"/>
                  </a:schemeClr>
                </a:solidFill>
                <a:latin typeface="Century Gothic" panose="020B0502020202020204" pitchFamily="34" charset="0"/>
              </a:rPr>
              <a:t>%</a:t>
            </a:r>
          </a:p>
          <a:p>
            <a:pPr marL="0" indent="0">
              <a:spcBef>
                <a:spcPts val="600"/>
              </a:spcBef>
              <a:buClr>
                <a:srgbClr val="080808"/>
              </a:buClr>
              <a:buFont typeface="Wingdings" pitchFamily="2" charset="2"/>
              <a:buNone/>
              <a:defRPr/>
            </a:pPr>
            <a:r>
              <a:rPr lang="en-US" altLang="ru-RU" sz="1100" kern="0" dirty="0" smtClean="0">
                <a:solidFill>
                  <a:srgbClr val="000000"/>
                </a:solidFill>
                <a:latin typeface="Century Gothic" panose="020B0502020202020204" pitchFamily="34" charset="0"/>
              </a:rPr>
              <a:t>Net present value </a:t>
            </a:r>
            <a:r>
              <a:rPr lang="ru-RU" altLang="ru-RU" sz="1100" b="1" kern="0" dirty="0" smtClean="0">
                <a:solidFill>
                  <a:schemeClr val="tx2">
                    <a:lumMod val="50000"/>
                  </a:schemeClr>
                </a:solidFill>
                <a:latin typeface="Century Gothic" panose="020B0502020202020204" pitchFamily="34" charset="0"/>
              </a:rPr>
              <a:t>(</a:t>
            </a:r>
            <a:r>
              <a:rPr lang="en-US" altLang="ru-RU" sz="1100" b="1" kern="0" dirty="0" smtClean="0">
                <a:solidFill>
                  <a:schemeClr val="tx2">
                    <a:lumMod val="50000"/>
                  </a:schemeClr>
                </a:solidFill>
                <a:latin typeface="Century Gothic" panose="020B0502020202020204" pitchFamily="34" charset="0"/>
              </a:rPr>
              <a:t>NPV): 8 </a:t>
            </a:r>
            <a:r>
              <a:rPr lang="en-US" altLang="ru-RU" sz="1100" b="1" kern="0" dirty="0" err="1" smtClean="0">
                <a:solidFill>
                  <a:schemeClr val="tx2">
                    <a:lumMod val="50000"/>
                  </a:schemeClr>
                </a:solidFill>
                <a:latin typeface="Century Gothic" panose="020B0502020202020204" pitchFamily="34" charset="0"/>
              </a:rPr>
              <a:t>bln</a:t>
            </a:r>
            <a:r>
              <a:rPr lang="en-US" altLang="ru-RU" sz="1100" b="1" kern="0" dirty="0" smtClean="0">
                <a:solidFill>
                  <a:schemeClr val="tx2">
                    <a:lumMod val="50000"/>
                  </a:schemeClr>
                </a:solidFill>
                <a:latin typeface="Century Gothic" panose="020B0502020202020204" pitchFamily="34" charset="0"/>
              </a:rPr>
              <a:t> rubles</a:t>
            </a:r>
            <a:endParaRPr lang="ru-RU" altLang="ru-RU" sz="1100" b="1" kern="0" dirty="0" smtClean="0">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100" kern="0" dirty="0" smtClean="0">
                <a:solidFill>
                  <a:srgbClr val="000000"/>
                </a:solidFill>
                <a:latin typeface="Century Gothic" panose="020B0502020202020204" pitchFamily="34" charset="0"/>
              </a:rPr>
              <a:t>Pay-back period</a:t>
            </a:r>
            <a:r>
              <a:rPr lang="ru-RU" altLang="ru-RU" sz="1100" kern="0" dirty="0" smtClean="0">
                <a:solidFill>
                  <a:srgbClr val="000000"/>
                </a:solidFill>
                <a:latin typeface="Century Gothic" panose="020B0502020202020204" pitchFamily="34" charset="0"/>
              </a:rPr>
              <a:t> </a:t>
            </a:r>
            <a:r>
              <a:rPr lang="ru-RU" altLang="ru-RU" sz="1100" b="1" kern="0" dirty="0" smtClean="0">
                <a:solidFill>
                  <a:schemeClr val="tx2">
                    <a:lumMod val="50000"/>
                  </a:schemeClr>
                </a:solidFill>
                <a:latin typeface="Century Gothic" panose="020B0502020202020204" pitchFamily="34" charset="0"/>
              </a:rPr>
              <a:t>(</a:t>
            </a:r>
            <a:r>
              <a:rPr lang="en-US" altLang="ru-RU" sz="1100" b="1" kern="0" dirty="0" smtClean="0">
                <a:solidFill>
                  <a:schemeClr val="tx2">
                    <a:lumMod val="50000"/>
                  </a:schemeClr>
                </a:solidFill>
                <a:latin typeface="Century Gothic" panose="020B0502020202020204" pitchFamily="34" charset="0"/>
              </a:rPr>
              <a:t>P</a:t>
            </a:r>
            <a:r>
              <a:rPr lang="ru-RU" altLang="ru-RU" sz="1100" b="1" kern="0" dirty="0" smtClean="0">
                <a:solidFill>
                  <a:schemeClr val="tx2">
                    <a:lumMod val="50000"/>
                  </a:schemeClr>
                </a:solidFill>
                <a:latin typeface="Century Gothic" panose="020B0502020202020204" pitchFamily="34" charset="0"/>
              </a:rPr>
              <a:t>Р)</a:t>
            </a:r>
            <a:r>
              <a:rPr lang="en-US" altLang="ru-RU" sz="1100" b="1" kern="0" dirty="0" smtClean="0">
                <a:solidFill>
                  <a:schemeClr val="tx2">
                    <a:lumMod val="50000"/>
                  </a:schemeClr>
                </a:solidFill>
                <a:latin typeface="Century Gothic" panose="020B0502020202020204" pitchFamily="34" charset="0"/>
              </a:rPr>
              <a:t>: </a:t>
            </a:r>
            <a:r>
              <a:rPr lang="ru-RU" altLang="ru-RU" sz="1100" b="1" kern="0" dirty="0" smtClean="0">
                <a:solidFill>
                  <a:schemeClr val="tx2">
                    <a:lumMod val="50000"/>
                  </a:schemeClr>
                </a:solidFill>
                <a:latin typeface="Century Gothic" panose="020B0502020202020204" pitchFamily="34" charset="0"/>
              </a:rPr>
              <a:t>5 </a:t>
            </a:r>
            <a:r>
              <a:rPr lang="en-US" altLang="ru-RU" sz="1100" b="1" kern="0" dirty="0" smtClean="0">
                <a:solidFill>
                  <a:schemeClr val="tx2">
                    <a:lumMod val="50000"/>
                  </a:schemeClr>
                </a:solidFill>
                <a:latin typeface="Century Gothic" panose="020B0502020202020204" pitchFamily="34" charset="0"/>
              </a:rPr>
              <a:t>years</a:t>
            </a:r>
            <a:endParaRPr lang="ru-RU" altLang="ru-RU" sz="1100" b="1" kern="0" dirty="0" smtClean="0">
              <a:solidFill>
                <a:schemeClr val="tx2">
                  <a:lumMod val="50000"/>
                </a:schemeClr>
              </a:solidFill>
              <a:latin typeface="Century Gothic" panose="020B0502020202020204" pitchFamily="34" charset="0"/>
            </a:endParaRPr>
          </a:p>
          <a:p>
            <a:pPr marL="0" indent="0">
              <a:spcBef>
                <a:spcPts val="600"/>
              </a:spcBef>
              <a:buClr>
                <a:srgbClr val="080808"/>
              </a:buClr>
              <a:buFont typeface="Wingdings" pitchFamily="2" charset="2"/>
              <a:buNone/>
              <a:defRPr/>
            </a:pPr>
            <a:endParaRPr lang="ru-RU" altLang="ru-RU" sz="1100" b="1" kern="0" dirty="0" smtClean="0">
              <a:solidFill>
                <a:srgbClr val="000000"/>
              </a:solidFill>
            </a:endParaRPr>
          </a:p>
          <a:p>
            <a:pPr marL="0" indent="0">
              <a:spcBef>
                <a:spcPts val="600"/>
              </a:spcBef>
              <a:buClr>
                <a:srgbClr val="080808"/>
              </a:buClr>
              <a:buFont typeface="Wingdings" pitchFamily="2" charset="2"/>
              <a:buNone/>
              <a:defRPr/>
            </a:pPr>
            <a:endParaRPr lang="ru-RU" altLang="ru-RU" sz="1100" b="1" kern="0" dirty="0" smtClean="0">
              <a:solidFill>
                <a:srgbClr val="000000"/>
              </a:solidFill>
            </a:endParaRPr>
          </a:p>
        </p:txBody>
      </p:sp>
      <p:sp>
        <p:nvSpPr>
          <p:cNvPr id="21" name="TextBox 20"/>
          <p:cNvSpPr txBox="1"/>
          <p:nvPr/>
        </p:nvSpPr>
        <p:spPr>
          <a:xfrm>
            <a:off x="95250" y="6254750"/>
            <a:ext cx="9048750" cy="577850"/>
          </a:xfrm>
          <a:prstGeom prst="rect">
            <a:avLst/>
          </a:prstGeom>
          <a:noFill/>
        </p:spPr>
        <p:txBody>
          <a:bodyPr>
            <a:spAutoFit/>
          </a:bodyPr>
          <a:lstStyle/>
          <a:p>
            <a:pPr algn="just" fontAlgn="auto">
              <a:spcBef>
                <a:spcPts val="0"/>
              </a:spcBef>
              <a:spcAft>
                <a:spcPts val="0"/>
              </a:spcAft>
              <a:defRPr/>
            </a:pPr>
            <a:r>
              <a:rPr lang="ru-RU" sz="1050" dirty="0">
                <a:solidFill>
                  <a:schemeClr val="accent1">
                    <a:lumMod val="75000"/>
                  </a:schemeClr>
                </a:solidFill>
                <a:latin typeface="Century Gothic" panose="020B0502020202020204" pitchFamily="34" charset="0"/>
                <a:cs typeface="+mn-cs"/>
              </a:rPr>
              <a:t>*</a:t>
            </a:r>
            <a:r>
              <a:rPr lang="en-US" sz="1050" dirty="0">
                <a:solidFill>
                  <a:schemeClr val="accent1">
                    <a:lumMod val="75000"/>
                  </a:schemeClr>
                </a:solidFill>
                <a:latin typeface="Century Gothic" panose="020B0502020202020204" pitchFamily="34" charset="0"/>
                <a:cs typeface="+mn-cs"/>
              </a:rPr>
              <a:t>We can offer different sites for the project either municipal or privately-owned</a:t>
            </a:r>
            <a:r>
              <a:rPr lang="ru-RU" sz="1050" dirty="0">
                <a:solidFill>
                  <a:schemeClr val="accent1">
                    <a:lumMod val="75000"/>
                  </a:schemeClr>
                </a:solidFill>
                <a:latin typeface="Century Gothic" panose="020B0502020202020204" pitchFamily="34" charset="0"/>
                <a:cs typeface="+mn-cs"/>
              </a:rPr>
              <a:t>; </a:t>
            </a:r>
          </a:p>
          <a:p>
            <a:pPr algn="just" fontAlgn="auto">
              <a:spcBef>
                <a:spcPts val="0"/>
              </a:spcBef>
              <a:spcAft>
                <a:spcPts val="0"/>
              </a:spcAft>
              <a:defRPr/>
            </a:pPr>
            <a:r>
              <a:rPr lang="ru-RU" sz="1050" dirty="0">
                <a:solidFill>
                  <a:schemeClr val="accent1">
                    <a:lumMod val="75000"/>
                  </a:schemeClr>
                </a:solidFill>
                <a:latin typeface="Century Gothic" panose="020B0502020202020204" pitchFamily="34" charset="0"/>
                <a:cs typeface="+mn-cs"/>
              </a:rPr>
              <a:t>*</a:t>
            </a:r>
            <a:r>
              <a:rPr lang="en-US" sz="1050" dirty="0">
                <a:solidFill>
                  <a:schemeClr val="accent1">
                    <a:lumMod val="75000"/>
                  </a:schemeClr>
                </a:solidFill>
                <a:latin typeface="Century Gothic" panose="020B0502020202020204" pitchFamily="34" charset="0"/>
                <a:cs typeface="+mn-cs"/>
              </a:rPr>
              <a:t>Since 2015 investment projects exceeding</a:t>
            </a:r>
            <a:r>
              <a:rPr lang="ru-RU" sz="1050" dirty="0">
                <a:solidFill>
                  <a:schemeClr val="accent1">
                    <a:lumMod val="75000"/>
                  </a:schemeClr>
                </a:solidFill>
                <a:latin typeface="Century Gothic" panose="020B0502020202020204" pitchFamily="34" charset="0"/>
                <a:cs typeface="+mn-cs"/>
              </a:rPr>
              <a:t> 300 </a:t>
            </a:r>
            <a:r>
              <a:rPr lang="en-US" sz="1050" dirty="0" err="1">
                <a:solidFill>
                  <a:schemeClr val="accent1">
                    <a:lumMod val="75000"/>
                  </a:schemeClr>
                </a:solidFill>
                <a:latin typeface="Century Gothic" panose="020B0502020202020204" pitchFamily="34" charset="0"/>
                <a:cs typeface="+mn-cs"/>
              </a:rPr>
              <a:t>mln</a:t>
            </a:r>
            <a:r>
              <a:rPr lang="en-US" sz="1050" dirty="0">
                <a:solidFill>
                  <a:schemeClr val="accent1">
                    <a:lumMod val="75000"/>
                  </a:schemeClr>
                </a:solidFill>
                <a:latin typeface="Century Gothic" panose="020B0502020202020204" pitchFamily="34" charset="0"/>
                <a:cs typeface="+mn-cs"/>
              </a:rPr>
              <a:t> RUB will be exempt from property tax and will be entitled to profit tax reduction</a:t>
            </a:r>
            <a:r>
              <a:rPr lang="ru-RU" sz="1050" dirty="0">
                <a:solidFill>
                  <a:schemeClr val="accent1">
                    <a:lumMod val="75000"/>
                  </a:schemeClr>
                </a:solidFill>
                <a:latin typeface="Century Gothic" panose="020B0502020202020204" pitchFamily="34" charset="0"/>
                <a:cs typeface="+mn-cs"/>
              </a:rPr>
              <a:t>.</a:t>
            </a:r>
            <a:endParaRPr lang="ru-RU" sz="1050" dirty="0">
              <a:solidFill>
                <a:schemeClr val="accent1">
                  <a:lumMod val="75000"/>
                </a:schemeClr>
              </a:solidFill>
              <a:latin typeface="Century Gothic" panose="020B0502020202020204" pitchFamily="34" charset="0"/>
              <a:cs typeface="+mn-cs"/>
            </a:endParaRPr>
          </a:p>
          <a:p>
            <a:pPr fontAlgn="auto">
              <a:spcBef>
                <a:spcPts val="0"/>
              </a:spcBef>
              <a:spcAft>
                <a:spcPts val="0"/>
              </a:spcAft>
              <a:defRPr/>
            </a:pPr>
            <a:endParaRPr lang="ru-RU" sz="1050" dirty="0">
              <a:solidFill>
                <a:srgbClr val="C00000"/>
              </a:solidFill>
              <a:latin typeface="Century Gothic" panose="020B0502020202020204" pitchFamily="34" charset="0"/>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p:cNvPicPr>
            <a:picLocks noChangeAspect="1" noChangeArrowheads="1"/>
          </p:cNvPicPr>
          <p:nvPr/>
        </p:nvPicPr>
        <p:blipFill>
          <a:blip r:embed="rId2"/>
          <a:srcRect/>
          <a:stretch>
            <a:fillRect/>
          </a:stretch>
        </p:blipFill>
        <p:spPr bwMode="auto">
          <a:xfrm>
            <a:off x="6011863" y="1079500"/>
            <a:ext cx="2352675" cy="1927225"/>
          </a:xfrm>
          <a:prstGeom prst="rect">
            <a:avLst/>
          </a:prstGeom>
          <a:noFill/>
          <a:ln w="9525">
            <a:noFill/>
            <a:miter lim="800000"/>
            <a:headEnd/>
            <a:tailEnd/>
          </a:ln>
        </p:spPr>
      </p:pic>
      <p:sp>
        <p:nvSpPr>
          <p:cNvPr id="4" name="Пятиугольник 3"/>
          <p:cNvSpPr/>
          <p:nvPr/>
        </p:nvSpPr>
        <p:spPr>
          <a:xfrm>
            <a:off x="146050" y="1106488"/>
            <a:ext cx="6477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altLang="ru-RU" dirty="0">
              <a:solidFill>
                <a:srgbClr val="4F271C">
                  <a:lumMod val="50000"/>
                </a:srgbClr>
              </a:solidFill>
            </a:endParaRPr>
          </a:p>
        </p:txBody>
      </p:sp>
      <p:sp>
        <p:nvSpPr>
          <p:cNvPr id="5" name="Пятиугольник 4"/>
          <p:cNvSpPr/>
          <p:nvPr/>
        </p:nvSpPr>
        <p:spPr>
          <a:xfrm>
            <a:off x="188913" y="3789363"/>
            <a:ext cx="7112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56324" name="Прямоугольник 5"/>
          <p:cNvSpPr>
            <a:spLocks noChangeArrowheads="1"/>
          </p:cNvSpPr>
          <p:nvPr/>
        </p:nvSpPr>
        <p:spPr bwMode="auto">
          <a:xfrm rot="-5400000">
            <a:off x="-138112" y="1903413"/>
            <a:ext cx="1076325" cy="523875"/>
          </a:xfrm>
          <a:prstGeom prst="rect">
            <a:avLst/>
          </a:prstGeom>
          <a:noFill/>
          <a:ln w="9525">
            <a:noFill/>
            <a:miter lim="800000"/>
            <a:headEnd/>
            <a:tailEnd/>
          </a:ln>
        </p:spPr>
        <p:txBody>
          <a:bodyPr wrap="none">
            <a:spAutoFit/>
          </a:bodyPr>
          <a:lstStyle/>
          <a:p>
            <a:pPr algn="ctr"/>
            <a:r>
              <a:rPr lang="en-US" altLang="ru-RU" sz="1400">
                <a:solidFill>
                  <a:srgbClr val="27130E"/>
                </a:solidFill>
                <a:latin typeface="Century Gothic" pitchFamily="34" charset="0"/>
              </a:rPr>
              <a:t>Market</a:t>
            </a:r>
          </a:p>
          <a:p>
            <a:pPr algn="ctr"/>
            <a:r>
              <a:rPr lang="en-US" altLang="ru-RU" sz="1400">
                <a:solidFill>
                  <a:srgbClr val="27130E"/>
                </a:solidFill>
                <a:latin typeface="Century Gothic" pitchFamily="34" charset="0"/>
              </a:rPr>
              <a:t>conditions</a:t>
            </a:r>
            <a:endParaRPr lang="ru-RU" altLang="ru-RU" sz="1400">
              <a:solidFill>
                <a:srgbClr val="27130E"/>
              </a:solidFill>
              <a:latin typeface="Century Gothic" pitchFamily="34" charset="0"/>
            </a:endParaRPr>
          </a:p>
        </p:txBody>
      </p:sp>
      <p:sp>
        <p:nvSpPr>
          <p:cNvPr id="56325" name="Прямоугольник 6"/>
          <p:cNvSpPr>
            <a:spLocks noChangeArrowheads="1"/>
          </p:cNvSpPr>
          <p:nvPr/>
        </p:nvSpPr>
        <p:spPr bwMode="auto">
          <a:xfrm rot="-5400000">
            <a:off x="-538956" y="4728369"/>
            <a:ext cx="1998663" cy="307975"/>
          </a:xfrm>
          <a:prstGeom prst="rect">
            <a:avLst/>
          </a:prstGeom>
          <a:noFill/>
          <a:ln w="9525">
            <a:noFill/>
            <a:miter lim="800000"/>
            <a:headEnd/>
            <a:tailEnd/>
          </a:ln>
        </p:spPr>
        <p:txBody>
          <a:bodyPr wrap="none">
            <a:spAutoFit/>
          </a:bodyPr>
          <a:lstStyle/>
          <a:p>
            <a:pPr algn="ctr"/>
            <a:r>
              <a:rPr lang="en-US" altLang="ru-RU" sz="1400">
                <a:solidFill>
                  <a:srgbClr val="000000"/>
                </a:solidFill>
                <a:latin typeface="Century Gothic" pitchFamily="34" charset="0"/>
              </a:rPr>
              <a:t>Economic conditions</a:t>
            </a:r>
            <a:endParaRPr lang="ru-RU" altLang="ru-RU" sz="1400">
              <a:solidFill>
                <a:srgbClr val="000000"/>
              </a:solidFill>
              <a:latin typeface="Century Gothic" pitchFamily="34" charset="0"/>
            </a:endParaRPr>
          </a:p>
        </p:txBody>
      </p:sp>
      <p:sp>
        <p:nvSpPr>
          <p:cNvPr id="56326" name="Прямоугольник 11"/>
          <p:cNvSpPr>
            <a:spLocks noChangeArrowheads="1"/>
          </p:cNvSpPr>
          <p:nvPr/>
        </p:nvSpPr>
        <p:spPr bwMode="auto">
          <a:xfrm>
            <a:off x="198438" y="320675"/>
            <a:ext cx="8704262" cy="769938"/>
          </a:xfrm>
          <a:prstGeom prst="rect">
            <a:avLst/>
          </a:prstGeom>
          <a:noFill/>
          <a:ln w="9525">
            <a:noFill/>
            <a:miter lim="800000"/>
            <a:headEnd/>
            <a:tailEnd/>
          </a:ln>
        </p:spPr>
        <p:txBody>
          <a:bodyPr>
            <a:spAutoFit/>
          </a:bodyPr>
          <a:lstStyle/>
          <a:p>
            <a:pPr algn="ctr" defTabSz="955675">
              <a:buFont typeface="Arial" charset="0"/>
              <a:buNone/>
            </a:pPr>
            <a:r>
              <a:rPr lang="en-US" altLang="ru-RU" sz="2200" b="1">
                <a:solidFill>
                  <a:srgbClr val="000000"/>
                </a:solidFill>
                <a:latin typeface="Century Gothic" pitchFamily="34" charset="0"/>
              </a:rPr>
              <a:t>Investment in the construction of mineral fertilizers production factory*</a:t>
            </a:r>
            <a:endParaRPr lang="ru-RU" altLang="ru-RU" sz="2200" b="1">
              <a:latin typeface="Century Gothic" pitchFamily="34" charset="0"/>
            </a:endParaRPr>
          </a:p>
        </p:txBody>
      </p:sp>
      <p:sp>
        <p:nvSpPr>
          <p:cNvPr id="13" name="Прямоугольник 12"/>
          <p:cNvSpPr/>
          <p:nvPr/>
        </p:nvSpPr>
        <p:spPr>
          <a:xfrm>
            <a:off x="2155825" y="779463"/>
            <a:ext cx="4789488" cy="546100"/>
          </a:xfrm>
          <a:prstGeom prst="rect">
            <a:avLst/>
          </a:prstGeom>
        </p:spPr>
        <p:txBody>
          <a:bodyPr>
            <a:spAutoFit/>
          </a:bodyPr>
          <a:lstStyle/>
          <a:p>
            <a:pPr marL="171450" indent="-171450" algn="just" fontAlgn="auto">
              <a:lnSpc>
                <a:spcPct val="150000"/>
              </a:lnSpc>
              <a:spcBef>
                <a:spcPts val="0"/>
              </a:spcBef>
              <a:spcAft>
                <a:spcPts val="0"/>
              </a:spcAft>
              <a:buFont typeface="Wingdings" panose="05000000000000000000" pitchFamily="2" charset="2"/>
              <a:buChar char="§"/>
              <a:defRPr/>
            </a:pPr>
            <a:endParaRPr lang="ru-RU" sz="1000" dirty="0">
              <a:solidFill>
                <a:prstClr val="black"/>
              </a:solidFill>
              <a:latin typeface="Arial"/>
              <a:cs typeface="+mn-cs"/>
            </a:endParaRPr>
          </a:p>
          <a:p>
            <a:pPr algn="just" fontAlgn="auto">
              <a:lnSpc>
                <a:spcPct val="150000"/>
              </a:lnSpc>
              <a:spcBef>
                <a:spcPts val="0"/>
              </a:spcBef>
              <a:spcAft>
                <a:spcPts val="0"/>
              </a:spcAft>
              <a:defRPr/>
            </a:pPr>
            <a:endParaRPr lang="ru-RU" sz="1100" dirty="0">
              <a:solidFill>
                <a:prstClr val="black"/>
              </a:solidFill>
              <a:latin typeface="Century Gothic" panose="020B0502020202020204" pitchFamily="34" charset="0"/>
              <a:cs typeface="+mn-cs"/>
            </a:endParaRPr>
          </a:p>
        </p:txBody>
      </p:sp>
      <p:sp>
        <p:nvSpPr>
          <p:cNvPr id="56328" name="Прямоугольник 1"/>
          <p:cNvSpPr>
            <a:spLocks noChangeArrowheads="1"/>
          </p:cNvSpPr>
          <p:nvPr/>
        </p:nvSpPr>
        <p:spPr bwMode="auto">
          <a:xfrm>
            <a:off x="1116013" y="1314450"/>
            <a:ext cx="4572000" cy="1754188"/>
          </a:xfrm>
          <a:prstGeom prst="rect">
            <a:avLst/>
          </a:prstGeom>
          <a:noFill/>
          <a:ln w="9525">
            <a:noFill/>
            <a:miter lim="800000"/>
            <a:headEnd/>
            <a:tailEnd/>
          </a:ln>
        </p:spPr>
        <p:txBody>
          <a:bodyPr>
            <a:spAutoFit/>
          </a:bodyPr>
          <a:lstStyle/>
          <a:p>
            <a:r>
              <a:rPr lang="en-US" sz="1200"/>
              <a:t>Proximity of raw materials for production of mineral fertilizers - natural gas;</a:t>
            </a:r>
          </a:p>
          <a:p>
            <a:r>
              <a:rPr lang="en-US" sz="1200"/>
              <a:t>Proximity to auxiliary raw materials - river water, </a:t>
            </a:r>
          </a:p>
          <a:p>
            <a:r>
              <a:rPr lang="en-US" sz="1200"/>
              <a:t>    (for implementation of the project it municipal    </a:t>
            </a:r>
          </a:p>
          <a:p>
            <a:r>
              <a:rPr lang="en-US" sz="1200"/>
              <a:t>    platform in Tobolsk is offered and close proximity to the river and to necessary engineering communications is available);</a:t>
            </a:r>
          </a:p>
          <a:p>
            <a:r>
              <a:rPr lang="en-US" sz="1200"/>
              <a:t>Possibility of transportation of production through the Northern Sea Route both to Europe, and to Asia - to the main export markets.</a:t>
            </a:r>
            <a:endParaRPr lang="ru-RU" sz="1200"/>
          </a:p>
        </p:txBody>
      </p:sp>
      <p:sp>
        <p:nvSpPr>
          <p:cNvPr id="14" name="Объект 2"/>
          <p:cNvSpPr txBox="1">
            <a:spLocks/>
          </p:cNvSpPr>
          <p:nvPr/>
        </p:nvSpPr>
        <p:spPr bwMode="auto">
          <a:xfrm>
            <a:off x="1116013" y="3605213"/>
            <a:ext cx="3840162" cy="2600325"/>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Font typeface="Wingdings" pitchFamily="2" charset="2"/>
              <a:buNone/>
              <a:defRPr/>
            </a:pPr>
            <a:r>
              <a:rPr lang="en-US" altLang="ru-RU" sz="1100" b="1" u="sng" kern="0" dirty="0" smtClean="0">
                <a:solidFill>
                  <a:schemeClr val="tx2">
                    <a:lumMod val="50000"/>
                  </a:schemeClr>
                </a:solidFill>
                <a:latin typeface="Century Gothic" panose="020B0502020202020204" pitchFamily="34" charset="0"/>
              </a:rPr>
              <a:t>Initial data</a:t>
            </a:r>
            <a:r>
              <a:rPr lang="ru-RU" altLang="ru-RU" sz="1100" b="1" u="sng" kern="0" dirty="0" smtClean="0">
                <a:latin typeface="Century Gothic" panose="020B0502020202020204" pitchFamily="34" charset="0"/>
              </a:rPr>
              <a:t>:</a:t>
            </a:r>
          </a:p>
          <a:p>
            <a:pPr marL="0" indent="0">
              <a:spcBef>
                <a:spcPts val="600"/>
              </a:spcBef>
              <a:buFont typeface="Wingdings" pitchFamily="2" charset="2"/>
              <a:buNone/>
              <a:defRPr/>
            </a:pPr>
            <a:r>
              <a:rPr lang="en-US" sz="1100" b="1" dirty="0" smtClean="0">
                <a:latin typeface="Century Gothic" panose="020B0502020202020204" pitchFamily="34" charset="0"/>
              </a:rPr>
              <a:t>Production capacity</a:t>
            </a:r>
            <a:r>
              <a:rPr lang="ru-RU" sz="1100" b="1" dirty="0" smtClean="0">
                <a:latin typeface="Century Gothic" panose="020B0502020202020204" pitchFamily="34" charset="0"/>
              </a:rPr>
              <a:t> </a:t>
            </a:r>
            <a:r>
              <a:rPr lang="ru-RU" altLang="ru-RU" sz="1100" b="1" kern="0" dirty="0" smtClean="0">
                <a:latin typeface="Century Gothic" panose="020B0502020202020204" pitchFamily="34" charset="0"/>
              </a:rPr>
              <a:t>:</a:t>
            </a:r>
            <a:r>
              <a:rPr lang="en-US" altLang="ru-RU" sz="1100" b="1" kern="0" dirty="0" smtClean="0">
                <a:latin typeface="Century Gothic" panose="020B0502020202020204" pitchFamily="34" charset="0"/>
              </a:rPr>
              <a:t> </a:t>
            </a:r>
          </a:p>
          <a:p>
            <a:pPr marL="0" indent="0">
              <a:spcBef>
                <a:spcPts val="600"/>
              </a:spcBef>
              <a:buFont typeface="Wingdings" pitchFamily="2" charset="2"/>
              <a:buNone/>
              <a:defRPr/>
            </a:pPr>
            <a:r>
              <a:rPr lang="en-US" altLang="ru-RU" sz="1100" b="1" kern="0" dirty="0" smtClean="0">
                <a:latin typeface="Century Gothic" panose="020B0502020202020204" pitchFamily="34" charset="0"/>
              </a:rPr>
              <a:t>Approximately 400 000 tons.</a:t>
            </a:r>
            <a:endParaRPr lang="ru-RU" altLang="ru-RU" sz="1100" b="1" kern="0" dirty="0" smtClean="0">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100" b="1" kern="0" dirty="0" smtClean="0">
                <a:solidFill>
                  <a:schemeClr val="tx2">
                    <a:lumMod val="50000"/>
                  </a:schemeClr>
                </a:solidFill>
                <a:latin typeface="Century Gothic" panose="020B0502020202020204" pitchFamily="34" charset="0"/>
              </a:rPr>
              <a:t>Necessary conditions</a:t>
            </a:r>
            <a:r>
              <a:rPr lang="ru-RU" altLang="ru-RU" sz="1100" b="1" kern="0" dirty="0" smtClean="0">
                <a:solidFill>
                  <a:schemeClr val="tx2">
                    <a:lumMod val="50000"/>
                  </a:schemeClr>
                </a:solidFill>
                <a:latin typeface="Century Gothic" panose="020B0502020202020204" pitchFamily="34" charset="0"/>
              </a:rPr>
              <a:t>: </a:t>
            </a:r>
          </a:p>
          <a:p>
            <a:pPr marL="0" indent="0">
              <a:spcBef>
                <a:spcPts val="600"/>
              </a:spcBef>
              <a:buClr>
                <a:srgbClr val="080808"/>
              </a:buClr>
              <a:buFont typeface="Wingdings" pitchFamily="2" charset="2"/>
              <a:buNone/>
              <a:defRPr/>
            </a:pPr>
            <a:r>
              <a:rPr lang="en-US" altLang="ru-RU" sz="1100" kern="0" dirty="0" smtClean="0">
                <a:solidFill>
                  <a:srgbClr val="000000"/>
                </a:solidFill>
                <a:latin typeface="Century Gothic" panose="020B0502020202020204" pitchFamily="34" charset="0"/>
              </a:rPr>
              <a:t>Site area 50-80</a:t>
            </a:r>
            <a:r>
              <a:rPr lang="ru-RU" altLang="ru-RU" sz="1100" kern="0" dirty="0" smtClean="0">
                <a:solidFill>
                  <a:srgbClr val="000000"/>
                </a:solidFill>
                <a:latin typeface="Century Gothic" panose="020B0502020202020204" pitchFamily="34" charset="0"/>
              </a:rPr>
              <a:t> </a:t>
            </a:r>
            <a:r>
              <a:rPr lang="en-US" altLang="ru-RU" sz="1100" kern="0" dirty="0" smtClean="0">
                <a:solidFill>
                  <a:srgbClr val="000000"/>
                </a:solidFill>
                <a:latin typeface="Century Gothic" panose="020B0502020202020204" pitchFamily="34" charset="0"/>
              </a:rPr>
              <a:t>hectares</a:t>
            </a:r>
            <a:endParaRPr lang="ru-RU" altLang="ru-RU" sz="1100" kern="0" dirty="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100" b="1" kern="0" dirty="0" smtClean="0">
                <a:solidFill>
                  <a:schemeClr val="tx2">
                    <a:lumMod val="50000"/>
                  </a:schemeClr>
                </a:solidFill>
                <a:latin typeface="Century Gothic" panose="020B0502020202020204" pitchFamily="34" charset="0"/>
              </a:rPr>
              <a:t>Staff</a:t>
            </a:r>
            <a:r>
              <a:rPr lang="ru-RU" altLang="ru-RU" sz="1100" b="1" kern="0" dirty="0" smtClean="0">
                <a:solidFill>
                  <a:schemeClr val="tx2">
                    <a:lumMod val="50000"/>
                  </a:schemeClr>
                </a:solidFill>
                <a:latin typeface="Century Gothic" panose="020B0502020202020204" pitchFamily="34" charset="0"/>
              </a:rPr>
              <a:t>: </a:t>
            </a:r>
            <a:endParaRPr lang="ru-RU" altLang="ru-RU" sz="1100" b="1" kern="0" dirty="0">
              <a:solidFill>
                <a:schemeClr val="tx2">
                  <a:lumMod val="50000"/>
                </a:schemeClr>
              </a:solidFill>
              <a:latin typeface="Century Gothic" panose="020B0502020202020204" pitchFamily="34" charset="0"/>
            </a:endParaRPr>
          </a:p>
          <a:p>
            <a:pPr>
              <a:spcBef>
                <a:spcPts val="600"/>
              </a:spcBef>
              <a:buClr>
                <a:srgbClr val="080808"/>
              </a:buClr>
              <a:defRPr/>
            </a:pPr>
            <a:r>
              <a:rPr lang="en-US" altLang="ru-RU" sz="1100" kern="0" dirty="0" smtClean="0">
                <a:solidFill>
                  <a:srgbClr val="000000"/>
                </a:solidFill>
                <a:latin typeface="Century Gothic" panose="020B0502020202020204" pitchFamily="34" charset="0"/>
              </a:rPr>
              <a:t>Approximately 1000 people</a:t>
            </a:r>
            <a:r>
              <a:rPr lang="ru-RU" altLang="ru-RU" sz="1100" kern="0" dirty="0" smtClean="0">
                <a:solidFill>
                  <a:srgbClr val="000000"/>
                </a:solidFill>
                <a:latin typeface="Century Gothic" panose="020B0502020202020204" pitchFamily="34" charset="0"/>
              </a:rPr>
              <a:t>(</a:t>
            </a:r>
            <a:r>
              <a:rPr lang="en-US" altLang="ru-RU" sz="1100" kern="0" dirty="0" smtClean="0">
                <a:solidFill>
                  <a:srgbClr val="000000"/>
                </a:solidFill>
                <a:latin typeface="Century Gothic" panose="020B0502020202020204" pitchFamily="34" charset="0"/>
              </a:rPr>
              <a:t>including</a:t>
            </a:r>
            <a:r>
              <a:rPr lang="ru-RU" altLang="ru-RU" sz="1100" kern="0" dirty="0" smtClean="0">
                <a:solidFill>
                  <a:srgbClr val="000000"/>
                </a:solidFill>
                <a:latin typeface="Century Gothic" panose="020B0502020202020204" pitchFamily="34" charset="0"/>
              </a:rPr>
              <a:t> </a:t>
            </a:r>
            <a:r>
              <a:rPr lang="en-US" altLang="ru-RU" sz="1100" kern="0" dirty="0" smtClean="0">
                <a:solidFill>
                  <a:srgbClr val="000000"/>
                </a:solidFill>
                <a:latin typeface="Century Gothic" panose="020B0502020202020204" pitchFamily="34" charset="0"/>
              </a:rPr>
              <a:t>maintenance and</a:t>
            </a:r>
            <a:r>
              <a:rPr lang="ru-RU" altLang="ru-RU" sz="1100" kern="0" dirty="0" smtClean="0">
                <a:solidFill>
                  <a:srgbClr val="000000"/>
                </a:solidFill>
                <a:latin typeface="Century Gothic" panose="020B0502020202020204" pitchFamily="34" charset="0"/>
              </a:rPr>
              <a:t> </a:t>
            </a:r>
            <a:r>
              <a:rPr lang="en-US" altLang="ru-RU" sz="1100" kern="0" dirty="0" smtClean="0">
                <a:solidFill>
                  <a:srgbClr val="000000"/>
                </a:solidFill>
                <a:latin typeface="Century Gothic" panose="020B0502020202020204" pitchFamily="34" charset="0"/>
              </a:rPr>
              <a:t>management personnel</a:t>
            </a:r>
            <a:r>
              <a:rPr lang="ru-RU" altLang="ru-RU" sz="1100" kern="0" dirty="0" smtClean="0">
                <a:solidFill>
                  <a:srgbClr val="000000"/>
                </a:solidFill>
                <a:latin typeface="Century Gothic" panose="020B0502020202020204" pitchFamily="34" charset="0"/>
              </a:rPr>
              <a:t>)</a:t>
            </a:r>
            <a:endParaRPr lang="ru-RU" altLang="ru-RU" sz="1100" kern="0" dirty="0">
              <a:solidFill>
                <a:srgbClr val="000000"/>
              </a:solidFill>
              <a:latin typeface="Century Gothic" panose="020B0502020202020204" pitchFamily="34" charset="0"/>
            </a:endParaRPr>
          </a:p>
          <a:p>
            <a:pPr>
              <a:spcBef>
                <a:spcPts val="600"/>
              </a:spcBef>
              <a:buClr>
                <a:srgbClr val="080808"/>
              </a:buClr>
              <a:defRPr/>
            </a:pPr>
            <a:r>
              <a:rPr lang="en-US" altLang="ru-RU" sz="1100" kern="0" dirty="0" smtClean="0">
                <a:solidFill>
                  <a:srgbClr val="000000"/>
                </a:solidFill>
                <a:latin typeface="Century Gothic" panose="020B0502020202020204" pitchFamily="34" charset="0"/>
              </a:rPr>
              <a:t>salary including insurance -</a:t>
            </a:r>
            <a:r>
              <a:rPr lang="ru-RU" altLang="ru-RU" sz="1100" kern="0" dirty="0" smtClean="0">
                <a:solidFill>
                  <a:srgbClr val="000000"/>
                </a:solidFill>
                <a:latin typeface="Century Gothic" panose="020B0502020202020204" pitchFamily="34" charset="0"/>
              </a:rPr>
              <a:t> 35 000 - 40 000 </a:t>
            </a:r>
            <a:r>
              <a:rPr lang="en-US" altLang="ru-RU" sz="1100" kern="0" dirty="0" smtClean="0">
                <a:solidFill>
                  <a:srgbClr val="000000"/>
                </a:solidFill>
                <a:latin typeface="Century Gothic" panose="020B0502020202020204" pitchFamily="34" charset="0"/>
              </a:rPr>
              <a:t>RUB per person</a:t>
            </a:r>
            <a:endParaRPr lang="ru-RU" altLang="ru-RU" sz="1100" b="1" kern="0" dirty="0">
              <a:solidFill>
                <a:srgbClr val="000000"/>
              </a:solidFill>
              <a:latin typeface="Century Gothic" panose="020B0502020202020204" pitchFamily="34" charset="0"/>
            </a:endParaRPr>
          </a:p>
        </p:txBody>
      </p:sp>
      <p:sp>
        <p:nvSpPr>
          <p:cNvPr id="16" name="Объект 2"/>
          <p:cNvSpPr txBox="1">
            <a:spLocks/>
          </p:cNvSpPr>
          <p:nvPr/>
        </p:nvSpPr>
        <p:spPr bwMode="auto">
          <a:xfrm>
            <a:off x="4973638" y="3789363"/>
            <a:ext cx="4071937" cy="2376487"/>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Clr>
                <a:srgbClr val="080808"/>
              </a:buClr>
              <a:buFont typeface="Wingdings" pitchFamily="2" charset="2"/>
              <a:buNone/>
              <a:defRPr/>
            </a:pPr>
            <a:r>
              <a:rPr lang="en-US" altLang="ru-RU" sz="1100" b="1" kern="0" dirty="0">
                <a:solidFill>
                  <a:srgbClr val="000000"/>
                </a:solidFill>
                <a:latin typeface="Century Gothic" panose="020B0502020202020204" pitchFamily="34" charset="0"/>
              </a:rPr>
              <a:t>Anticipated investment volume</a:t>
            </a:r>
            <a:endParaRPr lang="ru-RU" altLang="ru-RU" sz="1100" b="1" kern="0" dirty="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100" b="1" kern="0" dirty="0" smtClean="0">
                <a:solidFill>
                  <a:srgbClr val="000000"/>
                </a:solidFill>
                <a:latin typeface="Century Gothic" panose="020B0502020202020204" pitchFamily="34" charset="0"/>
              </a:rPr>
              <a:t>1500 </a:t>
            </a:r>
            <a:r>
              <a:rPr lang="en-US" altLang="ru-RU" sz="1100" b="1" kern="0" dirty="0" err="1" smtClean="0">
                <a:solidFill>
                  <a:srgbClr val="000000"/>
                </a:solidFill>
                <a:latin typeface="Century Gothic" panose="020B0502020202020204" pitchFamily="34" charset="0"/>
              </a:rPr>
              <a:t>mln.dollars</a:t>
            </a:r>
            <a:endParaRPr lang="ru-RU" altLang="ru-RU" sz="1100" b="1" kern="0" dirty="0" smtClean="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endParaRPr lang="ru-RU" altLang="ru-RU" sz="1100" b="1" kern="0" dirty="0" smtClean="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100" b="1" kern="0" dirty="0">
                <a:solidFill>
                  <a:schemeClr val="tx2">
                    <a:lumMod val="50000"/>
                  </a:schemeClr>
                </a:solidFill>
              </a:rPr>
              <a:t>Measures of efficiency :</a:t>
            </a:r>
            <a:endParaRPr lang="ru-RU" altLang="ru-RU" sz="1100" b="1" kern="0" dirty="0">
              <a:solidFill>
                <a:srgbClr val="000000"/>
              </a:solidFill>
            </a:endParaRPr>
          </a:p>
          <a:p>
            <a:pPr marL="0" indent="0">
              <a:spcBef>
                <a:spcPts val="600"/>
              </a:spcBef>
              <a:buClr>
                <a:srgbClr val="080808"/>
              </a:buClr>
              <a:buFont typeface="Wingdings" pitchFamily="2" charset="2"/>
              <a:buNone/>
              <a:defRPr/>
            </a:pPr>
            <a:r>
              <a:rPr lang="en-US" altLang="ru-RU" sz="1100" kern="0" dirty="0" smtClean="0">
                <a:solidFill>
                  <a:srgbClr val="000000"/>
                </a:solidFill>
                <a:latin typeface="Century Gothic" panose="020B0502020202020204" pitchFamily="34" charset="0"/>
              </a:rPr>
              <a:t>Internal rate of return</a:t>
            </a:r>
            <a:r>
              <a:rPr lang="ru-RU" altLang="ru-RU" sz="1100" kern="0" dirty="0" smtClean="0">
                <a:solidFill>
                  <a:srgbClr val="000000"/>
                </a:solidFill>
                <a:latin typeface="Century Gothic" panose="020B0502020202020204" pitchFamily="34" charset="0"/>
              </a:rPr>
              <a:t> </a:t>
            </a:r>
            <a:r>
              <a:rPr lang="ru-RU" altLang="ru-RU" sz="1100" b="1" kern="0" dirty="0" smtClean="0">
                <a:solidFill>
                  <a:schemeClr val="tx2">
                    <a:lumMod val="50000"/>
                  </a:schemeClr>
                </a:solidFill>
                <a:latin typeface="Century Gothic" panose="020B0502020202020204" pitchFamily="34" charset="0"/>
              </a:rPr>
              <a:t>(</a:t>
            </a:r>
            <a:r>
              <a:rPr lang="en-US" altLang="ru-RU" sz="1100" b="1" kern="0" dirty="0" smtClean="0">
                <a:solidFill>
                  <a:schemeClr val="tx2">
                    <a:lumMod val="50000"/>
                  </a:schemeClr>
                </a:solidFill>
                <a:latin typeface="Century Gothic" panose="020B0502020202020204" pitchFamily="34" charset="0"/>
              </a:rPr>
              <a:t>IRR</a:t>
            </a:r>
            <a:r>
              <a:rPr lang="ru-RU" altLang="ru-RU" sz="1100" b="1" kern="0" dirty="0" smtClean="0">
                <a:solidFill>
                  <a:schemeClr val="tx2">
                    <a:lumMod val="50000"/>
                  </a:schemeClr>
                </a:solidFill>
                <a:latin typeface="Century Gothic" panose="020B0502020202020204" pitchFamily="34" charset="0"/>
              </a:rPr>
              <a:t>)</a:t>
            </a:r>
            <a:r>
              <a:rPr lang="en-US" altLang="ru-RU" sz="1100" b="1" kern="0" dirty="0" smtClean="0">
                <a:solidFill>
                  <a:schemeClr val="tx2">
                    <a:lumMod val="50000"/>
                  </a:schemeClr>
                </a:solidFill>
                <a:latin typeface="Century Gothic" panose="020B0502020202020204" pitchFamily="34" charset="0"/>
              </a:rPr>
              <a:t>: </a:t>
            </a:r>
            <a:r>
              <a:rPr lang="ru-RU" altLang="ru-RU" sz="1100" b="1" kern="0" dirty="0" smtClean="0">
                <a:solidFill>
                  <a:schemeClr val="tx2">
                    <a:lumMod val="50000"/>
                  </a:schemeClr>
                </a:solidFill>
                <a:latin typeface="Century Gothic" panose="020B0502020202020204" pitchFamily="34" charset="0"/>
              </a:rPr>
              <a:t> </a:t>
            </a:r>
            <a:r>
              <a:rPr lang="en-US" altLang="ru-RU" sz="1100" b="1" kern="0" dirty="0" smtClean="0">
                <a:solidFill>
                  <a:schemeClr val="tx2">
                    <a:lumMod val="50000"/>
                  </a:schemeClr>
                </a:solidFill>
                <a:latin typeface="Century Gothic" panose="020B0502020202020204" pitchFamily="34" charset="0"/>
              </a:rPr>
              <a:t>19,6</a:t>
            </a:r>
            <a:r>
              <a:rPr lang="ru-RU" altLang="ru-RU" sz="1100" b="1" kern="0" dirty="0" smtClean="0">
                <a:solidFill>
                  <a:schemeClr val="tx2">
                    <a:lumMod val="50000"/>
                  </a:schemeClr>
                </a:solidFill>
                <a:latin typeface="Century Gothic" panose="020B0502020202020204" pitchFamily="34" charset="0"/>
              </a:rPr>
              <a:t> </a:t>
            </a:r>
            <a:r>
              <a:rPr lang="en-US" altLang="ru-RU" sz="1100" b="1" kern="0" dirty="0" smtClean="0">
                <a:solidFill>
                  <a:schemeClr val="tx2">
                    <a:lumMod val="50000"/>
                  </a:schemeClr>
                </a:solidFill>
                <a:latin typeface="Century Gothic" panose="020B0502020202020204" pitchFamily="34" charset="0"/>
              </a:rPr>
              <a:t>%</a:t>
            </a:r>
          </a:p>
          <a:p>
            <a:pPr marL="0" indent="0">
              <a:spcBef>
                <a:spcPts val="600"/>
              </a:spcBef>
              <a:buClr>
                <a:srgbClr val="080808"/>
              </a:buClr>
              <a:buFont typeface="Wingdings" pitchFamily="2" charset="2"/>
              <a:buNone/>
              <a:defRPr/>
            </a:pPr>
            <a:r>
              <a:rPr lang="en-US" altLang="ru-RU" sz="1100" kern="0" dirty="0" smtClean="0">
                <a:solidFill>
                  <a:srgbClr val="000000"/>
                </a:solidFill>
                <a:latin typeface="Century Gothic" panose="020B0502020202020204" pitchFamily="34" charset="0"/>
              </a:rPr>
              <a:t>Net present value </a:t>
            </a:r>
            <a:r>
              <a:rPr lang="ru-RU" altLang="ru-RU" sz="1100" b="1" kern="0" dirty="0" smtClean="0">
                <a:solidFill>
                  <a:schemeClr val="tx2">
                    <a:lumMod val="50000"/>
                  </a:schemeClr>
                </a:solidFill>
                <a:latin typeface="Century Gothic" panose="020B0502020202020204" pitchFamily="34" charset="0"/>
              </a:rPr>
              <a:t>(</a:t>
            </a:r>
            <a:r>
              <a:rPr lang="en-US" altLang="ru-RU" sz="1100" b="1" kern="0" dirty="0" smtClean="0">
                <a:solidFill>
                  <a:schemeClr val="tx2">
                    <a:lumMod val="50000"/>
                  </a:schemeClr>
                </a:solidFill>
                <a:latin typeface="Century Gothic" panose="020B0502020202020204" pitchFamily="34" charset="0"/>
              </a:rPr>
              <a:t>NPV): 235 </a:t>
            </a:r>
            <a:r>
              <a:rPr lang="en-US" altLang="ru-RU" sz="1100" b="1" kern="0" dirty="0" err="1" smtClean="0">
                <a:solidFill>
                  <a:schemeClr val="tx2">
                    <a:lumMod val="50000"/>
                  </a:schemeClr>
                </a:solidFill>
                <a:latin typeface="Century Gothic" panose="020B0502020202020204" pitchFamily="34" charset="0"/>
              </a:rPr>
              <a:t>mln</a:t>
            </a:r>
            <a:r>
              <a:rPr lang="en-US" altLang="ru-RU" sz="1100" b="1" kern="0" dirty="0" smtClean="0">
                <a:solidFill>
                  <a:schemeClr val="tx2">
                    <a:lumMod val="50000"/>
                  </a:schemeClr>
                </a:solidFill>
                <a:latin typeface="Century Gothic" panose="020B0502020202020204" pitchFamily="34" charset="0"/>
              </a:rPr>
              <a:t> rubles</a:t>
            </a:r>
            <a:endParaRPr lang="ru-RU" altLang="ru-RU" sz="1100" b="1" kern="0" dirty="0" smtClean="0">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100" kern="0" dirty="0" smtClean="0">
                <a:solidFill>
                  <a:srgbClr val="000000"/>
                </a:solidFill>
                <a:latin typeface="Century Gothic" panose="020B0502020202020204" pitchFamily="34" charset="0"/>
              </a:rPr>
              <a:t>Pay-back period</a:t>
            </a:r>
            <a:r>
              <a:rPr lang="ru-RU" altLang="ru-RU" sz="1100" kern="0" dirty="0" smtClean="0">
                <a:solidFill>
                  <a:srgbClr val="000000"/>
                </a:solidFill>
                <a:latin typeface="Century Gothic" panose="020B0502020202020204" pitchFamily="34" charset="0"/>
              </a:rPr>
              <a:t> </a:t>
            </a:r>
            <a:r>
              <a:rPr lang="ru-RU" altLang="ru-RU" sz="1100" b="1" kern="0" dirty="0" smtClean="0">
                <a:solidFill>
                  <a:schemeClr val="tx2">
                    <a:lumMod val="50000"/>
                  </a:schemeClr>
                </a:solidFill>
                <a:latin typeface="Century Gothic" panose="020B0502020202020204" pitchFamily="34" charset="0"/>
              </a:rPr>
              <a:t>(</a:t>
            </a:r>
            <a:r>
              <a:rPr lang="en-US" altLang="ru-RU" sz="1100" b="1" kern="0" dirty="0" smtClean="0">
                <a:solidFill>
                  <a:schemeClr val="tx2">
                    <a:lumMod val="50000"/>
                  </a:schemeClr>
                </a:solidFill>
                <a:latin typeface="Century Gothic" panose="020B0502020202020204" pitchFamily="34" charset="0"/>
              </a:rPr>
              <a:t>P</a:t>
            </a:r>
            <a:r>
              <a:rPr lang="ru-RU" altLang="ru-RU" sz="1100" b="1" kern="0" dirty="0" smtClean="0">
                <a:solidFill>
                  <a:schemeClr val="tx2">
                    <a:lumMod val="50000"/>
                  </a:schemeClr>
                </a:solidFill>
                <a:latin typeface="Century Gothic" panose="020B0502020202020204" pitchFamily="34" charset="0"/>
              </a:rPr>
              <a:t>Р)</a:t>
            </a:r>
            <a:r>
              <a:rPr lang="en-US" altLang="ru-RU" sz="1100" b="1" kern="0" dirty="0" smtClean="0">
                <a:solidFill>
                  <a:schemeClr val="tx2">
                    <a:lumMod val="50000"/>
                  </a:schemeClr>
                </a:solidFill>
                <a:latin typeface="Century Gothic" panose="020B0502020202020204" pitchFamily="34" charset="0"/>
              </a:rPr>
              <a:t>: 6</a:t>
            </a:r>
            <a:r>
              <a:rPr lang="ru-RU" altLang="ru-RU" sz="1100" b="1" kern="0" dirty="0" smtClean="0">
                <a:solidFill>
                  <a:schemeClr val="tx2">
                    <a:lumMod val="50000"/>
                  </a:schemeClr>
                </a:solidFill>
                <a:latin typeface="Century Gothic" panose="020B0502020202020204" pitchFamily="34" charset="0"/>
              </a:rPr>
              <a:t> </a:t>
            </a:r>
            <a:r>
              <a:rPr lang="en-US" altLang="ru-RU" sz="1100" b="1" kern="0" dirty="0" smtClean="0">
                <a:solidFill>
                  <a:schemeClr val="tx2">
                    <a:lumMod val="50000"/>
                  </a:schemeClr>
                </a:solidFill>
                <a:latin typeface="Century Gothic" panose="020B0502020202020204" pitchFamily="34" charset="0"/>
              </a:rPr>
              <a:t>years</a:t>
            </a:r>
            <a:endParaRPr lang="ru-RU" altLang="ru-RU" sz="1100" b="1" kern="0" dirty="0" smtClean="0">
              <a:solidFill>
                <a:schemeClr val="tx2">
                  <a:lumMod val="50000"/>
                </a:schemeClr>
              </a:solidFill>
              <a:latin typeface="Century Gothic" panose="020B0502020202020204" pitchFamily="34" charset="0"/>
            </a:endParaRPr>
          </a:p>
          <a:p>
            <a:pPr marL="0" indent="0">
              <a:spcBef>
                <a:spcPts val="600"/>
              </a:spcBef>
              <a:buClr>
                <a:srgbClr val="080808"/>
              </a:buClr>
              <a:buFont typeface="Wingdings" pitchFamily="2" charset="2"/>
              <a:buNone/>
              <a:defRPr/>
            </a:pPr>
            <a:endParaRPr lang="ru-RU" altLang="ru-RU" sz="1100" b="1" kern="0" dirty="0" smtClean="0">
              <a:solidFill>
                <a:srgbClr val="000000"/>
              </a:solidFill>
            </a:endParaRPr>
          </a:p>
          <a:p>
            <a:pPr marL="0" indent="0">
              <a:spcBef>
                <a:spcPts val="600"/>
              </a:spcBef>
              <a:buClr>
                <a:srgbClr val="080808"/>
              </a:buClr>
              <a:buFont typeface="Wingdings" pitchFamily="2" charset="2"/>
              <a:buNone/>
              <a:defRPr/>
            </a:pPr>
            <a:endParaRPr lang="ru-RU" altLang="ru-RU" sz="1100" b="1" kern="0" dirty="0" smtClean="0">
              <a:solidFill>
                <a:srgbClr val="000000"/>
              </a:solidFill>
            </a:endParaRPr>
          </a:p>
        </p:txBody>
      </p:sp>
      <p:sp>
        <p:nvSpPr>
          <p:cNvPr id="19" name="TextBox 18"/>
          <p:cNvSpPr txBox="1"/>
          <p:nvPr/>
        </p:nvSpPr>
        <p:spPr>
          <a:xfrm>
            <a:off x="95250" y="6254750"/>
            <a:ext cx="9048750" cy="577850"/>
          </a:xfrm>
          <a:prstGeom prst="rect">
            <a:avLst/>
          </a:prstGeom>
          <a:noFill/>
        </p:spPr>
        <p:txBody>
          <a:bodyPr>
            <a:spAutoFit/>
          </a:bodyPr>
          <a:lstStyle/>
          <a:p>
            <a:pPr algn="just" fontAlgn="auto">
              <a:spcBef>
                <a:spcPts val="0"/>
              </a:spcBef>
              <a:spcAft>
                <a:spcPts val="0"/>
              </a:spcAft>
              <a:defRPr/>
            </a:pPr>
            <a:r>
              <a:rPr lang="ru-RU" sz="1050" dirty="0">
                <a:solidFill>
                  <a:schemeClr val="accent1">
                    <a:lumMod val="75000"/>
                  </a:schemeClr>
                </a:solidFill>
                <a:latin typeface="Century Gothic" panose="020B0502020202020204" pitchFamily="34" charset="0"/>
                <a:cs typeface="+mn-cs"/>
              </a:rPr>
              <a:t>*</a:t>
            </a:r>
            <a:r>
              <a:rPr lang="en-US" sz="1050" dirty="0">
                <a:solidFill>
                  <a:schemeClr val="accent1">
                    <a:lumMod val="75000"/>
                  </a:schemeClr>
                </a:solidFill>
                <a:latin typeface="Century Gothic" panose="020B0502020202020204" pitchFamily="34" charset="0"/>
                <a:cs typeface="+mn-cs"/>
              </a:rPr>
              <a:t>We can offer different sites for the project either municipal or privately-owned</a:t>
            </a:r>
            <a:r>
              <a:rPr lang="ru-RU" sz="1050" dirty="0">
                <a:solidFill>
                  <a:schemeClr val="accent1">
                    <a:lumMod val="75000"/>
                  </a:schemeClr>
                </a:solidFill>
                <a:latin typeface="Century Gothic" panose="020B0502020202020204" pitchFamily="34" charset="0"/>
                <a:cs typeface="+mn-cs"/>
              </a:rPr>
              <a:t>; </a:t>
            </a:r>
          </a:p>
          <a:p>
            <a:pPr algn="just" fontAlgn="auto">
              <a:spcBef>
                <a:spcPts val="0"/>
              </a:spcBef>
              <a:spcAft>
                <a:spcPts val="0"/>
              </a:spcAft>
              <a:defRPr/>
            </a:pPr>
            <a:r>
              <a:rPr lang="ru-RU" sz="1050" dirty="0">
                <a:solidFill>
                  <a:schemeClr val="accent1">
                    <a:lumMod val="75000"/>
                  </a:schemeClr>
                </a:solidFill>
                <a:latin typeface="Century Gothic" panose="020B0502020202020204" pitchFamily="34" charset="0"/>
                <a:cs typeface="+mn-cs"/>
              </a:rPr>
              <a:t>*</a:t>
            </a:r>
            <a:r>
              <a:rPr lang="en-US" sz="1050" dirty="0">
                <a:solidFill>
                  <a:schemeClr val="accent1">
                    <a:lumMod val="75000"/>
                  </a:schemeClr>
                </a:solidFill>
                <a:latin typeface="Century Gothic" panose="020B0502020202020204" pitchFamily="34" charset="0"/>
                <a:cs typeface="+mn-cs"/>
              </a:rPr>
              <a:t>Since 2015 investment projects exceeding</a:t>
            </a:r>
            <a:r>
              <a:rPr lang="ru-RU" sz="1050" dirty="0">
                <a:solidFill>
                  <a:schemeClr val="accent1">
                    <a:lumMod val="75000"/>
                  </a:schemeClr>
                </a:solidFill>
                <a:latin typeface="Century Gothic" panose="020B0502020202020204" pitchFamily="34" charset="0"/>
                <a:cs typeface="+mn-cs"/>
              </a:rPr>
              <a:t> 300 </a:t>
            </a:r>
            <a:r>
              <a:rPr lang="en-US" sz="1050" dirty="0" err="1">
                <a:solidFill>
                  <a:schemeClr val="accent1">
                    <a:lumMod val="75000"/>
                  </a:schemeClr>
                </a:solidFill>
                <a:latin typeface="Century Gothic" panose="020B0502020202020204" pitchFamily="34" charset="0"/>
                <a:cs typeface="+mn-cs"/>
              </a:rPr>
              <a:t>mln</a:t>
            </a:r>
            <a:r>
              <a:rPr lang="en-US" sz="1050" dirty="0">
                <a:solidFill>
                  <a:schemeClr val="accent1">
                    <a:lumMod val="75000"/>
                  </a:schemeClr>
                </a:solidFill>
                <a:latin typeface="Century Gothic" panose="020B0502020202020204" pitchFamily="34" charset="0"/>
                <a:cs typeface="+mn-cs"/>
              </a:rPr>
              <a:t> RUB will be exempt from property tax and will be entitled to profit tax reduction</a:t>
            </a:r>
            <a:r>
              <a:rPr lang="ru-RU" sz="1050" dirty="0">
                <a:solidFill>
                  <a:schemeClr val="accent1">
                    <a:lumMod val="75000"/>
                  </a:schemeClr>
                </a:solidFill>
                <a:latin typeface="Century Gothic" panose="020B0502020202020204" pitchFamily="34" charset="0"/>
                <a:cs typeface="+mn-cs"/>
              </a:rPr>
              <a:t>.</a:t>
            </a:r>
            <a:endParaRPr lang="ru-RU" sz="1050" dirty="0">
              <a:solidFill>
                <a:schemeClr val="accent1">
                  <a:lumMod val="75000"/>
                </a:schemeClr>
              </a:solidFill>
              <a:latin typeface="Century Gothic" panose="020B0502020202020204" pitchFamily="34" charset="0"/>
              <a:cs typeface="+mn-cs"/>
            </a:endParaRPr>
          </a:p>
          <a:p>
            <a:pPr fontAlgn="auto">
              <a:spcBef>
                <a:spcPts val="0"/>
              </a:spcBef>
              <a:spcAft>
                <a:spcPts val="0"/>
              </a:spcAft>
              <a:defRPr/>
            </a:pPr>
            <a:endParaRPr lang="ru-RU" sz="1050" dirty="0">
              <a:solidFill>
                <a:srgbClr val="C00000"/>
              </a:solidFill>
              <a:latin typeface="Century Gothic" panose="020B0502020202020204" pitchFamily="34" charset="0"/>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850" y="333375"/>
            <a:ext cx="8210550" cy="687388"/>
          </a:xfrm>
        </p:spPr>
        <p:txBody>
          <a:bodyPr/>
          <a:lstStyle/>
          <a:p>
            <a:pPr fontAlgn="auto">
              <a:spcAft>
                <a:spcPts val="0"/>
              </a:spcAft>
              <a:defRPr/>
            </a:pPr>
            <a:r>
              <a:rPr lang="en-US" sz="2200" b="1" cap="none" spc="0" dirty="0" smtClean="0">
                <a:solidFill>
                  <a:schemeClr val="tx2">
                    <a:lumMod val="50000"/>
                  </a:schemeClr>
                </a:solidFill>
                <a:latin typeface="Century Gothic" panose="020B0502020202020204" pitchFamily="34" charset="0"/>
                <a:ea typeface="+mn-ea"/>
                <a:cs typeface="+mn-cs"/>
              </a:rPr>
              <a:t>MDF </a:t>
            </a:r>
            <a:r>
              <a:rPr lang="en-US" sz="2200" b="1" cap="none" spc="0" dirty="0" smtClean="0">
                <a:solidFill>
                  <a:schemeClr val="tx2">
                    <a:lumMod val="50000"/>
                  </a:schemeClr>
                </a:solidFill>
                <a:latin typeface="Century Gothic" panose="020B0502020202020204" pitchFamily="34" charset="0"/>
              </a:rPr>
              <a:t>production investment in Tyumen Region with annual capacity of 220 </a:t>
            </a:r>
            <a:r>
              <a:rPr lang="en-US" sz="2200" b="1" cap="none" spc="0" dirty="0" smtClean="0">
                <a:solidFill>
                  <a:schemeClr val="tx2">
                    <a:lumMod val="50000"/>
                  </a:schemeClr>
                </a:solidFill>
                <a:latin typeface="Century Gothic" panose="020B0502020202020204" pitchFamily="34" charset="0"/>
                <a:ea typeface="+mn-ea"/>
                <a:cs typeface="+mn-cs"/>
              </a:rPr>
              <a:t>000</a:t>
            </a:r>
            <a:r>
              <a:rPr lang="ru-RU" sz="2200" b="1" cap="none" spc="0" dirty="0" smtClean="0">
                <a:solidFill>
                  <a:schemeClr val="tx2">
                    <a:lumMod val="50000"/>
                  </a:schemeClr>
                </a:solidFill>
                <a:latin typeface="Century Gothic" panose="020B0502020202020204" pitchFamily="34" charset="0"/>
                <a:ea typeface="+mn-ea"/>
                <a:cs typeface="+mn-cs"/>
              </a:rPr>
              <a:t> </a:t>
            </a:r>
            <a:r>
              <a:rPr lang="en-US" sz="2200" b="1" cap="none" spc="0" dirty="0" smtClean="0">
                <a:solidFill>
                  <a:schemeClr val="tx2">
                    <a:lumMod val="50000"/>
                  </a:schemeClr>
                </a:solidFill>
                <a:latin typeface="Century Gothic" panose="020B0502020202020204" pitchFamily="34" charset="0"/>
                <a:ea typeface="+mn-ea"/>
                <a:cs typeface="+mn-cs"/>
              </a:rPr>
              <a:t>m</a:t>
            </a:r>
            <a:r>
              <a:rPr lang="ru-RU" sz="2200" b="1" cap="none" spc="0" dirty="0" smtClean="0">
                <a:solidFill>
                  <a:schemeClr val="tx2">
                    <a:lumMod val="50000"/>
                  </a:schemeClr>
                </a:solidFill>
                <a:latin typeface="Century Gothic" panose="020B0502020202020204" pitchFamily="34" charset="0"/>
                <a:ea typeface="+mn-ea"/>
                <a:cs typeface="+mn-cs"/>
              </a:rPr>
              <a:t>³</a:t>
            </a:r>
            <a:r>
              <a:rPr lang="en-US" sz="2200" b="1" cap="none" spc="0" dirty="0" smtClean="0">
                <a:solidFill>
                  <a:schemeClr val="tx2">
                    <a:lumMod val="50000"/>
                  </a:schemeClr>
                </a:solidFill>
                <a:latin typeface="Century Gothic" panose="020B0502020202020204" pitchFamily="34" charset="0"/>
                <a:ea typeface="+mn-ea"/>
                <a:cs typeface="+mn-cs"/>
              </a:rPr>
              <a:t> per year</a:t>
            </a:r>
            <a:r>
              <a:rPr lang="ru-RU" sz="1800" b="1" cap="none" spc="0" dirty="0" smtClean="0">
                <a:solidFill>
                  <a:schemeClr val="tx2">
                    <a:lumMod val="50000"/>
                  </a:schemeClr>
                </a:solidFill>
                <a:latin typeface="Century Gothic" panose="020B0502020202020204" pitchFamily="34" charset="0"/>
              </a:rPr>
              <a:t>*</a:t>
            </a:r>
            <a:endParaRPr lang="ru-RU" sz="1800" b="1" dirty="0">
              <a:solidFill>
                <a:schemeClr val="tx2">
                  <a:lumMod val="50000"/>
                </a:schemeClr>
              </a:solidFill>
              <a:latin typeface="Century Gothic" panose="020B0502020202020204" pitchFamily="34" charset="0"/>
              <a:ea typeface="Verdana" panose="020B0604030504040204" pitchFamily="34" charset="0"/>
              <a:cs typeface="Verdana" panose="020B0604030504040204" pitchFamily="34" charset="0"/>
            </a:endParaRPr>
          </a:p>
        </p:txBody>
      </p:sp>
      <p:sp>
        <p:nvSpPr>
          <p:cNvPr id="4" name="Пятиугольник 3"/>
          <p:cNvSpPr/>
          <p:nvPr/>
        </p:nvSpPr>
        <p:spPr>
          <a:xfrm>
            <a:off x="179388" y="1052513"/>
            <a:ext cx="720725"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altLang="ru-RU" sz="1200" dirty="0">
              <a:solidFill>
                <a:schemeClr val="tx2">
                  <a:lumMod val="50000"/>
                </a:schemeClr>
              </a:solidFill>
            </a:endParaRPr>
          </a:p>
        </p:txBody>
      </p:sp>
      <p:sp>
        <p:nvSpPr>
          <p:cNvPr id="5" name="Пятиугольник 4"/>
          <p:cNvSpPr/>
          <p:nvPr/>
        </p:nvSpPr>
        <p:spPr>
          <a:xfrm>
            <a:off x="188913" y="3789363"/>
            <a:ext cx="782637"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Прямоугольник 5"/>
          <p:cNvSpPr/>
          <p:nvPr/>
        </p:nvSpPr>
        <p:spPr>
          <a:xfrm rot="-5400000">
            <a:off x="-66675" y="1906588"/>
            <a:ext cx="1076325" cy="523875"/>
          </a:xfrm>
          <a:prstGeom prst="rect">
            <a:avLst/>
          </a:prstGeom>
        </p:spPr>
        <p:txBody>
          <a:bodyPr wrap="none">
            <a:spAutoFit/>
          </a:bodyPr>
          <a:lstStyle/>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Market</a:t>
            </a:r>
            <a:endParaRPr lang="ru-RU" altLang="ru-RU" sz="1400" dirty="0">
              <a:solidFill>
                <a:schemeClr val="tx2">
                  <a:lumMod val="50000"/>
                </a:schemeClr>
              </a:solidFill>
              <a:latin typeface="Century Gothic" panose="020B0502020202020204" pitchFamily="34" charset="0"/>
              <a:cs typeface="+mn-cs"/>
            </a:endParaRPr>
          </a:p>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conditions</a:t>
            </a:r>
            <a:endParaRPr lang="ru-RU" altLang="ru-RU" sz="1400" dirty="0">
              <a:solidFill>
                <a:schemeClr val="tx2">
                  <a:lumMod val="50000"/>
                </a:schemeClr>
              </a:solidFill>
              <a:latin typeface="Century Gothic" panose="020B0502020202020204" pitchFamily="34" charset="0"/>
              <a:cs typeface="+mn-cs"/>
            </a:endParaRPr>
          </a:p>
        </p:txBody>
      </p:sp>
      <p:sp>
        <p:nvSpPr>
          <p:cNvPr id="32773" name="Прямоугольник 6"/>
          <p:cNvSpPr>
            <a:spLocks noChangeArrowheads="1"/>
          </p:cNvSpPr>
          <p:nvPr/>
        </p:nvSpPr>
        <p:spPr bwMode="auto">
          <a:xfrm rot="-5400000">
            <a:off x="-19050" y="4643438"/>
            <a:ext cx="1076325" cy="523875"/>
          </a:xfrm>
          <a:prstGeom prst="rect">
            <a:avLst/>
          </a:prstGeom>
          <a:noFill/>
          <a:ln w="9525">
            <a:noFill/>
            <a:miter lim="800000"/>
            <a:headEnd/>
            <a:tailEnd/>
          </a:ln>
        </p:spPr>
        <p:txBody>
          <a:bodyPr wrap="none">
            <a:spAutoFit/>
          </a:bodyPr>
          <a:lstStyle/>
          <a:p>
            <a:pPr algn="ctr"/>
            <a:r>
              <a:rPr lang="en-US" sz="1400">
                <a:latin typeface="Century Gothic" pitchFamily="34" charset="0"/>
              </a:rPr>
              <a:t>Economic</a:t>
            </a:r>
            <a:endParaRPr lang="ru-RU" sz="1400">
              <a:latin typeface="Century Gothic" pitchFamily="34" charset="0"/>
            </a:endParaRPr>
          </a:p>
          <a:p>
            <a:pPr algn="ctr"/>
            <a:r>
              <a:rPr lang="en-US" sz="1400">
                <a:latin typeface="Century Gothic" pitchFamily="34" charset="0"/>
              </a:rPr>
              <a:t>conditions</a:t>
            </a:r>
            <a:endParaRPr lang="ru-RU" sz="1400">
              <a:latin typeface="Century Gothic" pitchFamily="34" charset="0"/>
            </a:endParaRPr>
          </a:p>
        </p:txBody>
      </p:sp>
      <p:sp>
        <p:nvSpPr>
          <p:cNvPr id="32774" name="Прямоугольник 7"/>
          <p:cNvSpPr>
            <a:spLocks noChangeArrowheads="1"/>
          </p:cNvSpPr>
          <p:nvPr/>
        </p:nvSpPr>
        <p:spPr bwMode="auto">
          <a:xfrm>
            <a:off x="827088" y="968375"/>
            <a:ext cx="5099050" cy="1785938"/>
          </a:xfrm>
          <a:prstGeom prst="rect">
            <a:avLst/>
          </a:prstGeom>
          <a:noFill/>
          <a:ln w="9525">
            <a:noFill/>
            <a:miter lim="800000"/>
            <a:headEnd/>
            <a:tailEnd/>
          </a:ln>
        </p:spPr>
        <p:txBody>
          <a:bodyPr>
            <a:spAutoFit/>
          </a:bodyPr>
          <a:lstStyle/>
          <a:p>
            <a:pPr marL="171450" indent="-171450" algn="just">
              <a:buFont typeface="Wingdings" pitchFamily="2" charset="2"/>
              <a:buChar char="§"/>
            </a:pPr>
            <a:r>
              <a:rPr lang="en-US" sz="1000">
                <a:latin typeface="Century Gothic" pitchFamily="34" charset="0"/>
              </a:rPr>
              <a:t>Now 2 plants supply the Ural and Siberan market with MDF</a:t>
            </a:r>
            <a:r>
              <a:rPr lang="ru-RU" sz="1000">
                <a:latin typeface="Century Gothic" pitchFamily="34" charset="0"/>
              </a:rPr>
              <a:t>, </a:t>
            </a:r>
            <a:r>
              <a:rPr lang="en-US" sz="1000">
                <a:latin typeface="Century Gothic" pitchFamily="34" charset="0"/>
              </a:rPr>
              <a:t>only 1 of them, “Partner-Tomsk” is a modern plant equipped with the ContiRoll® press</a:t>
            </a:r>
            <a:r>
              <a:rPr lang="ru-RU" sz="1000">
                <a:latin typeface="Century Gothic" pitchFamily="34" charset="0"/>
              </a:rPr>
              <a:t>.</a:t>
            </a:r>
          </a:p>
          <a:p>
            <a:pPr marL="171450" indent="-171450" algn="just">
              <a:buFont typeface="Wingdings" pitchFamily="2" charset="2"/>
              <a:buChar char="§"/>
            </a:pPr>
            <a:r>
              <a:rPr lang="en-US" sz="1000">
                <a:latin typeface="Century Gothic" pitchFamily="34" charset="0"/>
              </a:rPr>
              <a:t>50% of MDF consumption is supplied by these plants</a:t>
            </a:r>
            <a:r>
              <a:rPr lang="ru-RU" sz="1000">
                <a:latin typeface="Century Gothic" pitchFamily="34" charset="0"/>
              </a:rPr>
              <a:t>, </a:t>
            </a:r>
            <a:r>
              <a:rPr lang="en-US" sz="1000">
                <a:latin typeface="Century Gothic" pitchFamily="34" charset="0"/>
              </a:rPr>
              <a:t>and </a:t>
            </a:r>
            <a:r>
              <a:rPr lang="ru-RU" sz="1000">
                <a:latin typeface="Century Gothic" pitchFamily="34" charset="0"/>
              </a:rPr>
              <a:t>50% </a:t>
            </a:r>
            <a:r>
              <a:rPr lang="en-US" sz="1000">
                <a:latin typeface="Century Gothic" pitchFamily="34" charset="0"/>
              </a:rPr>
              <a:t>- by the plants from Central Russia</a:t>
            </a:r>
            <a:r>
              <a:rPr lang="ru-RU" sz="1000">
                <a:latin typeface="Century Gothic" pitchFamily="34" charset="0"/>
              </a:rPr>
              <a:t>.</a:t>
            </a:r>
          </a:p>
          <a:p>
            <a:pPr marL="171450" indent="-171450" algn="just">
              <a:buFont typeface="Wingdings" pitchFamily="2" charset="2"/>
              <a:buChar char="§"/>
            </a:pPr>
            <a:r>
              <a:rPr lang="en-US" sz="1000">
                <a:latin typeface="Century Gothic" pitchFamily="34" charset="0"/>
              </a:rPr>
              <a:t>About 20% of the Russian furniture manufacturers are located in </a:t>
            </a:r>
            <a:r>
              <a:rPr lang="ru-RU" sz="1000">
                <a:latin typeface="Century Gothic" pitchFamily="34" charset="0"/>
              </a:rPr>
              <a:t> </a:t>
            </a:r>
            <a:r>
              <a:rPr lang="en-US" sz="1000">
                <a:latin typeface="Century Gothic" pitchFamily="34" charset="0"/>
              </a:rPr>
              <a:t>the Urals and Siberia</a:t>
            </a:r>
            <a:r>
              <a:rPr lang="ru-RU" sz="1000">
                <a:latin typeface="Century Gothic" pitchFamily="34" charset="0"/>
              </a:rPr>
              <a:t>.</a:t>
            </a:r>
          </a:p>
          <a:p>
            <a:pPr marL="171450" indent="-171450" algn="just">
              <a:buFont typeface="Wingdings" pitchFamily="2" charset="2"/>
              <a:buChar char="§"/>
            </a:pPr>
            <a:r>
              <a:rPr lang="en-US" sz="1000">
                <a:latin typeface="Century Gothic" pitchFamily="34" charset="0"/>
              </a:rPr>
              <a:t>Major MDF production development trends</a:t>
            </a:r>
            <a:r>
              <a:rPr lang="ru-RU" sz="1000">
                <a:latin typeface="Century Gothic" pitchFamily="34" charset="0"/>
              </a:rPr>
              <a:t>: </a:t>
            </a:r>
            <a:r>
              <a:rPr lang="en-US" sz="1000">
                <a:latin typeface="Century Gothic" pitchFamily="34" charset="0"/>
              </a:rPr>
              <a:t>import substitution</a:t>
            </a:r>
            <a:r>
              <a:rPr lang="ru-RU" sz="1000">
                <a:latin typeface="Century Gothic" pitchFamily="34" charset="0"/>
              </a:rPr>
              <a:t>, </a:t>
            </a:r>
            <a:r>
              <a:rPr lang="en-US" sz="1000">
                <a:latin typeface="Century Gothic" pitchFamily="34" charset="0"/>
              </a:rPr>
              <a:t>export expansion to the CIS countries</a:t>
            </a:r>
            <a:r>
              <a:rPr lang="ru-RU" sz="1000">
                <a:latin typeface="Century Gothic" pitchFamily="34" charset="0"/>
              </a:rPr>
              <a:t>,(</a:t>
            </a:r>
            <a:r>
              <a:rPr lang="en-US" sz="1000">
                <a:latin typeface="Century Gothic" pitchFamily="34" charset="0"/>
              </a:rPr>
              <a:t>mainly to Kazakhstan</a:t>
            </a:r>
            <a:r>
              <a:rPr lang="ru-RU" sz="1000">
                <a:latin typeface="Century Gothic" pitchFamily="34" charset="0"/>
              </a:rPr>
              <a:t>), </a:t>
            </a:r>
            <a:r>
              <a:rPr lang="en-US" sz="1000">
                <a:latin typeface="Century Gothic" pitchFamily="34" charset="0"/>
              </a:rPr>
              <a:t>potential rise of furniture manufacturing in the Urals and Siberia</a:t>
            </a:r>
            <a:r>
              <a:rPr lang="ru-RU" sz="1000">
                <a:latin typeface="Century Gothic" pitchFamily="34" charset="0"/>
              </a:rPr>
              <a:t>, </a:t>
            </a:r>
            <a:r>
              <a:rPr lang="en-US" sz="1000">
                <a:latin typeface="Century Gothic" pitchFamily="34" charset="0"/>
              </a:rPr>
              <a:t>shut down of outdated MDF production</a:t>
            </a:r>
            <a:r>
              <a:rPr lang="ru-RU" sz="1000">
                <a:latin typeface="Century Gothic" pitchFamily="34" charset="0"/>
              </a:rPr>
              <a:t> (</a:t>
            </a:r>
            <a:r>
              <a:rPr lang="en-US" sz="1000">
                <a:latin typeface="Century Gothic" pitchFamily="34" charset="0"/>
              </a:rPr>
              <a:t>Mortka </a:t>
            </a:r>
            <a:r>
              <a:rPr lang="ru-RU" sz="1000">
                <a:latin typeface="Century Gothic" pitchFamily="34" charset="0"/>
              </a:rPr>
              <a:t>MDF), </a:t>
            </a:r>
            <a:r>
              <a:rPr lang="en-US" sz="1000">
                <a:latin typeface="Century Gothic" pitchFamily="34" charset="0"/>
              </a:rPr>
              <a:t>increase of MDF consumption in flooring</a:t>
            </a:r>
            <a:r>
              <a:rPr lang="ru-RU" sz="1000">
                <a:latin typeface="Century Gothic" pitchFamily="34" charset="0"/>
              </a:rPr>
              <a:t> (</a:t>
            </a:r>
            <a:r>
              <a:rPr lang="en-US" sz="1000">
                <a:latin typeface="Century Gothic" pitchFamily="34" charset="0"/>
              </a:rPr>
              <a:t>about </a:t>
            </a:r>
            <a:r>
              <a:rPr lang="ru-RU" sz="1000">
                <a:latin typeface="Century Gothic" pitchFamily="34" charset="0"/>
              </a:rPr>
              <a:t>45% </a:t>
            </a:r>
            <a:r>
              <a:rPr lang="en-US" sz="1000">
                <a:latin typeface="Century Gothic" pitchFamily="34" charset="0"/>
              </a:rPr>
              <a:t> MDF is used for laminated flooring worldwide</a:t>
            </a:r>
            <a:r>
              <a:rPr lang="ru-RU" sz="1000">
                <a:latin typeface="Century Gothic" pitchFamily="34" charset="0"/>
              </a:rPr>
              <a:t>, </a:t>
            </a:r>
            <a:r>
              <a:rPr lang="en-US" sz="1000">
                <a:latin typeface="Century Gothic" pitchFamily="34" charset="0"/>
              </a:rPr>
              <a:t>in Russia</a:t>
            </a:r>
            <a:r>
              <a:rPr lang="ru-RU" sz="1000">
                <a:latin typeface="Century Gothic" pitchFamily="34" charset="0"/>
              </a:rPr>
              <a:t> - 10%).</a:t>
            </a:r>
          </a:p>
        </p:txBody>
      </p:sp>
      <p:pic>
        <p:nvPicPr>
          <p:cNvPr id="1026" name="Picture 2"/>
          <p:cNvPicPr>
            <a:picLocks noChangeAspect="1" noChangeArrowheads="1"/>
          </p:cNvPicPr>
          <p:nvPr/>
        </p:nvPicPr>
        <p:blipFill>
          <a:blip r:embed="rId2" cstate="print">
            <a:duotone>
              <a:prstClr val="black"/>
              <a:schemeClr val="accent1">
                <a:tint val="45000"/>
                <a:satMod val="400000"/>
              </a:schemeClr>
            </a:duotone>
            <a:extLst>
              <a:ext uri="{28A0092B-C50C-407E-A947-70E740481C1C}"/>
            </a:extLst>
          </a:blip>
          <a:srcRect/>
          <a:stretch>
            <a:fillRect/>
          </a:stretch>
        </p:blipFill>
        <p:spPr bwMode="auto">
          <a:xfrm>
            <a:off x="5927306" y="1068576"/>
            <a:ext cx="3165094" cy="2083425"/>
          </a:xfrm>
          <a:prstGeom prst="rect">
            <a:avLst/>
          </a:prstGeom>
          <a:noFill/>
          <a:ln>
            <a:noFill/>
          </a:ln>
          <a:extLst>
            <a:ext uri="{909E8E84-426E-40DD-AFC4-6F175D3DCCD1}"/>
            <a:ext uri="{91240B29-F687-4F45-9708-019B960494DF}"/>
          </a:extLst>
        </p:spPr>
      </p:pic>
      <p:sp>
        <p:nvSpPr>
          <p:cNvPr id="10" name="Объект 2"/>
          <p:cNvSpPr txBox="1">
            <a:spLocks/>
          </p:cNvSpPr>
          <p:nvPr/>
        </p:nvSpPr>
        <p:spPr bwMode="auto">
          <a:xfrm>
            <a:off x="1116013" y="3389313"/>
            <a:ext cx="3954462" cy="2921000"/>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Clr>
                <a:srgbClr val="080808"/>
              </a:buClr>
              <a:buFont typeface="Wingdings" pitchFamily="2" charset="2"/>
              <a:buNone/>
              <a:defRPr/>
            </a:pPr>
            <a:r>
              <a:rPr lang="en-US" altLang="ru-RU" sz="1050" b="1" u="sng" kern="0" dirty="0" smtClean="0">
                <a:solidFill>
                  <a:schemeClr val="tx2">
                    <a:lumMod val="50000"/>
                  </a:schemeClr>
                </a:solidFill>
                <a:latin typeface="Century Gothic" panose="020B0502020202020204" pitchFamily="34" charset="0"/>
              </a:rPr>
              <a:t>Initial data</a:t>
            </a:r>
            <a:r>
              <a:rPr lang="ru-RU" altLang="ru-RU" sz="1050" b="1" u="sng" kern="0" dirty="0" smtClean="0">
                <a:solidFill>
                  <a:schemeClr val="tx2">
                    <a:lumMod val="50000"/>
                  </a:schemeClr>
                </a:solidFill>
                <a:latin typeface="Century Gothic" panose="020B0502020202020204" pitchFamily="34" charset="0"/>
              </a:rPr>
              <a:t>:</a:t>
            </a:r>
          </a:p>
          <a:p>
            <a:pPr marL="0" indent="0">
              <a:spcBef>
                <a:spcPts val="600"/>
              </a:spcBef>
              <a:buClr>
                <a:srgbClr val="080808"/>
              </a:buClr>
              <a:buFont typeface="Wingdings" pitchFamily="2" charset="2"/>
              <a:buNone/>
              <a:defRPr/>
            </a:pPr>
            <a:r>
              <a:rPr lang="en-US" altLang="ru-RU" sz="1050" b="1" kern="0" dirty="0" smtClean="0">
                <a:solidFill>
                  <a:schemeClr val="tx2">
                    <a:lumMod val="50000"/>
                  </a:schemeClr>
                </a:solidFill>
                <a:latin typeface="Century Gothic" panose="020B0502020202020204" pitchFamily="34" charset="0"/>
              </a:rPr>
              <a:t>Wood processing capacity</a:t>
            </a:r>
            <a:r>
              <a:rPr lang="ru-RU" altLang="ru-RU" sz="1050" b="1" kern="0" dirty="0" smtClean="0">
                <a:solidFill>
                  <a:schemeClr val="tx2">
                    <a:lumMod val="50000"/>
                  </a:schemeClr>
                </a:solidFill>
                <a:latin typeface="Century Gothic" panose="020B0502020202020204" pitchFamily="34" charset="0"/>
              </a:rPr>
              <a:t>:</a:t>
            </a:r>
          </a:p>
          <a:p>
            <a:pPr>
              <a:spcBef>
                <a:spcPts val="600"/>
              </a:spcBef>
              <a:buClr>
                <a:srgbClr val="080808"/>
              </a:buClr>
              <a:defRPr/>
            </a:pPr>
            <a:r>
              <a:rPr lang="en-US" altLang="ru-RU" sz="1050" kern="0" dirty="0" smtClean="0">
                <a:solidFill>
                  <a:srgbClr val="000000"/>
                </a:solidFill>
                <a:latin typeface="Century Gothic" panose="020B0502020202020204" pitchFamily="34" charset="0"/>
              </a:rPr>
              <a:t>Up to</a:t>
            </a:r>
            <a:r>
              <a:rPr lang="ru-RU" altLang="ru-RU" sz="1050" kern="0" dirty="0" smtClean="0">
                <a:solidFill>
                  <a:srgbClr val="000000"/>
                </a:solidFill>
                <a:latin typeface="Century Gothic" panose="020B0502020202020204" pitchFamily="34" charset="0"/>
              </a:rPr>
              <a:t> 340 </a:t>
            </a:r>
            <a:r>
              <a:rPr lang="ru-RU" altLang="ru-RU" sz="1050" kern="0" dirty="0">
                <a:solidFill>
                  <a:srgbClr val="000000"/>
                </a:solidFill>
                <a:latin typeface="Century Gothic" panose="020B0502020202020204" pitchFamily="34" charset="0"/>
              </a:rPr>
              <a:t>000 </a:t>
            </a:r>
            <a:r>
              <a:rPr lang="en-US" altLang="ru-RU" sz="1050" kern="0" dirty="0" smtClean="0">
                <a:solidFill>
                  <a:srgbClr val="000000"/>
                </a:solidFill>
                <a:latin typeface="Century Gothic" panose="020B0502020202020204" pitchFamily="34" charset="0"/>
              </a:rPr>
              <a:t>m</a:t>
            </a:r>
            <a:r>
              <a:rPr lang="ru-RU" altLang="ru-RU" sz="1050" kern="0" baseline="30000" dirty="0" smtClean="0">
                <a:solidFill>
                  <a:srgbClr val="000000"/>
                </a:solidFill>
                <a:latin typeface="Century Gothic" panose="020B0502020202020204" pitchFamily="34" charset="0"/>
              </a:rPr>
              <a:t>3</a:t>
            </a:r>
            <a:r>
              <a:rPr lang="ru-RU" altLang="ru-RU" sz="1050" kern="0" dirty="0" smtClean="0">
                <a:solidFill>
                  <a:srgbClr val="000000"/>
                </a:solidFill>
                <a:latin typeface="Century Gothic" panose="020B0502020202020204" pitchFamily="34" charset="0"/>
              </a:rPr>
              <a:t> </a:t>
            </a:r>
            <a:r>
              <a:rPr lang="en-US" altLang="ru-RU" sz="1050" kern="0" dirty="0" smtClean="0">
                <a:solidFill>
                  <a:srgbClr val="000000"/>
                </a:solidFill>
                <a:latin typeface="Century Gothic" panose="020B0502020202020204" pitchFamily="34" charset="0"/>
              </a:rPr>
              <a:t>per year – round wood</a:t>
            </a:r>
            <a:r>
              <a:rPr lang="ru-RU" altLang="ru-RU" sz="1050" kern="0" dirty="0" smtClean="0">
                <a:solidFill>
                  <a:srgbClr val="000000"/>
                </a:solidFill>
                <a:latin typeface="Century Gothic" panose="020B0502020202020204" pitchFamily="34" charset="0"/>
              </a:rPr>
              <a:t>, </a:t>
            </a:r>
            <a:r>
              <a:rPr lang="en-US" altLang="ru-RU" sz="1050" kern="0" dirty="0" smtClean="0">
                <a:solidFill>
                  <a:srgbClr val="000000"/>
                </a:solidFill>
                <a:latin typeface="Century Gothic" panose="020B0502020202020204" pitchFamily="34" charset="0"/>
              </a:rPr>
              <a:t>chips</a:t>
            </a:r>
            <a:r>
              <a:rPr lang="ru-RU" altLang="ru-RU" sz="1050" kern="0" dirty="0" smtClean="0">
                <a:solidFill>
                  <a:srgbClr val="000000"/>
                </a:solidFill>
                <a:latin typeface="Century Gothic" panose="020B0502020202020204" pitchFamily="34" charset="0"/>
              </a:rPr>
              <a:t>, </a:t>
            </a:r>
            <a:r>
              <a:rPr lang="en-US" altLang="ru-RU" sz="1050" kern="0" dirty="0" smtClean="0">
                <a:solidFill>
                  <a:srgbClr val="000000"/>
                </a:solidFill>
                <a:latin typeface="Century Gothic" panose="020B0502020202020204" pitchFamily="34" charset="0"/>
              </a:rPr>
              <a:t>particles</a:t>
            </a:r>
            <a:r>
              <a:rPr lang="ru-RU" altLang="ru-RU" sz="1050" kern="0" dirty="0" smtClean="0">
                <a:solidFill>
                  <a:srgbClr val="000000"/>
                </a:solidFill>
                <a:latin typeface="Century Gothic" panose="020B0502020202020204" pitchFamily="34" charset="0"/>
              </a:rPr>
              <a:t>, </a:t>
            </a:r>
            <a:r>
              <a:rPr lang="en-US" altLang="ru-RU" sz="1050" kern="0" dirty="0" smtClean="0">
                <a:solidFill>
                  <a:srgbClr val="000000"/>
                </a:solidFill>
                <a:latin typeface="Century Gothic" panose="020B0502020202020204" pitchFamily="34" charset="0"/>
              </a:rPr>
              <a:t>other wood waste</a:t>
            </a:r>
            <a:endParaRPr lang="ru-RU" altLang="ru-RU" sz="1050" kern="0" dirty="0" smtClean="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050" b="1" kern="0" dirty="0">
                <a:solidFill>
                  <a:schemeClr val="tx2">
                    <a:lumMod val="50000"/>
                  </a:schemeClr>
                </a:solidFill>
                <a:latin typeface="Century Gothic" panose="020B0502020202020204" pitchFamily="34" charset="0"/>
              </a:rPr>
              <a:t>Necessary conditions </a:t>
            </a:r>
            <a:r>
              <a:rPr lang="ru-RU" altLang="ru-RU" sz="1050" b="1" kern="0" dirty="0" smtClean="0">
                <a:solidFill>
                  <a:schemeClr val="tx2">
                    <a:lumMod val="50000"/>
                  </a:schemeClr>
                </a:solidFill>
                <a:latin typeface="Century Gothic" panose="020B0502020202020204" pitchFamily="34" charset="0"/>
              </a:rPr>
              <a:t>: </a:t>
            </a:r>
          </a:p>
          <a:p>
            <a:pPr marL="0" indent="0">
              <a:spcBef>
                <a:spcPts val="600"/>
              </a:spcBef>
              <a:buClr>
                <a:srgbClr val="080808"/>
              </a:buClr>
              <a:buFont typeface="Wingdings" pitchFamily="2" charset="2"/>
              <a:buNone/>
              <a:defRPr/>
            </a:pPr>
            <a:r>
              <a:rPr lang="en-US" altLang="ru-RU" sz="1050" kern="0" dirty="0" smtClean="0">
                <a:solidFill>
                  <a:srgbClr val="000000"/>
                </a:solidFill>
                <a:latin typeface="Century Gothic" panose="020B0502020202020204" pitchFamily="34" charset="0"/>
              </a:rPr>
              <a:t>Site area</a:t>
            </a:r>
            <a:r>
              <a:rPr lang="ru-RU" altLang="ru-RU" sz="1050" kern="0" dirty="0" smtClean="0">
                <a:solidFill>
                  <a:srgbClr val="000000"/>
                </a:solidFill>
                <a:latin typeface="Century Gothic" panose="020B0502020202020204" pitchFamily="34" charset="0"/>
              </a:rPr>
              <a:t> 20-40 </a:t>
            </a:r>
            <a:r>
              <a:rPr lang="en-US" altLang="ru-RU" sz="1050" kern="0" dirty="0" smtClean="0">
                <a:solidFill>
                  <a:srgbClr val="000000"/>
                </a:solidFill>
                <a:latin typeface="Century Gothic" panose="020B0502020202020204" pitchFamily="34" charset="0"/>
              </a:rPr>
              <a:t>hectares</a:t>
            </a:r>
            <a:endParaRPr lang="ru-RU" altLang="ru-RU" sz="1050" kern="0" dirty="0" smtClean="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050" kern="0" dirty="0" smtClean="0">
                <a:solidFill>
                  <a:srgbClr val="000000"/>
                </a:solidFill>
                <a:latin typeface="Century Gothic" panose="020B0502020202020204" pitchFamily="34" charset="0"/>
              </a:rPr>
              <a:t>Power supply capacity</a:t>
            </a:r>
            <a:r>
              <a:rPr lang="ru-RU" altLang="ru-RU" sz="1050" kern="0" dirty="0" smtClean="0">
                <a:solidFill>
                  <a:srgbClr val="000000"/>
                </a:solidFill>
                <a:latin typeface="Century Gothic" panose="020B0502020202020204" pitchFamily="34" charset="0"/>
              </a:rPr>
              <a:t> 15 </a:t>
            </a:r>
            <a:r>
              <a:rPr lang="en-US" altLang="ru-RU" sz="1050" kern="0" dirty="0" smtClean="0">
                <a:solidFill>
                  <a:srgbClr val="000000"/>
                </a:solidFill>
                <a:latin typeface="Century Gothic" panose="020B0502020202020204" pitchFamily="34" charset="0"/>
              </a:rPr>
              <a:t>MW</a:t>
            </a:r>
            <a:endParaRPr lang="ru-RU" altLang="ru-RU" sz="1050" kern="0" dirty="0" smtClean="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050" kern="0" dirty="0" smtClean="0">
                <a:solidFill>
                  <a:srgbClr val="000000"/>
                </a:solidFill>
                <a:latin typeface="Century Gothic" panose="020B0502020202020204" pitchFamily="34" charset="0"/>
              </a:rPr>
              <a:t>Specific heat consumption</a:t>
            </a:r>
            <a:r>
              <a:rPr lang="ru-RU" altLang="ru-RU" sz="1050" kern="0" dirty="0" smtClean="0">
                <a:solidFill>
                  <a:srgbClr val="000000"/>
                </a:solidFill>
                <a:latin typeface="Century Gothic" panose="020B0502020202020204" pitchFamily="34" charset="0"/>
              </a:rPr>
              <a:t> 4,3 </a:t>
            </a:r>
            <a:r>
              <a:rPr lang="en-US" altLang="ru-RU" sz="1050" kern="0" dirty="0" smtClean="0">
                <a:solidFill>
                  <a:srgbClr val="000000"/>
                </a:solidFill>
                <a:latin typeface="Century Gothic" panose="020B0502020202020204" pitchFamily="34" charset="0"/>
              </a:rPr>
              <a:t>GJ</a:t>
            </a:r>
            <a:r>
              <a:rPr lang="ru-RU" altLang="ru-RU" sz="1050" kern="0" dirty="0" smtClean="0">
                <a:solidFill>
                  <a:srgbClr val="000000"/>
                </a:solidFill>
                <a:latin typeface="Century Gothic" panose="020B0502020202020204" pitchFamily="34" charset="0"/>
              </a:rPr>
              <a:t>/</a:t>
            </a:r>
            <a:r>
              <a:rPr lang="en-US" altLang="ru-RU" sz="1050" kern="0" dirty="0" smtClean="0">
                <a:solidFill>
                  <a:srgbClr val="000000"/>
                </a:solidFill>
                <a:latin typeface="Century Gothic" panose="020B0502020202020204" pitchFamily="34" charset="0"/>
              </a:rPr>
              <a:t>m</a:t>
            </a:r>
            <a:r>
              <a:rPr lang="ru-RU" altLang="ru-RU" sz="1050" kern="0" dirty="0" smtClean="0">
                <a:solidFill>
                  <a:srgbClr val="000000"/>
                </a:solidFill>
                <a:latin typeface="Century Gothic" panose="020B0502020202020204" pitchFamily="34" charset="0"/>
              </a:rPr>
              <a:t>³</a:t>
            </a:r>
            <a:endParaRPr lang="ru-RU" altLang="ru-RU" sz="1050" kern="0" dirty="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050" kern="0" dirty="0" smtClean="0">
                <a:solidFill>
                  <a:srgbClr val="000000"/>
                </a:solidFill>
                <a:latin typeface="Century Gothic" panose="020B0502020202020204" pitchFamily="34" charset="0"/>
              </a:rPr>
              <a:t>Specific power consumption</a:t>
            </a:r>
            <a:r>
              <a:rPr lang="ru-RU" altLang="ru-RU" sz="1050" kern="0" dirty="0" smtClean="0">
                <a:solidFill>
                  <a:srgbClr val="000000"/>
                </a:solidFill>
                <a:latin typeface="Century Gothic" panose="020B0502020202020204" pitchFamily="34" charset="0"/>
              </a:rPr>
              <a:t> 350 </a:t>
            </a:r>
            <a:r>
              <a:rPr lang="en-US" altLang="ru-RU" sz="1050" kern="0" dirty="0" err="1" smtClean="0">
                <a:solidFill>
                  <a:srgbClr val="000000"/>
                </a:solidFill>
                <a:latin typeface="Century Gothic" panose="020B0502020202020204" pitchFamily="34" charset="0"/>
              </a:rPr>
              <a:t>kW×h</a:t>
            </a:r>
            <a:r>
              <a:rPr lang="ru-RU" altLang="ru-RU" sz="1050" kern="0" dirty="0" smtClean="0">
                <a:solidFill>
                  <a:srgbClr val="000000"/>
                </a:solidFill>
                <a:latin typeface="Century Gothic" panose="020B0502020202020204" pitchFamily="34" charset="0"/>
              </a:rPr>
              <a:t>/</a:t>
            </a:r>
            <a:r>
              <a:rPr lang="en-US" altLang="ru-RU" sz="1050" kern="0" dirty="0" smtClean="0">
                <a:solidFill>
                  <a:srgbClr val="000000"/>
                </a:solidFill>
                <a:latin typeface="Century Gothic" panose="020B0502020202020204" pitchFamily="34" charset="0"/>
              </a:rPr>
              <a:t>m</a:t>
            </a:r>
            <a:r>
              <a:rPr lang="ru-RU" altLang="ru-RU" sz="1050" kern="0" dirty="0" smtClean="0">
                <a:solidFill>
                  <a:srgbClr val="000000"/>
                </a:solidFill>
                <a:latin typeface="Century Gothic" panose="020B0502020202020204" pitchFamily="34" charset="0"/>
              </a:rPr>
              <a:t>³</a:t>
            </a:r>
          </a:p>
          <a:p>
            <a:pPr marL="0" indent="0">
              <a:spcBef>
                <a:spcPts val="600"/>
              </a:spcBef>
              <a:buClr>
                <a:srgbClr val="080808"/>
              </a:buClr>
              <a:buFont typeface="Wingdings" pitchFamily="2" charset="2"/>
              <a:buNone/>
              <a:defRPr/>
            </a:pPr>
            <a:r>
              <a:rPr lang="en-US" altLang="ru-RU" sz="1050" kern="0" dirty="0" smtClean="0">
                <a:solidFill>
                  <a:srgbClr val="000000"/>
                </a:solidFill>
                <a:latin typeface="Century Gothic" panose="020B0502020202020204" pitchFamily="34" charset="0"/>
              </a:rPr>
              <a:t>Resin consumption</a:t>
            </a:r>
            <a:r>
              <a:rPr lang="ru-RU" altLang="ru-RU" sz="1050" kern="0" dirty="0" smtClean="0">
                <a:solidFill>
                  <a:srgbClr val="000000"/>
                </a:solidFill>
                <a:latin typeface="Century Gothic" panose="020B0502020202020204" pitchFamily="34" charset="0"/>
              </a:rPr>
              <a:t> 90 </a:t>
            </a:r>
            <a:r>
              <a:rPr lang="en-US" altLang="ru-RU" sz="1050" kern="0" dirty="0" smtClean="0">
                <a:solidFill>
                  <a:srgbClr val="000000"/>
                </a:solidFill>
                <a:latin typeface="Century Gothic" panose="020B0502020202020204" pitchFamily="34" charset="0"/>
              </a:rPr>
              <a:t>kg</a:t>
            </a:r>
            <a:r>
              <a:rPr lang="ru-RU" altLang="ru-RU" sz="1050" kern="0" dirty="0" smtClean="0">
                <a:solidFill>
                  <a:srgbClr val="000000"/>
                </a:solidFill>
                <a:latin typeface="Century Gothic" panose="020B0502020202020204" pitchFamily="34" charset="0"/>
              </a:rPr>
              <a:t>/</a:t>
            </a:r>
            <a:r>
              <a:rPr lang="en-US" altLang="ru-RU" sz="1050" kern="0" dirty="0" smtClean="0">
                <a:solidFill>
                  <a:srgbClr val="000000"/>
                </a:solidFill>
                <a:latin typeface="Century Gothic" panose="020B0502020202020204" pitchFamily="34" charset="0"/>
              </a:rPr>
              <a:t>m</a:t>
            </a:r>
            <a:r>
              <a:rPr lang="ru-RU" altLang="ru-RU" sz="1050" kern="0" dirty="0" smtClean="0">
                <a:solidFill>
                  <a:srgbClr val="000000"/>
                </a:solidFill>
                <a:latin typeface="Century Gothic" panose="020B0502020202020204" pitchFamily="34" charset="0"/>
              </a:rPr>
              <a:t>³</a:t>
            </a:r>
            <a:endParaRPr lang="ru-RU" altLang="ru-RU" sz="1050" kern="0" dirty="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050" b="1" kern="0" dirty="0" smtClean="0">
                <a:solidFill>
                  <a:schemeClr val="tx2">
                    <a:lumMod val="50000"/>
                  </a:schemeClr>
                </a:solidFill>
                <a:latin typeface="Century Gothic" panose="020B0502020202020204" pitchFamily="34" charset="0"/>
              </a:rPr>
              <a:t>Staff</a:t>
            </a:r>
            <a:r>
              <a:rPr lang="ru-RU" altLang="ru-RU" sz="1050" b="1" kern="0" dirty="0" smtClean="0">
                <a:solidFill>
                  <a:schemeClr val="tx2">
                    <a:lumMod val="50000"/>
                  </a:schemeClr>
                </a:solidFill>
                <a:latin typeface="Century Gothic" panose="020B0502020202020204" pitchFamily="34" charset="0"/>
              </a:rPr>
              <a:t>: </a:t>
            </a:r>
          </a:p>
          <a:p>
            <a:pPr>
              <a:spcBef>
                <a:spcPts val="600"/>
              </a:spcBef>
              <a:buClr>
                <a:srgbClr val="080808"/>
              </a:buClr>
              <a:defRPr/>
            </a:pPr>
            <a:r>
              <a:rPr lang="ru-RU" altLang="ru-RU" sz="1050" kern="0" dirty="0" smtClean="0">
                <a:solidFill>
                  <a:srgbClr val="000000"/>
                </a:solidFill>
                <a:latin typeface="Century Gothic" panose="020B0502020202020204" pitchFamily="34" charset="0"/>
              </a:rPr>
              <a:t>170 </a:t>
            </a:r>
            <a:r>
              <a:rPr lang="en-US" altLang="ru-RU" sz="1050" kern="0" dirty="0" smtClean="0">
                <a:solidFill>
                  <a:srgbClr val="000000"/>
                </a:solidFill>
                <a:latin typeface="Century Gothic" panose="020B0502020202020204" pitchFamily="34" charset="0"/>
              </a:rPr>
              <a:t>people</a:t>
            </a:r>
            <a:r>
              <a:rPr lang="ru-RU" altLang="ru-RU" sz="1050" kern="0" dirty="0" smtClean="0">
                <a:solidFill>
                  <a:srgbClr val="000000"/>
                </a:solidFill>
                <a:latin typeface="Century Gothic" panose="020B0502020202020204" pitchFamily="34" charset="0"/>
              </a:rPr>
              <a:t>(</a:t>
            </a:r>
            <a:r>
              <a:rPr lang="en-US" altLang="ru-RU" sz="1050" kern="0" dirty="0" smtClean="0">
                <a:solidFill>
                  <a:srgbClr val="000000"/>
                </a:solidFill>
                <a:latin typeface="Century Gothic" panose="020B0502020202020204" pitchFamily="34" charset="0"/>
              </a:rPr>
              <a:t>including</a:t>
            </a:r>
            <a:r>
              <a:rPr lang="ru-RU" altLang="ru-RU" sz="1050" kern="0" dirty="0" smtClean="0">
                <a:solidFill>
                  <a:srgbClr val="000000"/>
                </a:solidFill>
                <a:latin typeface="Century Gothic" panose="020B0502020202020204" pitchFamily="34" charset="0"/>
              </a:rPr>
              <a:t> </a:t>
            </a:r>
            <a:r>
              <a:rPr lang="en-US" altLang="ru-RU" sz="1050" kern="0" dirty="0" smtClean="0">
                <a:solidFill>
                  <a:srgbClr val="000000"/>
                </a:solidFill>
                <a:latin typeface="Century Gothic" panose="020B0502020202020204" pitchFamily="34" charset="0"/>
              </a:rPr>
              <a:t>maintenance and</a:t>
            </a:r>
            <a:r>
              <a:rPr lang="ru-RU" altLang="ru-RU" sz="1050" kern="0" dirty="0" smtClean="0">
                <a:solidFill>
                  <a:srgbClr val="000000"/>
                </a:solidFill>
                <a:latin typeface="Century Gothic" panose="020B0502020202020204" pitchFamily="34" charset="0"/>
              </a:rPr>
              <a:t> </a:t>
            </a:r>
            <a:r>
              <a:rPr lang="en-US" altLang="ru-RU" sz="1050" kern="0" dirty="0" smtClean="0">
                <a:solidFill>
                  <a:srgbClr val="000000"/>
                </a:solidFill>
                <a:latin typeface="Century Gothic" panose="020B0502020202020204" pitchFamily="34" charset="0"/>
              </a:rPr>
              <a:t>management personnel</a:t>
            </a:r>
            <a:r>
              <a:rPr lang="ru-RU" altLang="ru-RU" sz="1050" kern="0" dirty="0" smtClean="0">
                <a:solidFill>
                  <a:srgbClr val="000000"/>
                </a:solidFill>
                <a:latin typeface="Century Gothic" panose="020B0502020202020204" pitchFamily="34" charset="0"/>
              </a:rPr>
              <a:t>)</a:t>
            </a:r>
          </a:p>
        </p:txBody>
      </p:sp>
      <p:sp>
        <p:nvSpPr>
          <p:cNvPr id="11" name="Объект 2"/>
          <p:cNvSpPr txBox="1">
            <a:spLocks/>
          </p:cNvSpPr>
          <p:nvPr/>
        </p:nvSpPr>
        <p:spPr bwMode="auto">
          <a:xfrm>
            <a:off x="5019675" y="3662363"/>
            <a:ext cx="4071938" cy="2486025"/>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Clr>
                <a:srgbClr val="080808"/>
              </a:buClr>
              <a:buFont typeface="Wingdings" pitchFamily="2" charset="2"/>
              <a:buNone/>
              <a:defRPr/>
            </a:pPr>
            <a:r>
              <a:rPr lang="en-US" altLang="ru-RU" sz="1050" b="1" kern="0" dirty="0" smtClean="0">
                <a:solidFill>
                  <a:schemeClr val="tx2">
                    <a:lumMod val="50000"/>
                  </a:schemeClr>
                </a:solidFill>
                <a:latin typeface="Century Gothic" panose="020B0502020202020204" pitchFamily="34" charset="0"/>
              </a:rPr>
              <a:t>CAPEX</a:t>
            </a:r>
            <a:r>
              <a:rPr lang="ru-RU" altLang="ru-RU" sz="1050" b="1" kern="0" dirty="0" smtClean="0">
                <a:solidFill>
                  <a:schemeClr val="tx2">
                    <a:lumMod val="50000"/>
                  </a:schemeClr>
                </a:solidFill>
                <a:latin typeface="Century Gothic" panose="020B0502020202020204" pitchFamily="34" charset="0"/>
              </a:rPr>
              <a:t>:</a:t>
            </a:r>
            <a:r>
              <a:rPr lang="en-US" altLang="ru-RU" sz="1050" b="1" kern="0" dirty="0" smtClean="0">
                <a:solidFill>
                  <a:srgbClr val="000000"/>
                </a:solidFill>
                <a:latin typeface="Century Gothic" panose="020B0502020202020204" pitchFamily="34" charset="0"/>
              </a:rPr>
              <a:t> </a:t>
            </a:r>
            <a:r>
              <a:rPr lang="ru-RU" altLang="ru-RU" sz="1050" kern="0" dirty="0" smtClean="0">
                <a:solidFill>
                  <a:srgbClr val="000000"/>
                </a:solidFill>
                <a:latin typeface="Century Gothic" panose="020B0502020202020204" pitchFamily="34" charset="0"/>
              </a:rPr>
              <a:t>77</a:t>
            </a:r>
            <a:r>
              <a:rPr lang="en-US" altLang="ru-RU" sz="1050" kern="0" dirty="0" smtClean="0">
                <a:solidFill>
                  <a:srgbClr val="000000"/>
                </a:solidFill>
                <a:latin typeface="Century Gothic" panose="020B0502020202020204" pitchFamily="34" charset="0"/>
              </a:rPr>
              <a:t>.</a:t>
            </a:r>
            <a:r>
              <a:rPr lang="ru-RU" altLang="ru-RU" sz="1050" kern="0" dirty="0" smtClean="0">
                <a:solidFill>
                  <a:srgbClr val="000000"/>
                </a:solidFill>
                <a:latin typeface="Century Gothic" panose="020B0502020202020204" pitchFamily="34" charset="0"/>
              </a:rPr>
              <a:t>5</a:t>
            </a:r>
            <a:r>
              <a:rPr lang="en-US" altLang="ru-RU" sz="1050" kern="0" dirty="0" smtClean="0">
                <a:solidFill>
                  <a:srgbClr val="000000"/>
                </a:solidFill>
                <a:latin typeface="Century Gothic" panose="020B0502020202020204" pitchFamily="34" charset="0"/>
              </a:rPr>
              <a:t> </a:t>
            </a:r>
            <a:r>
              <a:rPr lang="en-US" altLang="ru-RU" sz="1050" kern="0" dirty="0" err="1" smtClean="0">
                <a:solidFill>
                  <a:srgbClr val="000000"/>
                </a:solidFill>
                <a:latin typeface="Century Gothic" panose="020B0502020202020204" pitchFamily="34" charset="0"/>
              </a:rPr>
              <a:t>mln</a:t>
            </a:r>
            <a:r>
              <a:rPr lang="en-US" altLang="ru-RU" sz="1050" kern="0" dirty="0" smtClean="0">
                <a:solidFill>
                  <a:srgbClr val="000000"/>
                </a:solidFill>
                <a:latin typeface="Century Gothic" panose="020B0502020202020204" pitchFamily="34" charset="0"/>
              </a:rPr>
              <a:t> EUR</a:t>
            </a:r>
            <a:endParaRPr lang="ru-RU" altLang="ru-RU" sz="1050" kern="0" dirty="0" smtClean="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050" b="1" kern="0" dirty="0" smtClean="0">
                <a:solidFill>
                  <a:schemeClr val="tx2">
                    <a:lumMod val="50000"/>
                  </a:schemeClr>
                </a:solidFill>
                <a:latin typeface="Century Gothic" panose="020B0502020202020204" pitchFamily="34" charset="0"/>
              </a:rPr>
              <a:t>Inception date </a:t>
            </a:r>
            <a:r>
              <a:rPr lang="ru-RU" altLang="ru-RU" sz="1050" b="1" kern="0" dirty="0" smtClean="0">
                <a:solidFill>
                  <a:schemeClr val="tx2">
                    <a:lumMod val="50000"/>
                  </a:schemeClr>
                </a:solidFill>
                <a:latin typeface="Century Gothic" panose="020B0502020202020204" pitchFamily="34" charset="0"/>
              </a:rPr>
              <a:t>: </a:t>
            </a:r>
            <a:r>
              <a:rPr lang="en-US" altLang="ru-RU" sz="1050" kern="0" dirty="0" smtClean="0">
                <a:solidFill>
                  <a:srgbClr val="000000"/>
                </a:solidFill>
                <a:latin typeface="Century Gothic" panose="020B0502020202020204" pitchFamily="34" charset="0"/>
              </a:rPr>
              <a:t>January </a:t>
            </a:r>
            <a:r>
              <a:rPr lang="ru-RU" altLang="ru-RU" sz="1050" kern="0" dirty="0" smtClean="0">
                <a:solidFill>
                  <a:srgbClr val="000000"/>
                </a:solidFill>
                <a:latin typeface="Century Gothic" panose="020B0502020202020204" pitchFamily="34" charset="0"/>
              </a:rPr>
              <a:t>2015</a:t>
            </a:r>
          </a:p>
          <a:p>
            <a:pPr marL="0" indent="0">
              <a:spcBef>
                <a:spcPts val="600"/>
              </a:spcBef>
              <a:buClr>
                <a:srgbClr val="080808"/>
              </a:buClr>
              <a:buFont typeface="Wingdings" pitchFamily="2" charset="2"/>
              <a:buNone/>
              <a:defRPr/>
            </a:pPr>
            <a:r>
              <a:rPr lang="en-US" altLang="ru-RU" sz="1050" b="1" kern="0" dirty="0" smtClean="0">
                <a:solidFill>
                  <a:schemeClr val="tx2">
                    <a:lumMod val="50000"/>
                  </a:schemeClr>
                </a:solidFill>
                <a:latin typeface="Century Gothic" panose="020B0502020202020204" pitchFamily="34" charset="0"/>
              </a:rPr>
              <a:t>Estimated period </a:t>
            </a:r>
            <a:r>
              <a:rPr lang="ru-RU" altLang="ru-RU" sz="1050" b="1" kern="0" dirty="0" smtClean="0">
                <a:solidFill>
                  <a:schemeClr val="tx2">
                    <a:lumMod val="50000"/>
                  </a:schemeClr>
                </a:solidFill>
                <a:latin typeface="Century Gothic" panose="020B0502020202020204" pitchFamily="34" charset="0"/>
              </a:rPr>
              <a:t>: </a:t>
            </a:r>
            <a:r>
              <a:rPr lang="en-US" altLang="ru-RU" sz="1050" kern="0" dirty="0" smtClean="0">
                <a:solidFill>
                  <a:srgbClr val="000000"/>
                </a:solidFill>
                <a:latin typeface="Century Gothic" panose="020B0502020202020204" pitchFamily="34" charset="0"/>
              </a:rPr>
              <a:t>up to </a:t>
            </a:r>
            <a:r>
              <a:rPr lang="ru-RU" altLang="ru-RU" sz="1050" kern="0" dirty="0" smtClean="0">
                <a:solidFill>
                  <a:srgbClr val="000000"/>
                </a:solidFill>
                <a:latin typeface="Century Gothic" panose="020B0502020202020204" pitchFamily="34" charset="0"/>
              </a:rPr>
              <a:t>2025</a:t>
            </a:r>
          </a:p>
          <a:p>
            <a:pPr marL="0" indent="0">
              <a:spcBef>
                <a:spcPts val="600"/>
              </a:spcBef>
              <a:buClr>
                <a:srgbClr val="080808"/>
              </a:buClr>
              <a:buFont typeface="Wingdings" pitchFamily="2" charset="2"/>
              <a:buNone/>
              <a:defRPr/>
            </a:pPr>
            <a:endParaRPr lang="ru-RU" altLang="ru-RU" sz="1050" b="1" kern="0" dirty="0" smtClean="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r>
              <a:rPr lang="en-US" altLang="ru-RU" sz="1050" b="1" kern="0" dirty="0" smtClean="0">
                <a:solidFill>
                  <a:schemeClr val="tx2">
                    <a:lumMod val="50000"/>
                  </a:schemeClr>
                </a:solidFill>
                <a:latin typeface="Century Gothic" panose="020B0502020202020204" pitchFamily="34" charset="0"/>
              </a:rPr>
              <a:t>Performance indicators </a:t>
            </a:r>
            <a:r>
              <a:rPr lang="ru-RU" altLang="ru-RU" sz="1050" b="1" kern="0" dirty="0" smtClean="0">
                <a:solidFill>
                  <a:schemeClr val="tx2">
                    <a:lumMod val="50000"/>
                  </a:schemeClr>
                </a:solidFill>
                <a:latin typeface="Century Gothic" panose="020B0502020202020204" pitchFamily="34" charset="0"/>
              </a:rPr>
              <a:t>*:</a:t>
            </a:r>
            <a:r>
              <a:rPr lang="ru-RU" altLang="ru-RU" sz="1050" b="1" kern="0" dirty="0" smtClean="0">
                <a:solidFill>
                  <a:srgbClr val="000000"/>
                </a:solidFill>
                <a:latin typeface="Century Gothic" panose="020B0502020202020204" pitchFamily="34" charset="0"/>
              </a:rPr>
              <a:t> </a:t>
            </a:r>
          </a:p>
          <a:p>
            <a:pPr marL="0" indent="0">
              <a:spcBef>
                <a:spcPts val="600"/>
              </a:spcBef>
              <a:buClr>
                <a:srgbClr val="080808"/>
              </a:buClr>
              <a:buFont typeface="Wingdings" pitchFamily="2" charset="2"/>
              <a:buNone/>
              <a:defRPr/>
            </a:pPr>
            <a:r>
              <a:rPr lang="en-US" altLang="ru-RU" sz="1050" kern="0" dirty="0" smtClean="0">
                <a:solidFill>
                  <a:srgbClr val="000000"/>
                </a:solidFill>
                <a:latin typeface="Century Gothic" panose="020B0502020202020204" pitchFamily="34" charset="0"/>
              </a:rPr>
              <a:t>Internal rate of return</a:t>
            </a:r>
            <a:r>
              <a:rPr lang="ru-RU" altLang="ru-RU" sz="1050" kern="0" dirty="0" smtClean="0">
                <a:solidFill>
                  <a:srgbClr val="000000"/>
                </a:solidFill>
                <a:latin typeface="Century Gothic" panose="020B0502020202020204" pitchFamily="34" charset="0"/>
              </a:rPr>
              <a:t> </a:t>
            </a:r>
            <a:r>
              <a:rPr lang="ru-RU" altLang="ru-RU" sz="1050" b="1" kern="0" dirty="0" smtClean="0">
                <a:solidFill>
                  <a:schemeClr val="tx2">
                    <a:lumMod val="50000"/>
                  </a:schemeClr>
                </a:solidFill>
                <a:latin typeface="Century Gothic" panose="020B0502020202020204" pitchFamily="34" charset="0"/>
              </a:rPr>
              <a:t>(</a:t>
            </a:r>
            <a:r>
              <a:rPr lang="en-US" altLang="ru-RU" sz="1050" b="1" kern="0" dirty="0" smtClean="0">
                <a:solidFill>
                  <a:schemeClr val="tx2">
                    <a:lumMod val="50000"/>
                  </a:schemeClr>
                </a:solidFill>
                <a:latin typeface="Century Gothic" panose="020B0502020202020204" pitchFamily="34" charset="0"/>
              </a:rPr>
              <a:t>IRR</a:t>
            </a:r>
            <a:r>
              <a:rPr lang="ru-RU" altLang="ru-RU" sz="1050" b="1" kern="0" dirty="0" smtClean="0">
                <a:solidFill>
                  <a:schemeClr val="tx2">
                    <a:lumMod val="50000"/>
                  </a:schemeClr>
                </a:solidFill>
                <a:latin typeface="Century Gothic" panose="020B0502020202020204" pitchFamily="34" charset="0"/>
              </a:rPr>
              <a:t>)</a:t>
            </a:r>
            <a:r>
              <a:rPr lang="en-US" altLang="ru-RU" sz="1050" b="1" kern="0" dirty="0" smtClean="0">
                <a:solidFill>
                  <a:schemeClr val="tx2">
                    <a:lumMod val="50000"/>
                  </a:schemeClr>
                </a:solidFill>
                <a:latin typeface="Century Gothic" panose="020B0502020202020204" pitchFamily="34" charset="0"/>
              </a:rPr>
              <a:t>: </a:t>
            </a:r>
            <a:r>
              <a:rPr lang="ru-RU" altLang="ru-RU" sz="1050" b="1" kern="0" dirty="0" smtClean="0">
                <a:solidFill>
                  <a:schemeClr val="tx2">
                    <a:lumMod val="50000"/>
                  </a:schemeClr>
                </a:solidFill>
                <a:latin typeface="Century Gothic" panose="020B0502020202020204" pitchFamily="34" charset="0"/>
              </a:rPr>
              <a:t> 19 </a:t>
            </a:r>
            <a:r>
              <a:rPr lang="en-US" altLang="ru-RU" sz="1050" b="1" kern="0" dirty="0" smtClean="0">
                <a:solidFill>
                  <a:schemeClr val="tx2">
                    <a:lumMod val="50000"/>
                  </a:schemeClr>
                </a:solidFill>
                <a:latin typeface="Century Gothic" panose="020B0502020202020204" pitchFamily="34" charset="0"/>
              </a:rPr>
              <a:t>%</a:t>
            </a:r>
          </a:p>
          <a:p>
            <a:pPr marL="0" indent="0">
              <a:spcBef>
                <a:spcPts val="600"/>
              </a:spcBef>
              <a:buClr>
                <a:srgbClr val="080808"/>
              </a:buClr>
              <a:buFont typeface="Wingdings" pitchFamily="2" charset="2"/>
              <a:buNone/>
              <a:defRPr/>
            </a:pPr>
            <a:r>
              <a:rPr lang="en-US" altLang="ru-RU" sz="1050" kern="0" dirty="0" smtClean="0">
                <a:solidFill>
                  <a:srgbClr val="000000"/>
                </a:solidFill>
                <a:latin typeface="Century Gothic" panose="020B0502020202020204" pitchFamily="34" charset="0"/>
              </a:rPr>
              <a:t>Net present value </a:t>
            </a:r>
            <a:r>
              <a:rPr lang="ru-RU" altLang="ru-RU" sz="1050" b="1" kern="0" dirty="0" smtClean="0">
                <a:solidFill>
                  <a:schemeClr val="tx2">
                    <a:lumMod val="50000"/>
                  </a:schemeClr>
                </a:solidFill>
                <a:latin typeface="Century Gothic" panose="020B0502020202020204" pitchFamily="34" charset="0"/>
              </a:rPr>
              <a:t>(</a:t>
            </a:r>
            <a:r>
              <a:rPr lang="en-US" altLang="ru-RU" sz="1050" b="1" kern="0" dirty="0" smtClean="0">
                <a:solidFill>
                  <a:schemeClr val="tx2">
                    <a:lumMod val="50000"/>
                  </a:schemeClr>
                </a:solidFill>
                <a:latin typeface="Century Gothic" panose="020B0502020202020204" pitchFamily="34" charset="0"/>
              </a:rPr>
              <a:t>NPV): </a:t>
            </a:r>
            <a:r>
              <a:rPr lang="ru-RU" altLang="ru-RU" sz="1050" b="1" kern="0" dirty="0" smtClean="0">
                <a:solidFill>
                  <a:schemeClr val="tx2">
                    <a:lumMod val="50000"/>
                  </a:schemeClr>
                </a:solidFill>
                <a:latin typeface="Century Gothic" panose="020B0502020202020204" pitchFamily="34" charset="0"/>
              </a:rPr>
              <a:t>105 </a:t>
            </a:r>
            <a:r>
              <a:rPr lang="en-US" altLang="ru-RU" sz="1050" kern="0" dirty="0" err="1" smtClean="0">
                <a:solidFill>
                  <a:srgbClr val="000000"/>
                </a:solidFill>
                <a:latin typeface="Century Gothic" panose="020B0502020202020204" pitchFamily="34" charset="0"/>
              </a:rPr>
              <a:t>mln</a:t>
            </a:r>
            <a:r>
              <a:rPr lang="en-US" altLang="ru-RU" sz="1050" kern="0" dirty="0" smtClean="0">
                <a:solidFill>
                  <a:srgbClr val="000000"/>
                </a:solidFill>
                <a:latin typeface="Century Gothic" panose="020B0502020202020204" pitchFamily="34" charset="0"/>
              </a:rPr>
              <a:t> EUR</a:t>
            </a:r>
            <a:endParaRPr lang="ru-RU" altLang="ru-RU" sz="1050" b="1" kern="0" dirty="0" smtClean="0">
              <a:solidFill>
                <a:schemeClr val="tx2">
                  <a:lumMod val="50000"/>
                </a:schemeClr>
              </a:solidFill>
              <a:latin typeface="Century Gothic" panose="020B0502020202020204" pitchFamily="34" charset="0"/>
            </a:endParaRPr>
          </a:p>
          <a:p>
            <a:pPr marL="0" indent="0">
              <a:spcBef>
                <a:spcPts val="600"/>
              </a:spcBef>
              <a:buClr>
                <a:srgbClr val="080808"/>
              </a:buClr>
              <a:buFont typeface="Wingdings" pitchFamily="2" charset="2"/>
              <a:buNone/>
              <a:defRPr/>
            </a:pPr>
            <a:r>
              <a:rPr lang="ru-RU" altLang="ru-RU" sz="1050" kern="0" dirty="0" smtClean="0">
                <a:solidFill>
                  <a:srgbClr val="000000"/>
                </a:solidFill>
                <a:latin typeface="Century Gothic" panose="020B0502020202020204" pitchFamily="34" charset="0"/>
              </a:rPr>
              <a:t> </a:t>
            </a:r>
            <a:r>
              <a:rPr lang="en-US" altLang="ru-RU" sz="1050" kern="0" dirty="0" smtClean="0">
                <a:solidFill>
                  <a:srgbClr val="000000"/>
                </a:solidFill>
                <a:latin typeface="Century Gothic" panose="020B0502020202020204" pitchFamily="34" charset="0"/>
              </a:rPr>
              <a:t>Pay-back period </a:t>
            </a:r>
            <a:r>
              <a:rPr lang="ru-RU" altLang="ru-RU" sz="1050" b="1" kern="0" dirty="0" smtClean="0">
                <a:solidFill>
                  <a:schemeClr val="tx2">
                    <a:lumMod val="50000"/>
                  </a:schemeClr>
                </a:solidFill>
                <a:latin typeface="Century Gothic" panose="020B0502020202020204" pitchFamily="34" charset="0"/>
              </a:rPr>
              <a:t>(</a:t>
            </a:r>
            <a:r>
              <a:rPr lang="en-US" altLang="ru-RU" sz="1050" b="1" kern="0" dirty="0" smtClean="0">
                <a:solidFill>
                  <a:schemeClr val="tx2">
                    <a:lumMod val="50000"/>
                  </a:schemeClr>
                </a:solidFill>
                <a:latin typeface="Century Gothic" panose="020B0502020202020204" pitchFamily="34" charset="0"/>
              </a:rPr>
              <a:t>P</a:t>
            </a:r>
            <a:r>
              <a:rPr lang="ru-RU" altLang="ru-RU" sz="1050" b="1" kern="0" dirty="0" smtClean="0">
                <a:solidFill>
                  <a:schemeClr val="tx2">
                    <a:lumMod val="50000"/>
                  </a:schemeClr>
                </a:solidFill>
                <a:latin typeface="Century Gothic" panose="020B0502020202020204" pitchFamily="34" charset="0"/>
              </a:rPr>
              <a:t>Р)</a:t>
            </a:r>
            <a:r>
              <a:rPr lang="en-US" altLang="ru-RU" sz="1050" b="1" kern="0" dirty="0" smtClean="0">
                <a:solidFill>
                  <a:schemeClr val="tx2">
                    <a:lumMod val="50000"/>
                  </a:schemeClr>
                </a:solidFill>
                <a:latin typeface="Century Gothic" panose="020B0502020202020204" pitchFamily="34" charset="0"/>
              </a:rPr>
              <a:t>: </a:t>
            </a:r>
            <a:r>
              <a:rPr lang="ru-RU" altLang="ru-RU" sz="1050" b="1" kern="0" dirty="0" smtClean="0">
                <a:solidFill>
                  <a:schemeClr val="tx2">
                    <a:lumMod val="50000"/>
                  </a:schemeClr>
                </a:solidFill>
                <a:latin typeface="Century Gothic" panose="020B0502020202020204" pitchFamily="34" charset="0"/>
              </a:rPr>
              <a:t>6 </a:t>
            </a:r>
            <a:r>
              <a:rPr lang="en-US" altLang="ru-RU" sz="1050" b="1" kern="0" dirty="0" smtClean="0">
                <a:solidFill>
                  <a:schemeClr val="tx2">
                    <a:lumMod val="50000"/>
                  </a:schemeClr>
                </a:solidFill>
                <a:latin typeface="Century Gothic" panose="020B0502020202020204" pitchFamily="34" charset="0"/>
              </a:rPr>
              <a:t>years</a:t>
            </a:r>
            <a:endParaRPr lang="ru-RU" altLang="ru-RU" sz="1050" b="1" kern="0" dirty="0" smtClean="0">
              <a:solidFill>
                <a:schemeClr val="tx2">
                  <a:lumMod val="50000"/>
                </a:schemeClr>
              </a:solidFill>
              <a:latin typeface="Century Gothic" panose="020B0502020202020204" pitchFamily="34" charset="0"/>
            </a:endParaRPr>
          </a:p>
          <a:p>
            <a:pPr marL="0" indent="0">
              <a:spcBef>
                <a:spcPts val="600"/>
              </a:spcBef>
              <a:buClr>
                <a:srgbClr val="080808"/>
              </a:buClr>
              <a:buFont typeface="Wingdings" pitchFamily="2" charset="2"/>
              <a:buNone/>
              <a:defRPr/>
            </a:pPr>
            <a:endParaRPr lang="ru-RU" altLang="ru-RU" sz="1100" b="1" kern="0" dirty="0" smtClean="0">
              <a:solidFill>
                <a:srgbClr val="000000"/>
              </a:solidFill>
              <a:latin typeface="Century Gothic" panose="020B0502020202020204" pitchFamily="34" charset="0"/>
            </a:endParaRPr>
          </a:p>
          <a:p>
            <a:pPr marL="0" indent="0">
              <a:spcBef>
                <a:spcPts val="600"/>
              </a:spcBef>
              <a:buClr>
                <a:srgbClr val="080808"/>
              </a:buClr>
              <a:buFont typeface="Wingdings" pitchFamily="2" charset="2"/>
              <a:buNone/>
              <a:defRPr/>
            </a:pPr>
            <a:endParaRPr lang="ru-RU" altLang="ru-RU" sz="1100" b="1" kern="0" dirty="0" smtClean="0">
              <a:solidFill>
                <a:srgbClr val="000000"/>
              </a:solidFill>
              <a:latin typeface="Century Gothic" panose="020B0502020202020204" pitchFamily="34" charset="0"/>
            </a:endParaRPr>
          </a:p>
        </p:txBody>
      </p:sp>
      <p:sp>
        <p:nvSpPr>
          <p:cNvPr id="12" name="TextBox 11"/>
          <p:cNvSpPr txBox="1"/>
          <p:nvPr/>
        </p:nvSpPr>
        <p:spPr>
          <a:xfrm>
            <a:off x="95250" y="6308725"/>
            <a:ext cx="9048750" cy="415925"/>
          </a:xfrm>
          <a:prstGeom prst="rect">
            <a:avLst/>
          </a:prstGeom>
          <a:noFill/>
        </p:spPr>
        <p:txBody>
          <a:bodyPr>
            <a:spAutoFit/>
          </a:bodyPr>
          <a:lstStyle/>
          <a:p>
            <a:pPr algn="just" fontAlgn="auto">
              <a:spcBef>
                <a:spcPts val="0"/>
              </a:spcBef>
              <a:spcAft>
                <a:spcPts val="0"/>
              </a:spcAft>
              <a:defRPr/>
            </a:pPr>
            <a:r>
              <a:rPr lang="ru-RU" sz="1050" dirty="0">
                <a:solidFill>
                  <a:schemeClr val="accent1">
                    <a:lumMod val="75000"/>
                  </a:schemeClr>
                </a:solidFill>
                <a:latin typeface="Century Gothic" panose="020B0502020202020204" pitchFamily="34" charset="0"/>
                <a:cs typeface="+mn-cs"/>
              </a:rPr>
              <a:t>*</a:t>
            </a:r>
            <a:r>
              <a:rPr lang="en-US" sz="1050" dirty="0">
                <a:solidFill>
                  <a:schemeClr val="accent1">
                    <a:lumMod val="75000"/>
                  </a:schemeClr>
                </a:solidFill>
                <a:latin typeface="Century Gothic" panose="020B0502020202020204" pitchFamily="34" charset="0"/>
                <a:cs typeface="+mn-cs"/>
              </a:rPr>
              <a:t>We can offer different sites for the project either municipal or privately-owned</a:t>
            </a:r>
            <a:r>
              <a:rPr lang="ru-RU" sz="1050" dirty="0">
                <a:solidFill>
                  <a:schemeClr val="accent1">
                    <a:lumMod val="75000"/>
                  </a:schemeClr>
                </a:solidFill>
                <a:latin typeface="Century Gothic" panose="020B0502020202020204" pitchFamily="34" charset="0"/>
                <a:cs typeface="+mn-cs"/>
              </a:rPr>
              <a:t>; </a:t>
            </a:r>
          </a:p>
          <a:p>
            <a:pPr algn="just" fontAlgn="auto">
              <a:spcBef>
                <a:spcPts val="0"/>
              </a:spcBef>
              <a:spcAft>
                <a:spcPts val="0"/>
              </a:spcAft>
              <a:defRPr/>
            </a:pPr>
            <a:r>
              <a:rPr lang="ru-RU" sz="1050" dirty="0">
                <a:solidFill>
                  <a:schemeClr val="accent1">
                    <a:lumMod val="75000"/>
                  </a:schemeClr>
                </a:solidFill>
                <a:latin typeface="Century Gothic" panose="020B0502020202020204" pitchFamily="34" charset="0"/>
                <a:cs typeface="+mn-cs"/>
              </a:rPr>
              <a:t>*</a:t>
            </a:r>
            <a:r>
              <a:rPr lang="en-US" sz="1050" dirty="0">
                <a:solidFill>
                  <a:schemeClr val="accent1">
                    <a:lumMod val="75000"/>
                  </a:schemeClr>
                </a:solidFill>
                <a:latin typeface="Century Gothic" panose="020B0502020202020204" pitchFamily="34" charset="0"/>
                <a:cs typeface="+mn-cs"/>
              </a:rPr>
              <a:t>Since 2015 investment projects exceeding</a:t>
            </a:r>
            <a:r>
              <a:rPr lang="ru-RU" sz="1050" dirty="0">
                <a:solidFill>
                  <a:schemeClr val="accent1">
                    <a:lumMod val="75000"/>
                  </a:schemeClr>
                </a:solidFill>
                <a:latin typeface="Century Gothic" panose="020B0502020202020204" pitchFamily="34" charset="0"/>
                <a:cs typeface="+mn-cs"/>
              </a:rPr>
              <a:t> 300 </a:t>
            </a:r>
            <a:r>
              <a:rPr lang="en-US" sz="1050" dirty="0" err="1">
                <a:solidFill>
                  <a:schemeClr val="accent1">
                    <a:lumMod val="75000"/>
                  </a:schemeClr>
                </a:solidFill>
                <a:latin typeface="Century Gothic" panose="020B0502020202020204" pitchFamily="34" charset="0"/>
                <a:cs typeface="+mn-cs"/>
              </a:rPr>
              <a:t>mln</a:t>
            </a:r>
            <a:r>
              <a:rPr lang="en-US" sz="1050" dirty="0">
                <a:solidFill>
                  <a:schemeClr val="accent1">
                    <a:lumMod val="75000"/>
                  </a:schemeClr>
                </a:solidFill>
                <a:latin typeface="Century Gothic" panose="020B0502020202020204" pitchFamily="34" charset="0"/>
                <a:cs typeface="+mn-cs"/>
              </a:rPr>
              <a:t> RUB will be exempt from property tax and will be entitled to profit tax reduction</a:t>
            </a:r>
            <a:r>
              <a:rPr lang="ru-RU" sz="1050" dirty="0">
                <a:solidFill>
                  <a:schemeClr val="accent1">
                    <a:lumMod val="75000"/>
                  </a:schemeClr>
                </a:solidFill>
                <a:latin typeface="Century Gothic" panose="020B0502020202020204" pitchFamily="34" charset="0"/>
                <a:cs typeface="+mn-cs"/>
              </a:rPr>
              <a:t>.</a:t>
            </a:r>
            <a:endParaRPr lang="ru-RU" sz="1050" dirty="0">
              <a:solidFill>
                <a:srgbClr val="C00000"/>
              </a:solidFill>
              <a:latin typeface="Century Gothic" panose="020B0502020202020204" pitchFamily="34" charset="0"/>
              <a:cs typeface="+mn-cs"/>
            </a:endParaRPr>
          </a:p>
        </p:txBody>
      </p:sp>
      <p:sp>
        <p:nvSpPr>
          <p:cNvPr id="32779" name="Прямоугольник 2"/>
          <p:cNvSpPr>
            <a:spLocks noChangeArrowheads="1"/>
          </p:cNvSpPr>
          <p:nvPr/>
        </p:nvSpPr>
        <p:spPr bwMode="auto">
          <a:xfrm>
            <a:off x="684213" y="3152775"/>
            <a:ext cx="8351837" cy="246063"/>
          </a:xfrm>
          <a:prstGeom prst="rect">
            <a:avLst/>
          </a:prstGeom>
          <a:noFill/>
          <a:ln w="9525">
            <a:noFill/>
            <a:miter lim="800000"/>
            <a:headEnd/>
            <a:tailEnd/>
          </a:ln>
        </p:spPr>
        <p:txBody>
          <a:bodyPr>
            <a:spAutoFit/>
          </a:bodyPr>
          <a:lstStyle/>
          <a:p>
            <a:pPr algn="just"/>
            <a:r>
              <a:rPr lang="en-US" sz="1000" b="1">
                <a:latin typeface="Century Gothic" pitchFamily="34" charset="0"/>
              </a:rPr>
              <a:t>Bulk yield</a:t>
            </a:r>
            <a:r>
              <a:rPr lang="ru-RU" sz="1000" b="1">
                <a:solidFill>
                  <a:srgbClr val="000000"/>
                </a:solidFill>
                <a:latin typeface="Century Gothic" pitchFamily="34" charset="0"/>
              </a:rPr>
              <a:t> – 994 </a:t>
            </a:r>
            <a:r>
              <a:rPr lang="en-US" sz="1000" b="1">
                <a:solidFill>
                  <a:srgbClr val="000000"/>
                </a:solidFill>
                <a:latin typeface="Century Gothic" pitchFamily="34" charset="0"/>
              </a:rPr>
              <a:t>mln m</a:t>
            </a:r>
            <a:r>
              <a:rPr lang="ru-RU" altLang="ru-RU" sz="1000" b="1">
                <a:solidFill>
                  <a:srgbClr val="000000"/>
                </a:solidFill>
                <a:latin typeface="Century Gothic" pitchFamily="34" charset="0"/>
              </a:rPr>
              <a:t>3, </a:t>
            </a:r>
            <a:r>
              <a:rPr lang="en-US" altLang="ru-RU" sz="1000" b="1">
                <a:latin typeface="Century Gothic" pitchFamily="34" charset="0"/>
              </a:rPr>
              <a:t>estimated periodic yield</a:t>
            </a:r>
            <a:r>
              <a:rPr lang="ru-RU" altLang="ru-RU" sz="1000" b="1">
                <a:solidFill>
                  <a:srgbClr val="000000"/>
                </a:solidFill>
                <a:latin typeface="Century Gothic" pitchFamily="34" charset="0"/>
              </a:rPr>
              <a:t> 16</a:t>
            </a:r>
            <a:r>
              <a:rPr lang="en-US" altLang="ru-RU" sz="1000" b="1">
                <a:solidFill>
                  <a:srgbClr val="000000"/>
                </a:solidFill>
                <a:latin typeface="Century Gothic" pitchFamily="34" charset="0"/>
              </a:rPr>
              <a:t>.</a:t>
            </a:r>
            <a:r>
              <a:rPr lang="ru-RU" altLang="ru-RU" sz="1000" b="1">
                <a:solidFill>
                  <a:srgbClr val="000000"/>
                </a:solidFill>
                <a:latin typeface="Century Gothic" pitchFamily="34" charset="0"/>
              </a:rPr>
              <a:t>3 </a:t>
            </a:r>
            <a:r>
              <a:rPr lang="en-US" sz="1000" b="1">
                <a:solidFill>
                  <a:srgbClr val="000000"/>
                </a:solidFill>
                <a:latin typeface="Century Gothic" pitchFamily="34" charset="0"/>
              </a:rPr>
              <a:t>mln m</a:t>
            </a:r>
            <a:r>
              <a:rPr lang="ru-RU" altLang="ru-RU" sz="1000" b="1">
                <a:solidFill>
                  <a:srgbClr val="000000"/>
                </a:solidFill>
                <a:latin typeface="Century Gothic" pitchFamily="34" charset="0"/>
              </a:rPr>
              <a:t>³, </a:t>
            </a:r>
            <a:r>
              <a:rPr lang="en-US" altLang="ru-RU" sz="1000" b="1">
                <a:latin typeface="Century Gothic" pitchFamily="34" charset="0"/>
              </a:rPr>
              <a:t>including soft wood</a:t>
            </a:r>
            <a:r>
              <a:rPr lang="ru-RU" altLang="ru-RU" sz="1000" b="1">
                <a:solidFill>
                  <a:srgbClr val="000000"/>
                </a:solidFill>
                <a:latin typeface="Century Gothic" pitchFamily="34" charset="0"/>
              </a:rPr>
              <a:t> – 3</a:t>
            </a:r>
            <a:r>
              <a:rPr lang="en-US" altLang="ru-RU" sz="1000" b="1">
                <a:solidFill>
                  <a:srgbClr val="000000"/>
                </a:solidFill>
                <a:latin typeface="Century Gothic" pitchFamily="34" charset="0"/>
              </a:rPr>
              <a:t>.</a:t>
            </a:r>
            <a:r>
              <a:rPr lang="ru-RU" altLang="ru-RU" sz="1000" b="1">
                <a:solidFill>
                  <a:srgbClr val="000000"/>
                </a:solidFill>
                <a:latin typeface="Century Gothic" pitchFamily="34" charset="0"/>
              </a:rPr>
              <a:t>2 </a:t>
            </a:r>
            <a:r>
              <a:rPr lang="en-US" sz="1000" b="1">
                <a:solidFill>
                  <a:srgbClr val="000000"/>
                </a:solidFill>
                <a:latin typeface="Century Gothic" pitchFamily="34" charset="0"/>
              </a:rPr>
              <a:t>mln m</a:t>
            </a:r>
            <a:r>
              <a:rPr lang="ru-RU" altLang="ru-RU" sz="1000" b="1">
                <a:solidFill>
                  <a:srgbClr val="000000"/>
                </a:solidFill>
                <a:latin typeface="Century Gothic" pitchFamily="34" charset="0"/>
              </a:rPr>
              <a:t>³.</a:t>
            </a:r>
            <a:endParaRPr lang="ru-RU" sz="1000" b="1">
              <a:solidFill>
                <a:srgbClr val="000000"/>
              </a:solidFill>
              <a:latin typeface="Century Gothic"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88913"/>
            <a:ext cx="9144000" cy="682625"/>
          </a:xfrm>
        </p:spPr>
        <p:txBody>
          <a:bodyPr/>
          <a:lstStyle/>
          <a:p>
            <a:pPr fontAlgn="auto">
              <a:spcAft>
                <a:spcPts val="0"/>
              </a:spcAft>
              <a:defRPr/>
            </a:pPr>
            <a:r>
              <a:rPr lang="en-US" sz="2200" b="1" cap="none" spc="0" dirty="0" smtClean="0">
                <a:solidFill>
                  <a:schemeClr val="tx2">
                    <a:lumMod val="50000"/>
                  </a:schemeClr>
                </a:solidFill>
                <a:latin typeface="Calibri"/>
                <a:ea typeface="+mn-ea"/>
                <a:cs typeface="+mn-cs"/>
              </a:rPr>
              <a:t>Investment project: Construction of a geriatric homes in Tyumen region. </a:t>
            </a:r>
            <a:endParaRPr lang="ru-RU" sz="1800" b="1" dirty="0">
              <a:solidFill>
                <a:schemeClr val="tx2">
                  <a:lumMod val="50000"/>
                </a:schemeClr>
              </a:solidFill>
              <a:latin typeface="+mn-lt"/>
              <a:ea typeface="Verdana" panose="020B0604030504040204" pitchFamily="34" charset="0"/>
              <a:cs typeface="Verdana" panose="020B0604030504040204" pitchFamily="34" charset="0"/>
            </a:endParaRPr>
          </a:p>
        </p:txBody>
      </p:sp>
      <p:sp>
        <p:nvSpPr>
          <p:cNvPr id="4" name="Пятиугольник 3"/>
          <p:cNvSpPr/>
          <p:nvPr/>
        </p:nvSpPr>
        <p:spPr>
          <a:xfrm>
            <a:off x="179388" y="1052513"/>
            <a:ext cx="8636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altLang="ru-RU" sz="1200" dirty="0">
              <a:solidFill>
                <a:schemeClr val="tx2">
                  <a:lumMod val="50000"/>
                </a:schemeClr>
              </a:solidFill>
            </a:endParaRPr>
          </a:p>
        </p:txBody>
      </p:sp>
      <p:sp>
        <p:nvSpPr>
          <p:cNvPr id="5" name="Пятиугольник 4"/>
          <p:cNvSpPr/>
          <p:nvPr/>
        </p:nvSpPr>
        <p:spPr>
          <a:xfrm>
            <a:off x="188913" y="3789363"/>
            <a:ext cx="854075"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Прямоугольник 5"/>
          <p:cNvSpPr/>
          <p:nvPr/>
        </p:nvSpPr>
        <p:spPr>
          <a:xfrm rot="-5400000">
            <a:off x="-35718" y="1861344"/>
            <a:ext cx="1109662" cy="584200"/>
          </a:xfrm>
          <a:prstGeom prst="rect">
            <a:avLst/>
          </a:prstGeom>
        </p:spPr>
        <p:txBody>
          <a:bodyPr wrap="none">
            <a:spAutoFit/>
          </a:bodyPr>
          <a:lstStyle/>
          <a:p>
            <a:pPr fontAlgn="auto">
              <a:spcBef>
                <a:spcPts val="0"/>
              </a:spcBef>
              <a:spcAft>
                <a:spcPts val="0"/>
              </a:spcAft>
              <a:defRPr/>
            </a:pPr>
            <a:r>
              <a:rPr lang="en-US" altLang="ru-RU" sz="1600" dirty="0">
                <a:solidFill>
                  <a:schemeClr val="tx2">
                    <a:lumMod val="50000"/>
                  </a:schemeClr>
                </a:solidFill>
                <a:latin typeface="+mn-lt"/>
                <a:cs typeface="+mn-cs"/>
              </a:rPr>
              <a:t>Market</a:t>
            </a:r>
          </a:p>
          <a:p>
            <a:pPr fontAlgn="auto">
              <a:spcBef>
                <a:spcPts val="0"/>
              </a:spcBef>
              <a:spcAft>
                <a:spcPts val="0"/>
              </a:spcAft>
              <a:defRPr/>
            </a:pPr>
            <a:r>
              <a:rPr lang="en-US" altLang="ru-RU" sz="1600" dirty="0">
                <a:solidFill>
                  <a:schemeClr val="tx2">
                    <a:lumMod val="50000"/>
                  </a:schemeClr>
                </a:solidFill>
                <a:latin typeface="+mn-lt"/>
                <a:cs typeface="+mn-cs"/>
              </a:rPr>
              <a:t>conditions</a:t>
            </a:r>
            <a:endParaRPr lang="ru-RU" altLang="ru-RU" sz="1600" dirty="0">
              <a:solidFill>
                <a:schemeClr val="tx2">
                  <a:lumMod val="50000"/>
                </a:schemeClr>
              </a:solidFill>
              <a:latin typeface="+mn-lt"/>
              <a:cs typeface="+mn-cs"/>
            </a:endParaRPr>
          </a:p>
        </p:txBody>
      </p:sp>
      <p:sp>
        <p:nvSpPr>
          <p:cNvPr id="48133" name="Прямоугольник 6"/>
          <p:cNvSpPr>
            <a:spLocks noChangeArrowheads="1"/>
          </p:cNvSpPr>
          <p:nvPr/>
        </p:nvSpPr>
        <p:spPr bwMode="auto">
          <a:xfrm rot="-5400000">
            <a:off x="-515144" y="4736307"/>
            <a:ext cx="2066925" cy="338138"/>
          </a:xfrm>
          <a:prstGeom prst="rect">
            <a:avLst/>
          </a:prstGeom>
          <a:noFill/>
          <a:ln w="9525">
            <a:noFill/>
            <a:miter lim="800000"/>
            <a:headEnd/>
            <a:tailEnd/>
          </a:ln>
        </p:spPr>
        <p:txBody>
          <a:bodyPr wrap="none">
            <a:spAutoFit/>
          </a:bodyPr>
          <a:lstStyle/>
          <a:p>
            <a:r>
              <a:rPr lang="en-US" sz="1600"/>
              <a:t>Economic conditions</a:t>
            </a:r>
            <a:endParaRPr lang="ru-RU" sz="1600"/>
          </a:p>
        </p:txBody>
      </p:sp>
      <p:sp>
        <p:nvSpPr>
          <p:cNvPr id="8" name="Прямоугольник 7"/>
          <p:cNvSpPr/>
          <p:nvPr/>
        </p:nvSpPr>
        <p:spPr>
          <a:xfrm>
            <a:off x="1042988" y="1066800"/>
            <a:ext cx="5041900" cy="2308225"/>
          </a:xfrm>
          <a:prstGeom prst="rect">
            <a:avLst/>
          </a:prstGeom>
        </p:spPr>
        <p:txBody>
          <a:bodyPr>
            <a:spAutoFit/>
          </a:bodyPr>
          <a:lstStyle/>
          <a:p>
            <a:pPr algn="just" fontAlgn="auto">
              <a:spcBef>
                <a:spcPts val="0"/>
              </a:spcBef>
              <a:spcAft>
                <a:spcPts val="0"/>
              </a:spcAft>
              <a:defRPr/>
            </a:pPr>
            <a:r>
              <a:rPr lang="en-US" sz="1200" b="1" dirty="0">
                <a:latin typeface="+mn-lt"/>
                <a:cs typeface="+mn-cs"/>
              </a:rPr>
              <a:t>STATISTICS</a:t>
            </a:r>
            <a:r>
              <a:rPr lang="ru-RU" sz="1200" b="1" dirty="0">
                <a:latin typeface="+mn-lt"/>
                <a:cs typeface="+mn-cs"/>
              </a:rPr>
              <a:t>:</a:t>
            </a:r>
          </a:p>
          <a:p>
            <a:pPr marL="171450" indent="-171450" algn="just" fontAlgn="auto">
              <a:spcBef>
                <a:spcPts val="0"/>
              </a:spcBef>
              <a:spcAft>
                <a:spcPts val="0"/>
              </a:spcAft>
              <a:buFont typeface="Wingdings" panose="05000000000000000000" pitchFamily="2" charset="2"/>
              <a:buChar char="§"/>
              <a:defRPr/>
            </a:pPr>
            <a:r>
              <a:rPr lang="en-US" sz="1200" dirty="0">
                <a:latin typeface="+mn-lt"/>
                <a:cs typeface="+mn-cs"/>
              </a:rPr>
              <a:t>In 2000 there were 600 million people over 60’s, in 2050 – 2 billion people </a:t>
            </a:r>
          </a:p>
          <a:p>
            <a:pPr marL="171450" indent="-171450" algn="just" fontAlgn="auto">
              <a:spcBef>
                <a:spcPts val="0"/>
              </a:spcBef>
              <a:spcAft>
                <a:spcPts val="0"/>
              </a:spcAft>
              <a:buFont typeface="Wingdings" panose="05000000000000000000" pitchFamily="2" charset="2"/>
              <a:buChar char="§"/>
              <a:defRPr/>
            </a:pPr>
            <a:r>
              <a:rPr lang="en-US" sz="1200" dirty="0">
                <a:latin typeface="+mn-lt"/>
                <a:cs typeface="+mn-cs"/>
              </a:rPr>
              <a:t>Population of people 85+ will increase by 5 times. In 2012 – over 44 million people , in 2015 approximately 216 million people. </a:t>
            </a:r>
            <a:endParaRPr lang="ru-RU" sz="1200" dirty="0">
              <a:latin typeface="+mn-lt"/>
              <a:cs typeface="+mn-cs"/>
            </a:endParaRPr>
          </a:p>
          <a:p>
            <a:pPr marL="171450" indent="-171450" algn="just" fontAlgn="auto">
              <a:spcBef>
                <a:spcPts val="0"/>
              </a:spcBef>
              <a:spcAft>
                <a:spcPts val="0"/>
              </a:spcAft>
              <a:buFont typeface="Wingdings" panose="05000000000000000000" pitchFamily="2" charset="2"/>
              <a:buChar char="§"/>
              <a:defRPr/>
            </a:pPr>
            <a:r>
              <a:rPr lang="en-US" sz="1200" dirty="0">
                <a:latin typeface="+mn-lt"/>
                <a:cs typeface="+mn-cs"/>
              </a:rPr>
              <a:t>By 2050 the number of senior citizens in the age over 60 will be higher than the number of the children younger than 15 years – first time in the history. </a:t>
            </a:r>
          </a:p>
          <a:p>
            <a:pPr marL="171450" indent="-171450" algn="just" fontAlgn="auto">
              <a:spcBef>
                <a:spcPts val="0"/>
              </a:spcBef>
              <a:spcAft>
                <a:spcPts val="0"/>
              </a:spcAft>
              <a:buFont typeface="Wingdings" panose="05000000000000000000" pitchFamily="2" charset="2"/>
              <a:buChar char="§"/>
              <a:defRPr/>
            </a:pPr>
            <a:r>
              <a:rPr lang="en-US" sz="1200" dirty="0">
                <a:latin typeface="+mn-lt"/>
                <a:cs typeface="+mn-cs"/>
              </a:rPr>
              <a:t>In Russian Federation the number of senior citizens is approx. 33 million people, from which 18,5 are older than 65 years (13 % of the country population). By 2030 the percentage of senior citizens will increase up to 18%. </a:t>
            </a:r>
            <a:endParaRPr lang="ru-RU" sz="1000" dirty="0">
              <a:latin typeface="+mn-lt"/>
              <a:cs typeface="+mn-cs"/>
            </a:endParaRPr>
          </a:p>
        </p:txBody>
      </p:sp>
      <p:sp>
        <p:nvSpPr>
          <p:cNvPr id="10" name="Объект 2"/>
          <p:cNvSpPr txBox="1">
            <a:spLocks/>
          </p:cNvSpPr>
          <p:nvPr/>
        </p:nvSpPr>
        <p:spPr bwMode="auto">
          <a:xfrm>
            <a:off x="1230313" y="3736975"/>
            <a:ext cx="3840162" cy="1460500"/>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First-order conditions</a:t>
            </a:r>
            <a:r>
              <a:rPr lang="ru-RU" altLang="ru-RU" sz="1200" b="1" kern="0" dirty="0" smtClean="0">
                <a:solidFill>
                  <a:schemeClr val="tx2">
                    <a:lumMod val="50000"/>
                  </a:schemeClr>
                </a:solidFill>
              </a:rPr>
              <a:t>: </a:t>
            </a:r>
          </a:p>
          <a:p>
            <a:pPr marL="0" indent="0">
              <a:spcBef>
                <a:spcPts val="600"/>
              </a:spcBef>
              <a:buClr>
                <a:srgbClr val="080808"/>
              </a:buClr>
              <a:buFont typeface="Wingdings" pitchFamily="2" charset="2"/>
              <a:buNone/>
              <a:defRPr/>
            </a:pPr>
            <a:r>
              <a:rPr lang="en-US" altLang="ru-RU" sz="1200" kern="0" dirty="0" smtClean="0">
                <a:solidFill>
                  <a:srgbClr val="000000"/>
                </a:solidFill>
              </a:rPr>
              <a:t>The area of the land</a:t>
            </a:r>
            <a:r>
              <a:rPr lang="ru-RU" altLang="ru-RU" sz="1200" kern="0" dirty="0" smtClean="0">
                <a:solidFill>
                  <a:srgbClr val="000000"/>
                </a:solidFill>
              </a:rPr>
              <a:t> – </a:t>
            </a:r>
            <a:r>
              <a:rPr lang="en-US" altLang="ru-RU" sz="1200" kern="0" dirty="0" smtClean="0">
                <a:solidFill>
                  <a:srgbClr val="000000"/>
                </a:solidFill>
              </a:rPr>
              <a:t>more than 5 hectares .</a:t>
            </a: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Employees</a:t>
            </a:r>
            <a:r>
              <a:rPr lang="ru-RU" altLang="ru-RU" sz="1200" b="1" kern="0" dirty="0" smtClean="0">
                <a:solidFill>
                  <a:schemeClr val="tx2">
                    <a:lumMod val="50000"/>
                  </a:schemeClr>
                </a:solidFill>
              </a:rPr>
              <a:t>: </a:t>
            </a:r>
          </a:p>
          <a:p>
            <a:pPr>
              <a:spcBef>
                <a:spcPts val="600"/>
              </a:spcBef>
              <a:buClr>
                <a:srgbClr val="080808"/>
              </a:buClr>
              <a:defRPr/>
            </a:pPr>
            <a:r>
              <a:rPr lang="en-US" altLang="ru-RU" sz="1200" kern="0" dirty="0" smtClean="0">
                <a:solidFill>
                  <a:srgbClr val="000000"/>
                </a:solidFill>
              </a:rPr>
              <a:t>50 people</a:t>
            </a:r>
            <a:endParaRPr lang="ru-RU" altLang="ru-RU" sz="1200" kern="0" dirty="0" smtClean="0">
              <a:solidFill>
                <a:srgbClr val="000000"/>
              </a:solidFill>
            </a:endParaRPr>
          </a:p>
          <a:p>
            <a:pPr>
              <a:spcBef>
                <a:spcPts val="600"/>
              </a:spcBef>
              <a:buClr>
                <a:srgbClr val="080808"/>
              </a:buClr>
              <a:defRPr/>
            </a:pPr>
            <a:r>
              <a:rPr lang="en-US" altLang="ru-RU" sz="1200" kern="0" dirty="0" smtClean="0">
                <a:solidFill>
                  <a:srgbClr val="000000"/>
                </a:solidFill>
              </a:rPr>
              <a:t>Pay check for 1 employee – 30 000 rubles including insurance premium.</a:t>
            </a:r>
          </a:p>
          <a:p>
            <a:pPr>
              <a:spcBef>
                <a:spcPts val="600"/>
              </a:spcBef>
              <a:buClr>
                <a:srgbClr val="080808"/>
              </a:buClr>
              <a:defRPr/>
            </a:pPr>
            <a:endParaRPr lang="ru-RU" altLang="ru-RU" sz="1200" b="1" kern="0" dirty="0" smtClean="0">
              <a:solidFill>
                <a:srgbClr val="000000"/>
              </a:solidFill>
            </a:endParaRPr>
          </a:p>
        </p:txBody>
      </p:sp>
      <p:sp>
        <p:nvSpPr>
          <p:cNvPr id="11" name="Объект 2"/>
          <p:cNvSpPr txBox="1">
            <a:spLocks/>
          </p:cNvSpPr>
          <p:nvPr/>
        </p:nvSpPr>
        <p:spPr bwMode="auto">
          <a:xfrm>
            <a:off x="5070475" y="3716338"/>
            <a:ext cx="3871913" cy="2089150"/>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Investment volume: 300 million rubles</a:t>
            </a:r>
          </a:p>
          <a:p>
            <a:pPr marL="0" indent="0">
              <a:spcBef>
                <a:spcPts val="600"/>
              </a:spcBef>
              <a:buClr>
                <a:srgbClr val="080808"/>
              </a:buClr>
              <a:buFont typeface="Wingdings" pitchFamily="2" charset="2"/>
              <a:buNone/>
              <a:defRPr/>
            </a:pPr>
            <a:endParaRPr lang="en-US" altLang="ru-RU" sz="1200" b="1" kern="0" dirty="0">
              <a:solidFill>
                <a:schemeClr val="tx2">
                  <a:lumMod val="50000"/>
                </a:schemeClr>
              </a:solidFill>
            </a:endParaRP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Measures of efficiency (discount rate 8%, for the period of 20 years):</a:t>
            </a:r>
            <a:endParaRPr lang="ru-RU" altLang="ru-RU" sz="1200" b="1" kern="0" dirty="0" smtClean="0">
              <a:solidFill>
                <a:srgbClr val="000000"/>
              </a:solidFill>
            </a:endParaRPr>
          </a:p>
          <a:p>
            <a:pPr marL="0" indent="0">
              <a:spcBef>
                <a:spcPts val="600"/>
              </a:spcBef>
              <a:buClr>
                <a:srgbClr val="080808"/>
              </a:buClr>
              <a:buFont typeface="Wingdings" pitchFamily="2" charset="2"/>
              <a:buNone/>
              <a:defRPr/>
            </a:pPr>
            <a:r>
              <a:rPr lang="en-US" altLang="ru-RU" sz="1200" b="1" kern="0" dirty="0" smtClean="0">
                <a:solidFill>
                  <a:srgbClr val="000000"/>
                </a:solidFill>
              </a:rPr>
              <a:t>Internal rate of return</a:t>
            </a:r>
            <a:r>
              <a:rPr lang="en-US" altLang="ru-RU" sz="1200" kern="0" dirty="0" smtClean="0">
                <a:solidFill>
                  <a:srgbClr val="000000"/>
                </a:solidFill>
              </a:rPr>
              <a:t>: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IRR</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 </a:t>
            </a:r>
            <a:r>
              <a:rPr lang="ru-RU" altLang="ru-RU" sz="1200" b="1" kern="0" dirty="0" smtClean="0">
                <a:solidFill>
                  <a:schemeClr val="tx2">
                    <a:lumMod val="50000"/>
                  </a:schemeClr>
                </a:solidFill>
              </a:rPr>
              <a:t> 10 </a:t>
            </a:r>
            <a:r>
              <a:rPr lang="en-US" altLang="ru-RU" sz="1200" b="1" kern="0" dirty="0" smtClean="0">
                <a:solidFill>
                  <a:schemeClr val="tx2">
                    <a:lumMod val="50000"/>
                  </a:schemeClr>
                </a:solidFill>
              </a:rPr>
              <a:t>%</a:t>
            </a: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Net present value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NPV): </a:t>
            </a:r>
            <a:r>
              <a:rPr lang="ru-RU" altLang="ru-RU" sz="1200" b="1" kern="0" dirty="0" smtClean="0">
                <a:solidFill>
                  <a:schemeClr val="tx2">
                    <a:lumMod val="50000"/>
                  </a:schemeClr>
                </a:solidFill>
              </a:rPr>
              <a:t>40,4 </a:t>
            </a:r>
            <a:r>
              <a:rPr lang="en-US" altLang="ru-RU" sz="1200" b="1" kern="0" dirty="0" smtClean="0">
                <a:solidFill>
                  <a:schemeClr val="tx2">
                    <a:lumMod val="50000"/>
                  </a:schemeClr>
                </a:solidFill>
              </a:rPr>
              <a:t>million rubles</a:t>
            </a:r>
            <a:endParaRPr lang="ru-RU" altLang="ru-RU" sz="1200" b="1" kern="0" dirty="0" smtClean="0">
              <a:solidFill>
                <a:schemeClr val="tx2">
                  <a:lumMod val="50000"/>
                </a:schemeClr>
              </a:solidFill>
            </a:endParaRP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Payback period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P</a:t>
            </a:r>
            <a:r>
              <a:rPr lang="ru-RU" altLang="ru-RU" sz="1200" b="1" kern="0" dirty="0" smtClean="0">
                <a:solidFill>
                  <a:schemeClr val="tx2">
                    <a:lumMod val="50000"/>
                  </a:schemeClr>
                </a:solidFill>
              </a:rPr>
              <a:t>Р)</a:t>
            </a:r>
            <a:r>
              <a:rPr lang="en-US" altLang="ru-RU" sz="1200" b="1" kern="0" dirty="0" smtClean="0">
                <a:solidFill>
                  <a:schemeClr val="tx2">
                    <a:lumMod val="50000"/>
                  </a:schemeClr>
                </a:solidFill>
              </a:rPr>
              <a:t>: </a:t>
            </a:r>
            <a:r>
              <a:rPr lang="ru-RU" altLang="ru-RU" sz="1200" b="1" kern="0" dirty="0" smtClean="0">
                <a:solidFill>
                  <a:schemeClr val="tx2">
                    <a:lumMod val="50000"/>
                  </a:schemeClr>
                </a:solidFill>
              </a:rPr>
              <a:t>9 </a:t>
            </a:r>
            <a:r>
              <a:rPr lang="en-US" altLang="ru-RU" sz="1200" b="1" kern="0" dirty="0" smtClean="0">
                <a:solidFill>
                  <a:schemeClr val="tx2">
                    <a:lumMod val="50000"/>
                  </a:schemeClr>
                </a:solidFill>
              </a:rPr>
              <a:t>years</a:t>
            </a:r>
            <a:endParaRPr lang="ru-RU" altLang="ru-RU" sz="1100" b="1" kern="0" dirty="0" smtClean="0">
              <a:solidFill>
                <a:srgbClr val="000000"/>
              </a:solidFill>
            </a:endParaRPr>
          </a:p>
          <a:p>
            <a:pPr marL="0" indent="0">
              <a:spcBef>
                <a:spcPts val="600"/>
              </a:spcBef>
              <a:buClr>
                <a:srgbClr val="080808"/>
              </a:buClr>
              <a:buFont typeface="Wingdings" pitchFamily="2" charset="2"/>
              <a:buNone/>
              <a:defRPr/>
            </a:pPr>
            <a:endParaRPr lang="ru-RU" altLang="ru-RU" sz="1100" b="1" kern="0" dirty="0" smtClean="0">
              <a:solidFill>
                <a:srgbClr val="000000"/>
              </a:solidFill>
            </a:endParaRPr>
          </a:p>
        </p:txBody>
      </p:sp>
      <p:pic>
        <p:nvPicPr>
          <p:cNvPr id="13" name="Picture 2" descr="http://www.pansionatmonino.ru/assets/images/item/about9.jpg"/>
          <p:cNvPicPr>
            <a:picLocks noChangeAspect="1" noChangeArrowheads="1"/>
          </p:cNvPicPr>
          <p:nvPr/>
        </p:nvPicPr>
        <p:blipFill>
          <a:blip r:embed="rId2"/>
          <a:srcRect/>
          <a:stretch>
            <a:fillRect/>
          </a:stretch>
        </p:blipFill>
        <p:spPr bwMode="auto">
          <a:xfrm>
            <a:off x="6227763" y="1155700"/>
            <a:ext cx="2714625" cy="1995488"/>
          </a:xfrm>
          <a:prstGeom prst="rect">
            <a:avLst/>
          </a:prstGeom>
          <a:ln>
            <a:noFill/>
          </a:ln>
          <a:effectLst>
            <a:outerShdw blurRad="292100" dist="139700" dir="2700000" algn="tl" rotWithShape="0">
              <a:srgbClr val="333333">
                <a:alpha val="65000"/>
              </a:srgbClr>
            </a:outerShdw>
          </a:effectLst>
          <a:extLst>
            <a:ext uri="{909E8E84-426E-40DD-AFC4-6F175D3DCCD1}"/>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333375"/>
            <a:ext cx="9144000" cy="682625"/>
          </a:xfrm>
        </p:spPr>
        <p:txBody>
          <a:bodyPr/>
          <a:lstStyle/>
          <a:p>
            <a:pPr fontAlgn="auto">
              <a:spcAft>
                <a:spcPts val="0"/>
              </a:spcAft>
              <a:defRPr/>
            </a:pPr>
            <a:r>
              <a:rPr lang="en-US" sz="2200" b="1" cap="none" spc="0" dirty="0" smtClean="0">
                <a:solidFill>
                  <a:schemeClr val="tx2">
                    <a:lumMod val="50000"/>
                  </a:schemeClr>
                </a:solidFill>
                <a:latin typeface="Calibri"/>
                <a:ea typeface="+mn-ea"/>
                <a:cs typeface="+mn-cs"/>
              </a:rPr>
              <a:t>Investment project: construction of recreational sanatorium complex in the Tyumen region.</a:t>
            </a:r>
            <a:endParaRPr lang="ru-RU" sz="1800" b="1" dirty="0">
              <a:solidFill>
                <a:schemeClr val="tx2">
                  <a:lumMod val="50000"/>
                </a:schemeClr>
              </a:solidFill>
              <a:latin typeface="+mn-lt"/>
              <a:ea typeface="Verdana" panose="020B0604030504040204" pitchFamily="34" charset="0"/>
              <a:cs typeface="Verdana" panose="020B0604030504040204" pitchFamily="34" charset="0"/>
            </a:endParaRPr>
          </a:p>
        </p:txBody>
      </p:sp>
      <p:sp>
        <p:nvSpPr>
          <p:cNvPr id="4" name="Пятиугольник 3"/>
          <p:cNvSpPr/>
          <p:nvPr/>
        </p:nvSpPr>
        <p:spPr>
          <a:xfrm>
            <a:off x="179388" y="1052513"/>
            <a:ext cx="8636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altLang="ru-RU" sz="1200" dirty="0">
              <a:solidFill>
                <a:schemeClr val="tx2">
                  <a:lumMod val="50000"/>
                </a:schemeClr>
              </a:solidFill>
            </a:endParaRPr>
          </a:p>
        </p:txBody>
      </p:sp>
      <p:sp>
        <p:nvSpPr>
          <p:cNvPr id="5" name="Пятиугольник 4"/>
          <p:cNvSpPr/>
          <p:nvPr/>
        </p:nvSpPr>
        <p:spPr>
          <a:xfrm>
            <a:off x="188913" y="3789363"/>
            <a:ext cx="854075"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Прямоугольник 5"/>
          <p:cNvSpPr/>
          <p:nvPr/>
        </p:nvSpPr>
        <p:spPr>
          <a:xfrm rot="-5400000">
            <a:off x="-35718" y="1861344"/>
            <a:ext cx="1109662" cy="584200"/>
          </a:xfrm>
          <a:prstGeom prst="rect">
            <a:avLst/>
          </a:prstGeom>
        </p:spPr>
        <p:txBody>
          <a:bodyPr wrap="none">
            <a:spAutoFit/>
          </a:bodyPr>
          <a:lstStyle/>
          <a:p>
            <a:pPr fontAlgn="auto">
              <a:spcBef>
                <a:spcPts val="0"/>
              </a:spcBef>
              <a:spcAft>
                <a:spcPts val="0"/>
              </a:spcAft>
              <a:defRPr/>
            </a:pPr>
            <a:r>
              <a:rPr lang="en-US" altLang="ru-RU" sz="1600" dirty="0">
                <a:solidFill>
                  <a:schemeClr val="tx2">
                    <a:lumMod val="50000"/>
                  </a:schemeClr>
                </a:solidFill>
                <a:latin typeface="+mn-lt"/>
                <a:cs typeface="+mn-cs"/>
              </a:rPr>
              <a:t>Market </a:t>
            </a:r>
          </a:p>
          <a:p>
            <a:pPr fontAlgn="auto">
              <a:spcBef>
                <a:spcPts val="0"/>
              </a:spcBef>
              <a:spcAft>
                <a:spcPts val="0"/>
              </a:spcAft>
              <a:defRPr/>
            </a:pPr>
            <a:r>
              <a:rPr lang="en-US" altLang="ru-RU" sz="1600" dirty="0">
                <a:solidFill>
                  <a:schemeClr val="tx2">
                    <a:lumMod val="50000"/>
                  </a:schemeClr>
                </a:solidFill>
                <a:latin typeface="+mn-lt"/>
                <a:cs typeface="+mn-cs"/>
              </a:rPr>
              <a:t>conditions</a:t>
            </a:r>
            <a:endParaRPr lang="ru-RU" altLang="ru-RU" sz="1600" dirty="0">
              <a:solidFill>
                <a:schemeClr val="tx2">
                  <a:lumMod val="50000"/>
                </a:schemeClr>
              </a:solidFill>
              <a:latin typeface="+mn-lt"/>
              <a:cs typeface="+mn-cs"/>
            </a:endParaRPr>
          </a:p>
        </p:txBody>
      </p:sp>
      <p:sp>
        <p:nvSpPr>
          <p:cNvPr id="50181" name="Прямоугольник 6"/>
          <p:cNvSpPr>
            <a:spLocks noChangeArrowheads="1"/>
          </p:cNvSpPr>
          <p:nvPr/>
        </p:nvSpPr>
        <p:spPr bwMode="auto">
          <a:xfrm rot="-5400000">
            <a:off x="-34925" y="4613276"/>
            <a:ext cx="1108075" cy="584200"/>
          </a:xfrm>
          <a:prstGeom prst="rect">
            <a:avLst/>
          </a:prstGeom>
          <a:noFill/>
          <a:ln w="9525">
            <a:noFill/>
            <a:miter lim="800000"/>
            <a:headEnd/>
            <a:tailEnd/>
          </a:ln>
        </p:spPr>
        <p:txBody>
          <a:bodyPr wrap="none">
            <a:spAutoFit/>
          </a:bodyPr>
          <a:lstStyle/>
          <a:p>
            <a:r>
              <a:rPr lang="en-US" sz="1600"/>
              <a:t>Economic </a:t>
            </a:r>
          </a:p>
          <a:p>
            <a:r>
              <a:rPr lang="en-US" sz="1600"/>
              <a:t>conditions</a:t>
            </a:r>
            <a:endParaRPr lang="ru-RU" sz="1600"/>
          </a:p>
        </p:txBody>
      </p:sp>
      <p:sp>
        <p:nvSpPr>
          <p:cNvPr id="50182" name="Прямоугольник 7"/>
          <p:cNvSpPr>
            <a:spLocks noChangeArrowheads="1"/>
          </p:cNvSpPr>
          <p:nvPr/>
        </p:nvSpPr>
        <p:spPr bwMode="auto">
          <a:xfrm>
            <a:off x="1042988" y="1014413"/>
            <a:ext cx="4321175" cy="1570037"/>
          </a:xfrm>
          <a:prstGeom prst="rect">
            <a:avLst/>
          </a:prstGeom>
          <a:noFill/>
          <a:ln w="9525">
            <a:noFill/>
            <a:miter lim="800000"/>
            <a:headEnd/>
            <a:tailEnd/>
          </a:ln>
        </p:spPr>
        <p:txBody>
          <a:bodyPr>
            <a:spAutoFit/>
          </a:bodyPr>
          <a:lstStyle/>
          <a:p>
            <a:pPr marL="171450" indent="-171450" algn="just">
              <a:buFont typeface="Wingdings" pitchFamily="2" charset="2"/>
              <a:buChar char="§"/>
            </a:pPr>
            <a:r>
              <a:rPr lang="en-US" sz="1200"/>
              <a:t>288 sunny days in the year</a:t>
            </a:r>
            <a:endParaRPr lang="ru-RU" sz="1200"/>
          </a:p>
          <a:p>
            <a:pPr marL="171450" indent="-171450" algn="just">
              <a:buFont typeface="Wingdings" pitchFamily="2" charset="2"/>
              <a:buChar char="§"/>
            </a:pPr>
            <a:r>
              <a:rPr lang="en-US" sz="1200"/>
              <a:t>Existence of unique thermal springs and sapropelic clays.</a:t>
            </a:r>
          </a:p>
          <a:p>
            <a:pPr marL="171450" indent="-171450" algn="just">
              <a:buFont typeface="Wingdings" pitchFamily="2" charset="2"/>
              <a:buChar char="§"/>
            </a:pPr>
            <a:r>
              <a:rPr lang="en-US" sz="1200"/>
              <a:t>Stable and solvent demand from the Tyumen region residents, Khanti-Mansiisk autonomous area, Sverdlovsk, Chelyabinsk, Kurgan region and etc. </a:t>
            </a:r>
          </a:p>
          <a:p>
            <a:pPr marL="171450" indent="-171450" algn="just">
              <a:buFont typeface="Wingdings" pitchFamily="2" charset="2"/>
              <a:buChar char="§"/>
            </a:pPr>
            <a:r>
              <a:rPr lang="en-US" sz="1200"/>
              <a:t>Deficit of the high quality supply of the sanatorium service, lack of hotels with SPA-services and aqua parks</a:t>
            </a:r>
          </a:p>
          <a:p>
            <a:pPr marL="171450" indent="-171450" algn="just">
              <a:buFont typeface="Wingdings" pitchFamily="2" charset="2"/>
              <a:buChar char="§"/>
            </a:pPr>
            <a:r>
              <a:rPr lang="en-US" sz="1200"/>
              <a:t>Increase in tourist traffic by 35 % over the last 3 years.</a:t>
            </a:r>
            <a:endParaRPr lang="ru-RU" sz="1200"/>
          </a:p>
        </p:txBody>
      </p:sp>
      <p:pic>
        <p:nvPicPr>
          <p:cNvPr id="1026" name="Picture 2" descr="http://www.kurort-planeta.ru/images/belokuriha/1-1.jpg"/>
          <p:cNvPicPr>
            <a:picLocks noChangeAspect="1" noChangeArrowheads="1"/>
          </p:cNvPicPr>
          <p:nvPr/>
        </p:nvPicPr>
        <p:blipFill>
          <a:blip r:embed="rId2"/>
          <a:srcRect/>
          <a:stretch>
            <a:fillRect/>
          </a:stretch>
        </p:blipFill>
        <p:spPr bwMode="auto">
          <a:xfrm>
            <a:off x="5581650" y="784225"/>
            <a:ext cx="3435350" cy="2513013"/>
          </a:xfrm>
          <a:prstGeom prst="rect">
            <a:avLst/>
          </a:prstGeom>
          <a:ln>
            <a:noFill/>
          </a:ln>
          <a:effectLst>
            <a:outerShdw blurRad="292100" dist="139700" dir="2700000" algn="tl" rotWithShape="0">
              <a:srgbClr val="333333">
                <a:alpha val="65000"/>
              </a:srgbClr>
            </a:outerShdw>
          </a:effectLst>
          <a:extLst>
            <a:ext uri="{909E8E84-426E-40DD-AFC4-6F175D3DCCD1}"/>
          </a:extLst>
        </p:spPr>
      </p:pic>
      <p:sp>
        <p:nvSpPr>
          <p:cNvPr id="12" name="Объект 2"/>
          <p:cNvSpPr txBox="1">
            <a:spLocks/>
          </p:cNvSpPr>
          <p:nvPr/>
        </p:nvSpPr>
        <p:spPr bwMode="auto">
          <a:xfrm>
            <a:off x="1187450" y="4221163"/>
            <a:ext cx="3841750" cy="1460500"/>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First-order conditions</a:t>
            </a:r>
            <a:r>
              <a:rPr lang="ru-RU" altLang="ru-RU" sz="1200" b="1" kern="0" dirty="0" smtClean="0">
                <a:solidFill>
                  <a:schemeClr val="tx2">
                    <a:lumMod val="50000"/>
                  </a:schemeClr>
                </a:solidFill>
              </a:rPr>
              <a:t>: </a:t>
            </a:r>
          </a:p>
          <a:p>
            <a:pPr marL="0" indent="0">
              <a:spcBef>
                <a:spcPts val="600"/>
              </a:spcBef>
              <a:buClr>
                <a:srgbClr val="080808"/>
              </a:buClr>
              <a:buFont typeface="Wingdings" pitchFamily="2" charset="2"/>
              <a:buNone/>
              <a:defRPr/>
            </a:pPr>
            <a:r>
              <a:rPr lang="en-US" altLang="ru-RU" sz="1200" kern="0" dirty="0" smtClean="0">
                <a:solidFill>
                  <a:srgbClr val="000000"/>
                </a:solidFill>
              </a:rPr>
              <a:t>The area of the land</a:t>
            </a:r>
            <a:r>
              <a:rPr lang="ru-RU" altLang="ru-RU" sz="1200" kern="0" dirty="0" smtClean="0">
                <a:solidFill>
                  <a:srgbClr val="000000"/>
                </a:solidFill>
              </a:rPr>
              <a:t> – </a:t>
            </a:r>
            <a:r>
              <a:rPr lang="en-US" altLang="ru-RU" sz="1200" kern="0" dirty="0" smtClean="0">
                <a:solidFill>
                  <a:srgbClr val="000000"/>
                </a:solidFill>
              </a:rPr>
              <a:t>more than 5 hectares .</a:t>
            </a: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Employees</a:t>
            </a:r>
            <a:r>
              <a:rPr lang="ru-RU" altLang="ru-RU" sz="1200" b="1" kern="0" dirty="0" smtClean="0">
                <a:solidFill>
                  <a:schemeClr val="tx2">
                    <a:lumMod val="50000"/>
                  </a:schemeClr>
                </a:solidFill>
              </a:rPr>
              <a:t>: </a:t>
            </a:r>
          </a:p>
          <a:p>
            <a:pPr>
              <a:spcBef>
                <a:spcPts val="600"/>
              </a:spcBef>
              <a:buClr>
                <a:srgbClr val="080808"/>
              </a:buClr>
              <a:defRPr/>
            </a:pPr>
            <a:r>
              <a:rPr lang="en-US" altLang="ru-RU" sz="1200" kern="0" dirty="0" smtClean="0">
                <a:solidFill>
                  <a:srgbClr val="000000"/>
                </a:solidFill>
              </a:rPr>
              <a:t>70  people</a:t>
            </a:r>
            <a:endParaRPr lang="ru-RU" altLang="ru-RU" sz="1200" kern="0" dirty="0" smtClean="0">
              <a:solidFill>
                <a:srgbClr val="000000"/>
              </a:solidFill>
            </a:endParaRPr>
          </a:p>
          <a:p>
            <a:pPr>
              <a:spcBef>
                <a:spcPts val="600"/>
              </a:spcBef>
              <a:buClr>
                <a:srgbClr val="080808"/>
              </a:buClr>
              <a:defRPr/>
            </a:pPr>
            <a:r>
              <a:rPr lang="en-US" altLang="ru-RU" sz="1200" kern="0" dirty="0" smtClean="0">
                <a:solidFill>
                  <a:srgbClr val="000000"/>
                </a:solidFill>
              </a:rPr>
              <a:t>Pay check for 1 employee – 30 000 rubles including insurance premium.</a:t>
            </a:r>
          </a:p>
          <a:p>
            <a:pPr>
              <a:spcBef>
                <a:spcPts val="600"/>
              </a:spcBef>
              <a:buClr>
                <a:srgbClr val="080808"/>
              </a:buClr>
              <a:defRPr/>
            </a:pPr>
            <a:endParaRPr lang="ru-RU" altLang="ru-RU" sz="1200" b="1" kern="0" dirty="0" smtClean="0">
              <a:solidFill>
                <a:srgbClr val="000000"/>
              </a:solidFill>
            </a:endParaRPr>
          </a:p>
        </p:txBody>
      </p:sp>
      <p:sp>
        <p:nvSpPr>
          <p:cNvPr id="13" name="Объект 2"/>
          <p:cNvSpPr txBox="1">
            <a:spLocks/>
          </p:cNvSpPr>
          <p:nvPr/>
        </p:nvSpPr>
        <p:spPr bwMode="auto">
          <a:xfrm>
            <a:off x="4716463" y="4076700"/>
            <a:ext cx="3871912" cy="2089150"/>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Investment volume: 350 million rubles</a:t>
            </a:r>
          </a:p>
          <a:p>
            <a:pPr marL="0" indent="0">
              <a:spcBef>
                <a:spcPts val="600"/>
              </a:spcBef>
              <a:buClr>
                <a:srgbClr val="080808"/>
              </a:buClr>
              <a:buFont typeface="Wingdings" pitchFamily="2" charset="2"/>
              <a:buNone/>
              <a:defRPr/>
            </a:pPr>
            <a:endParaRPr lang="en-US" altLang="ru-RU" sz="1200" b="1" kern="0" dirty="0">
              <a:solidFill>
                <a:schemeClr val="tx2">
                  <a:lumMod val="50000"/>
                </a:schemeClr>
              </a:solidFill>
            </a:endParaRP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Measures of efficiency (discount rate 10%, for the period of 10 years):</a:t>
            </a:r>
            <a:endParaRPr lang="ru-RU" altLang="ru-RU" sz="1200" b="1" kern="0" dirty="0" smtClean="0">
              <a:solidFill>
                <a:srgbClr val="000000"/>
              </a:solidFill>
            </a:endParaRPr>
          </a:p>
          <a:p>
            <a:pPr marL="0" indent="0">
              <a:spcBef>
                <a:spcPts val="600"/>
              </a:spcBef>
              <a:buClr>
                <a:srgbClr val="080808"/>
              </a:buClr>
              <a:buFont typeface="Wingdings" pitchFamily="2" charset="2"/>
              <a:buNone/>
              <a:defRPr/>
            </a:pPr>
            <a:r>
              <a:rPr lang="en-US" altLang="ru-RU" sz="1200" b="1" kern="0" dirty="0" smtClean="0">
                <a:solidFill>
                  <a:srgbClr val="000000"/>
                </a:solidFill>
              </a:rPr>
              <a:t>Internal rate of return</a:t>
            </a:r>
            <a:r>
              <a:rPr lang="en-US" altLang="ru-RU" sz="1200" kern="0" dirty="0" smtClean="0">
                <a:solidFill>
                  <a:srgbClr val="000000"/>
                </a:solidFill>
              </a:rPr>
              <a:t>: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IRR</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 </a:t>
            </a:r>
            <a:r>
              <a:rPr lang="ru-RU" altLang="ru-RU" sz="1200" b="1" kern="0" dirty="0" smtClean="0">
                <a:solidFill>
                  <a:schemeClr val="tx2">
                    <a:lumMod val="50000"/>
                  </a:schemeClr>
                </a:solidFill>
              </a:rPr>
              <a:t> 1</a:t>
            </a:r>
            <a:r>
              <a:rPr lang="en-US" altLang="ru-RU" sz="1200" b="1" kern="0" dirty="0" smtClean="0">
                <a:solidFill>
                  <a:schemeClr val="tx2">
                    <a:lumMod val="50000"/>
                  </a:schemeClr>
                </a:solidFill>
              </a:rPr>
              <a:t>1</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a:t>
            </a: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Net present value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NPV): 16,98</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million rubles</a:t>
            </a:r>
            <a:endParaRPr lang="ru-RU" altLang="ru-RU" sz="1200" b="1" kern="0" dirty="0" smtClean="0">
              <a:solidFill>
                <a:schemeClr val="tx2">
                  <a:lumMod val="50000"/>
                </a:schemeClr>
              </a:solidFill>
            </a:endParaRP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Payback period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P</a:t>
            </a:r>
            <a:r>
              <a:rPr lang="ru-RU" altLang="ru-RU" sz="1200" b="1" kern="0" dirty="0" smtClean="0">
                <a:solidFill>
                  <a:schemeClr val="tx2">
                    <a:lumMod val="50000"/>
                  </a:schemeClr>
                </a:solidFill>
              </a:rPr>
              <a:t>Р)</a:t>
            </a:r>
            <a:r>
              <a:rPr lang="en-US" altLang="ru-RU" sz="1200" b="1" kern="0" dirty="0" smtClean="0">
                <a:solidFill>
                  <a:schemeClr val="tx2">
                    <a:lumMod val="50000"/>
                  </a:schemeClr>
                </a:solidFill>
              </a:rPr>
              <a:t>: </a:t>
            </a:r>
            <a:r>
              <a:rPr lang="en-US" altLang="ru-RU" sz="1200" b="1" kern="0" dirty="0">
                <a:solidFill>
                  <a:schemeClr val="tx2">
                    <a:lumMod val="50000"/>
                  </a:schemeClr>
                </a:solidFill>
              </a:rPr>
              <a:t>6</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years</a:t>
            </a:r>
            <a:endParaRPr lang="ru-RU" altLang="ru-RU" sz="1100" b="1" kern="0" dirty="0" smtClean="0">
              <a:solidFill>
                <a:srgbClr val="000000"/>
              </a:solidFill>
            </a:endParaRPr>
          </a:p>
          <a:p>
            <a:pPr marL="0" indent="0">
              <a:spcBef>
                <a:spcPts val="600"/>
              </a:spcBef>
              <a:buClr>
                <a:srgbClr val="080808"/>
              </a:buClr>
              <a:buFont typeface="Wingdings" pitchFamily="2" charset="2"/>
              <a:buNone/>
              <a:defRPr/>
            </a:pPr>
            <a:endParaRPr lang="ru-RU" altLang="ru-RU" sz="1100" b="1" kern="0" dirty="0" smtClean="0">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333375"/>
            <a:ext cx="9144000" cy="682625"/>
          </a:xfrm>
        </p:spPr>
        <p:txBody>
          <a:bodyPr wrap="square" numCol="1" anchorCtr="0" compatLnSpc="1">
            <a:prstTxWarp prst="textNoShape">
              <a:avLst/>
            </a:prstTxWarp>
          </a:bodyPr>
          <a:lstStyle/>
          <a:p>
            <a:r>
              <a:rPr lang="en-US" sz="2200" b="1" cap="none" smtClean="0">
                <a:solidFill>
                  <a:srgbClr val="27130E"/>
                </a:solidFill>
                <a:latin typeface="Calibri" pitchFamily="34" charset="0"/>
              </a:rPr>
              <a:t>Investment project : construction of theme park in the Tyumen region</a:t>
            </a:r>
            <a:endParaRPr lang="ru-RU" sz="1800" b="1" cap="none" smtClean="0">
              <a:solidFill>
                <a:srgbClr val="27130E"/>
              </a:solidFill>
            </a:endParaRPr>
          </a:p>
        </p:txBody>
      </p:sp>
      <p:sp>
        <p:nvSpPr>
          <p:cNvPr id="4" name="Пятиугольник 3"/>
          <p:cNvSpPr/>
          <p:nvPr/>
        </p:nvSpPr>
        <p:spPr>
          <a:xfrm>
            <a:off x="179388" y="1052513"/>
            <a:ext cx="8636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altLang="ru-RU" sz="1200" dirty="0">
              <a:solidFill>
                <a:schemeClr val="tx2">
                  <a:lumMod val="50000"/>
                </a:schemeClr>
              </a:solidFill>
            </a:endParaRPr>
          </a:p>
        </p:txBody>
      </p:sp>
      <p:sp>
        <p:nvSpPr>
          <p:cNvPr id="5" name="Пятиугольник 4"/>
          <p:cNvSpPr/>
          <p:nvPr/>
        </p:nvSpPr>
        <p:spPr>
          <a:xfrm>
            <a:off x="188913" y="3789363"/>
            <a:ext cx="854075"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Прямоугольник 5"/>
          <p:cNvSpPr/>
          <p:nvPr/>
        </p:nvSpPr>
        <p:spPr>
          <a:xfrm rot="-5400000">
            <a:off x="-35718" y="1861344"/>
            <a:ext cx="1109662" cy="584200"/>
          </a:xfrm>
          <a:prstGeom prst="rect">
            <a:avLst/>
          </a:prstGeom>
        </p:spPr>
        <p:txBody>
          <a:bodyPr wrap="none">
            <a:spAutoFit/>
          </a:bodyPr>
          <a:lstStyle/>
          <a:p>
            <a:pPr fontAlgn="auto">
              <a:spcBef>
                <a:spcPts val="0"/>
              </a:spcBef>
              <a:spcAft>
                <a:spcPts val="0"/>
              </a:spcAft>
              <a:defRPr/>
            </a:pPr>
            <a:r>
              <a:rPr lang="en-US" altLang="ru-RU" sz="1600" dirty="0">
                <a:solidFill>
                  <a:schemeClr val="tx2">
                    <a:lumMod val="50000"/>
                  </a:schemeClr>
                </a:solidFill>
                <a:latin typeface="+mn-lt"/>
                <a:cs typeface="+mn-cs"/>
              </a:rPr>
              <a:t>Market</a:t>
            </a:r>
          </a:p>
          <a:p>
            <a:pPr fontAlgn="auto">
              <a:spcBef>
                <a:spcPts val="0"/>
              </a:spcBef>
              <a:spcAft>
                <a:spcPts val="0"/>
              </a:spcAft>
              <a:defRPr/>
            </a:pPr>
            <a:r>
              <a:rPr lang="en-US" altLang="ru-RU" sz="1600" dirty="0">
                <a:solidFill>
                  <a:schemeClr val="tx2">
                    <a:lumMod val="50000"/>
                  </a:schemeClr>
                </a:solidFill>
                <a:latin typeface="+mn-lt"/>
                <a:cs typeface="+mn-cs"/>
              </a:rPr>
              <a:t>conditions</a:t>
            </a:r>
            <a:endParaRPr lang="ru-RU" altLang="ru-RU" sz="1600" dirty="0">
              <a:solidFill>
                <a:schemeClr val="tx2">
                  <a:lumMod val="50000"/>
                </a:schemeClr>
              </a:solidFill>
              <a:latin typeface="+mn-lt"/>
              <a:cs typeface="+mn-cs"/>
            </a:endParaRPr>
          </a:p>
        </p:txBody>
      </p:sp>
      <p:sp>
        <p:nvSpPr>
          <p:cNvPr id="52229" name="Прямоугольник 6"/>
          <p:cNvSpPr>
            <a:spLocks noChangeArrowheads="1"/>
          </p:cNvSpPr>
          <p:nvPr/>
        </p:nvSpPr>
        <p:spPr bwMode="auto">
          <a:xfrm rot="-5400000">
            <a:off x="-515144" y="4736307"/>
            <a:ext cx="2066925" cy="338138"/>
          </a:xfrm>
          <a:prstGeom prst="rect">
            <a:avLst/>
          </a:prstGeom>
          <a:noFill/>
          <a:ln w="9525">
            <a:noFill/>
            <a:miter lim="800000"/>
            <a:headEnd/>
            <a:tailEnd/>
          </a:ln>
        </p:spPr>
        <p:txBody>
          <a:bodyPr wrap="none">
            <a:spAutoFit/>
          </a:bodyPr>
          <a:lstStyle/>
          <a:p>
            <a:r>
              <a:rPr lang="en-US" sz="1600"/>
              <a:t>Economic conditions</a:t>
            </a:r>
            <a:endParaRPr lang="ru-RU" sz="1600"/>
          </a:p>
        </p:txBody>
      </p:sp>
      <p:sp>
        <p:nvSpPr>
          <p:cNvPr id="52230" name="Прямоугольник 7"/>
          <p:cNvSpPr>
            <a:spLocks noChangeArrowheads="1"/>
          </p:cNvSpPr>
          <p:nvPr/>
        </p:nvSpPr>
        <p:spPr bwMode="auto">
          <a:xfrm>
            <a:off x="1038225" y="1306513"/>
            <a:ext cx="4319588" cy="1200150"/>
          </a:xfrm>
          <a:prstGeom prst="rect">
            <a:avLst/>
          </a:prstGeom>
          <a:noFill/>
          <a:ln w="9525">
            <a:noFill/>
            <a:miter lim="800000"/>
            <a:headEnd/>
            <a:tailEnd/>
          </a:ln>
        </p:spPr>
        <p:txBody>
          <a:bodyPr>
            <a:spAutoFit/>
          </a:bodyPr>
          <a:lstStyle/>
          <a:p>
            <a:pPr marL="171450" indent="-171450" algn="just">
              <a:buFont typeface="Wingdings" pitchFamily="2" charset="2"/>
              <a:buChar char="§"/>
            </a:pPr>
            <a:r>
              <a:rPr lang="en-US" sz="1200"/>
              <a:t>Lack of theme parks for children. Really high demand.</a:t>
            </a:r>
          </a:p>
          <a:p>
            <a:pPr marL="171450" indent="-171450" algn="just">
              <a:buFont typeface="Wingdings" pitchFamily="2" charset="2"/>
              <a:buChar char="§"/>
            </a:pPr>
            <a:r>
              <a:rPr lang="en-US" sz="1200"/>
              <a:t>High paying capacity of the Tyumen and other regions residents. </a:t>
            </a:r>
          </a:p>
          <a:p>
            <a:pPr marL="171450" indent="-171450" algn="just">
              <a:buFont typeface="Wingdings" pitchFamily="2" charset="2"/>
              <a:buChar char="§"/>
            </a:pPr>
            <a:r>
              <a:rPr lang="en-US" sz="1200"/>
              <a:t>Increase in tourist traffic by 35 % over the last 3 years.</a:t>
            </a:r>
            <a:endParaRPr lang="ru-RU" sz="1200"/>
          </a:p>
          <a:p>
            <a:pPr marL="171450" indent="-171450" algn="just">
              <a:buFont typeface="Wingdings" pitchFamily="2" charset="2"/>
              <a:buChar char="§"/>
            </a:pPr>
            <a:r>
              <a:rPr lang="en-US" sz="1200"/>
              <a:t>Existence of municipal platforms for the implementation of the project.</a:t>
            </a:r>
          </a:p>
        </p:txBody>
      </p:sp>
      <p:pic>
        <p:nvPicPr>
          <p:cNvPr id="12" name="Picture 2" descr="http://simcity-5.ru/wp-content/uploads/2013/05/Amusement-Park-1.jpg"/>
          <p:cNvPicPr>
            <a:picLocks noChangeAspect="1" noChangeArrowheads="1"/>
          </p:cNvPicPr>
          <p:nvPr/>
        </p:nvPicPr>
        <p:blipFill>
          <a:blip r:embed="rId2"/>
          <a:srcRect/>
          <a:stretch>
            <a:fillRect/>
          </a:stretch>
        </p:blipFill>
        <p:spPr bwMode="auto">
          <a:xfrm>
            <a:off x="5580063" y="1052513"/>
            <a:ext cx="3362325" cy="2312987"/>
          </a:xfrm>
          <a:prstGeom prst="rect">
            <a:avLst/>
          </a:prstGeom>
          <a:ln>
            <a:noFill/>
          </a:ln>
          <a:effectLst>
            <a:outerShdw blurRad="292100" dist="139700" dir="2700000" algn="tl" rotWithShape="0">
              <a:srgbClr val="333333">
                <a:alpha val="65000"/>
              </a:srgbClr>
            </a:outerShdw>
          </a:effectLst>
          <a:extLst>
            <a:ext uri="{909E8E84-426E-40DD-AFC4-6F175D3DCCD1}"/>
          </a:extLst>
        </p:spPr>
      </p:pic>
      <p:sp>
        <p:nvSpPr>
          <p:cNvPr id="14" name="Объект 2"/>
          <p:cNvSpPr txBox="1">
            <a:spLocks/>
          </p:cNvSpPr>
          <p:nvPr/>
        </p:nvSpPr>
        <p:spPr bwMode="auto">
          <a:xfrm>
            <a:off x="1116013" y="4076700"/>
            <a:ext cx="3840162" cy="1460500"/>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First-order conditions</a:t>
            </a:r>
            <a:r>
              <a:rPr lang="ru-RU" altLang="ru-RU" sz="1200" b="1" kern="0" dirty="0" smtClean="0">
                <a:solidFill>
                  <a:schemeClr val="tx2">
                    <a:lumMod val="50000"/>
                  </a:schemeClr>
                </a:solidFill>
              </a:rPr>
              <a:t>: </a:t>
            </a:r>
          </a:p>
          <a:p>
            <a:pPr marL="0" indent="0">
              <a:spcBef>
                <a:spcPts val="600"/>
              </a:spcBef>
              <a:buClr>
                <a:srgbClr val="080808"/>
              </a:buClr>
              <a:buFont typeface="Wingdings" pitchFamily="2" charset="2"/>
              <a:buNone/>
              <a:defRPr/>
            </a:pPr>
            <a:r>
              <a:rPr lang="en-US" altLang="ru-RU" sz="1200" kern="0" dirty="0" smtClean="0">
                <a:solidFill>
                  <a:srgbClr val="000000"/>
                </a:solidFill>
              </a:rPr>
              <a:t>The area of the land</a:t>
            </a:r>
            <a:r>
              <a:rPr lang="ru-RU" altLang="ru-RU" sz="1200" kern="0" dirty="0" smtClean="0">
                <a:solidFill>
                  <a:srgbClr val="000000"/>
                </a:solidFill>
              </a:rPr>
              <a:t> – </a:t>
            </a:r>
            <a:r>
              <a:rPr lang="en-US" altLang="ru-RU" sz="1200" kern="0" dirty="0" smtClean="0">
                <a:solidFill>
                  <a:srgbClr val="000000"/>
                </a:solidFill>
              </a:rPr>
              <a:t>more than 30 hectares .</a:t>
            </a: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Employees</a:t>
            </a:r>
            <a:r>
              <a:rPr lang="ru-RU" altLang="ru-RU" sz="1200" b="1" kern="0" dirty="0" smtClean="0">
                <a:solidFill>
                  <a:schemeClr val="tx2">
                    <a:lumMod val="50000"/>
                  </a:schemeClr>
                </a:solidFill>
              </a:rPr>
              <a:t>: </a:t>
            </a:r>
          </a:p>
          <a:p>
            <a:pPr>
              <a:spcBef>
                <a:spcPts val="600"/>
              </a:spcBef>
              <a:buClr>
                <a:srgbClr val="080808"/>
              </a:buClr>
              <a:defRPr/>
            </a:pPr>
            <a:r>
              <a:rPr lang="en-US" altLang="ru-RU" sz="1200" kern="0" dirty="0" smtClean="0">
                <a:solidFill>
                  <a:srgbClr val="000000"/>
                </a:solidFill>
              </a:rPr>
              <a:t>20  people</a:t>
            </a:r>
            <a:endParaRPr lang="ru-RU" altLang="ru-RU" sz="1200" kern="0" dirty="0" smtClean="0">
              <a:solidFill>
                <a:srgbClr val="000000"/>
              </a:solidFill>
            </a:endParaRPr>
          </a:p>
          <a:p>
            <a:pPr>
              <a:spcBef>
                <a:spcPts val="600"/>
              </a:spcBef>
              <a:buClr>
                <a:srgbClr val="080808"/>
              </a:buClr>
              <a:defRPr/>
            </a:pPr>
            <a:r>
              <a:rPr lang="en-US" altLang="ru-RU" sz="1200" kern="0" dirty="0" smtClean="0">
                <a:solidFill>
                  <a:srgbClr val="000000"/>
                </a:solidFill>
              </a:rPr>
              <a:t>Pay check for 1 employee – 20 000 / 30 000 rubles including insurance premium.</a:t>
            </a:r>
          </a:p>
          <a:p>
            <a:pPr>
              <a:spcBef>
                <a:spcPts val="600"/>
              </a:spcBef>
              <a:buClr>
                <a:srgbClr val="080808"/>
              </a:buClr>
              <a:defRPr/>
            </a:pPr>
            <a:endParaRPr lang="ru-RU" altLang="ru-RU" sz="1200" b="1" kern="0" dirty="0" smtClean="0">
              <a:solidFill>
                <a:srgbClr val="000000"/>
              </a:solidFill>
            </a:endParaRPr>
          </a:p>
        </p:txBody>
      </p:sp>
      <p:sp>
        <p:nvSpPr>
          <p:cNvPr id="15" name="Объект 2"/>
          <p:cNvSpPr txBox="1">
            <a:spLocks/>
          </p:cNvSpPr>
          <p:nvPr/>
        </p:nvSpPr>
        <p:spPr bwMode="auto">
          <a:xfrm>
            <a:off x="4643438" y="3933825"/>
            <a:ext cx="3871912" cy="2087563"/>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Investment volume: 800 million rubles</a:t>
            </a:r>
          </a:p>
          <a:p>
            <a:pPr marL="0" indent="0">
              <a:spcBef>
                <a:spcPts val="600"/>
              </a:spcBef>
              <a:buClr>
                <a:srgbClr val="080808"/>
              </a:buClr>
              <a:buFont typeface="Wingdings" pitchFamily="2" charset="2"/>
              <a:buNone/>
              <a:defRPr/>
            </a:pPr>
            <a:endParaRPr lang="en-US" altLang="ru-RU" sz="1200" b="1" kern="0" dirty="0">
              <a:solidFill>
                <a:schemeClr val="tx2">
                  <a:lumMod val="50000"/>
                </a:schemeClr>
              </a:solidFill>
            </a:endParaRP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Measures of efficiency (discount rate 10%, for the period of 10 years):</a:t>
            </a:r>
            <a:endParaRPr lang="ru-RU" altLang="ru-RU" sz="1200" b="1" kern="0" dirty="0" smtClean="0">
              <a:solidFill>
                <a:srgbClr val="000000"/>
              </a:solidFill>
            </a:endParaRPr>
          </a:p>
          <a:p>
            <a:pPr marL="0" indent="0">
              <a:spcBef>
                <a:spcPts val="600"/>
              </a:spcBef>
              <a:buClr>
                <a:srgbClr val="080808"/>
              </a:buClr>
              <a:buFont typeface="Wingdings" pitchFamily="2" charset="2"/>
              <a:buNone/>
              <a:defRPr/>
            </a:pPr>
            <a:r>
              <a:rPr lang="en-US" altLang="ru-RU" sz="1200" b="1" kern="0" dirty="0" smtClean="0">
                <a:solidFill>
                  <a:srgbClr val="000000"/>
                </a:solidFill>
              </a:rPr>
              <a:t>Internal rate of return</a:t>
            </a:r>
            <a:r>
              <a:rPr lang="en-US" altLang="ru-RU" sz="1200" kern="0" dirty="0" smtClean="0">
                <a:solidFill>
                  <a:srgbClr val="000000"/>
                </a:solidFill>
              </a:rPr>
              <a:t>: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IRR</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 </a:t>
            </a:r>
            <a:r>
              <a:rPr lang="ru-RU" altLang="ru-RU" sz="1200" b="1" kern="0" dirty="0" smtClean="0">
                <a:solidFill>
                  <a:schemeClr val="tx2">
                    <a:lumMod val="50000"/>
                  </a:schemeClr>
                </a:solidFill>
              </a:rPr>
              <a:t> 1</a:t>
            </a:r>
            <a:r>
              <a:rPr lang="en-US" altLang="ru-RU" sz="1200" b="1" kern="0" dirty="0">
                <a:solidFill>
                  <a:schemeClr val="tx2">
                    <a:lumMod val="50000"/>
                  </a:schemeClr>
                </a:solidFill>
              </a:rPr>
              <a:t>5</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a:t>
            </a: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Net present value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NPV): 166</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million rubles</a:t>
            </a:r>
            <a:endParaRPr lang="ru-RU" altLang="ru-RU" sz="1200" b="1" kern="0" dirty="0" smtClean="0">
              <a:solidFill>
                <a:schemeClr val="tx2">
                  <a:lumMod val="50000"/>
                </a:schemeClr>
              </a:solidFill>
            </a:endParaRP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Payback period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P</a:t>
            </a:r>
            <a:r>
              <a:rPr lang="ru-RU" altLang="ru-RU" sz="1200" b="1" kern="0" dirty="0" smtClean="0">
                <a:solidFill>
                  <a:schemeClr val="tx2">
                    <a:lumMod val="50000"/>
                  </a:schemeClr>
                </a:solidFill>
              </a:rPr>
              <a:t>Р)</a:t>
            </a:r>
            <a:r>
              <a:rPr lang="en-US" altLang="ru-RU" sz="1200" b="1" kern="0" dirty="0" smtClean="0">
                <a:solidFill>
                  <a:schemeClr val="tx2">
                    <a:lumMod val="50000"/>
                  </a:schemeClr>
                </a:solidFill>
              </a:rPr>
              <a:t>: 5</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years</a:t>
            </a:r>
            <a:endParaRPr lang="ru-RU" altLang="ru-RU" sz="1100" b="1" kern="0" dirty="0" smtClean="0">
              <a:solidFill>
                <a:srgbClr val="000000"/>
              </a:solidFill>
            </a:endParaRPr>
          </a:p>
          <a:p>
            <a:pPr marL="0" indent="0">
              <a:spcBef>
                <a:spcPts val="600"/>
              </a:spcBef>
              <a:buClr>
                <a:srgbClr val="080808"/>
              </a:buClr>
              <a:buFont typeface="Wingdings" pitchFamily="2" charset="2"/>
              <a:buNone/>
              <a:defRPr/>
            </a:pPr>
            <a:endParaRPr lang="ru-RU" altLang="ru-RU" sz="1100" b="1" kern="0" dirty="0" smtClean="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620713"/>
            <a:ext cx="9144000" cy="431800"/>
          </a:xfrm>
        </p:spPr>
        <p:txBody>
          <a:bodyPr/>
          <a:lstStyle/>
          <a:p>
            <a:pPr fontAlgn="auto">
              <a:spcAft>
                <a:spcPts val="0"/>
              </a:spcAft>
              <a:defRPr/>
            </a:pPr>
            <a:r>
              <a:rPr lang="en-US" sz="2200" b="1" cap="none" spc="0" dirty="0" smtClean="0">
                <a:solidFill>
                  <a:schemeClr val="tx2">
                    <a:lumMod val="50000"/>
                  </a:schemeClr>
                </a:solidFill>
                <a:latin typeface="Calibri"/>
                <a:ea typeface="+mn-ea"/>
                <a:cs typeface="+mn-cs"/>
              </a:rPr>
              <a:t>Investment project: construction of a hotel in </a:t>
            </a:r>
            <a:r>
              <a:rPr lang="en-US" sz="2200" b="1" cap="none" spc="0" dirty="0" err="1" smtClean="0">
                <a:solidFill>
                  <a:schemeClr val="tx2">
                    <a:lumMod val="50000"/>
                  </a:schemeClr>
                </a:solidFill>
                <a:latin typeface="Calibri"/>
                <a:ea typeface="+mn-ea"/>
                <a:cs typeface="+mn-cs"/>
              </a:rPr>
              <a:t>Yalutorovsk</a:t>
            </a:r>
            <a:r>
              <a:rPr lang="en-US" sz="2200" b="1" cap="none" spc="0" dirty="0" smtClean="0">
                <a:solidFill>
                  <a:schemeClr val="tx2">
                    <a:lumMod val="50000"/>
                  </a:schemeClr>
                </a:solidFill>
                <a:latin typeface="Calibri"/>
                <a:ea typeface="+mn-ea"/>
                <a:cs typeface="+mn-cs"/>
              </a:rPr>
              <a:t>, </a:t>
            </a:r>
            <a:r>
              <a:rPr lang="en-US" sz="2200" b="1" cap="none" spc="0" dirty="0" err="1" smtClean="0">
                <a:solidFill>
                  <a:schemeClr val="tx2">
                    <a:lumMod val="50000"/>
                  </a:schemeClr>
                </a:solidFill>
                <a:latin typeface="Calibri"/>
                <a:ea typeface="+mn-ea"/>
                <a:cs typeface="+mn-cs"/>
              </a:rPr>
              <a:t>Tobolsk</a:t>
            </a:r>
            <a:r>
              <a:rPr lang="en-US" sz="2200" b="1" cap="none" spc="0" dirty="0" smtClean="0">
                <a:solidFill>
                  <a:schemeClr val="tx2">
                    <a:lumMod val="50000"/>
                  </a:schemeClr>
                </a:solidFill>
                <a:latin typeface="Calibri"/>
                <a:ea typeface="+mn-ea"/>
                <a:cs typeface="+mn-cs"/>
              </a:rPr>
              <a:t>. </a:t>
            </a:r>
            <a:endParaRPr lang="ru-RU" sz="1800" b="1" dirty="0">
              <a:solidFill>
                <a:schemeClr val="tx2">
                  <a:lumMod val="50000"/>
                </a:schemeClr>
              </a:solidFill>
              <a:latin typeface="+mn-lt"/>
              <a:ea typeface="Verdana" panose="020B0604030504040204" pitchFamily="34" charset="0"/>
              <a:cs typeface="Verdana" panose="020B0604030504040204" pitchFamily="34" charset="0"/>
            </a:endParaRPr>
          </a:p>
        </p:txBody>
      </p:sp>
      <p:sp>
        <p:nvSpPr>
          <p:cNvPr id="4" name="Пятиугольник 3"/>
          <p:cNvSpPr/>
          <p:nvPr/>
        </p:nvSpPr>
        <p:spPr>
          <a:xfrm>
            <a:off x="179388" y="1052513"/>
            <a:ext cx="8636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altLang="ru-RU" sz="1200" dirty="0">
              <a:solidFill>
                <a:schemeClr val="tx2">
                  <a:lumMod val="50000"/>
                </a:schemeClr>
              </a:solidFill>
            </a:endParaRPr>
          </a:p>
        </p:txBody>
      </p:sp>
      <p:sp>
        <p:nvSpPr>
          <p:cNvPr id="5" name="Пятиугольник 4"/>
          <p:cNvSpPr/>
          <p:nvPr/>
        </p:nvSpPr>
        <p:spPr>
          <a:xfrm>
            <a:off x="188913" y="3789363"/>
            <a:ext cx="854075"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Прямоугольник 5"/>
          <p:cNvSpPr/>
          <p:nvPr/>
        </p:nvSpPr>
        <p:spPr>
          <a:xfrm rot="-5400000">
            <a:off x="-406400" y="1984375"/>
            <a:ext cx="1849438" cy="338138"/>
          </a:xfrm>
          <a:prstGeom prst="rect">
            <a:avLst/>
          </a:prstGeom>
        </p:spPr>
        <p:txBody>
          <a:bodyPr wrap="none">
            <a:spAutoFit/>
          </a:bodyPr>
          <a:lstStyle/>
          <a:p>
            <a:pPr fontAlgn="auto">
              <a:spcBef>
                <a:spcPts val="0"/>
              </a:spcBef>
              <a:spcAft>
                <a:spcPts val="0"/>
              </a:spcAft>
              <a:defRPr/>
            </a:pPr>
            <a:r>
              <a:rPr lang="en-US" altLang="ru-RU" sz="1600" dirty="0">
                <a:solidFill>
                  <a:schemeClr val="tx2">
                    <a:lumMod val="50000"/>
                  </a:schemeClr>
                </a:solidFill>
                <a:latin typeface="+mn-lt"/>
                <a:cs typeface="+mn-cs"/>
              </a:rPr>
              <a:t>Market conditions:</a:t>
            </a:r>
            <a:endParaRPr lang="ru-RU" altLang="ru-RU" sz="1600" dirty="0">
              <a:solidFill>
                <a:schemeClr val="tx2">
                  <a:lumMod val="50000"/>
                </a:schemeClr>
              </a:solidFill>
              <a:latin typeface="+mn-lt"/>
              <a:cs typeface="+mn-cs"/>
            </a:endParaRPr>
          </a:p>
        </p:txBody>
      </p:sp>
      <p:sp>
        <p:nvSpPr>
          <p:cNvPr id="54277" name="Прямоугольник 6"/>
          <p:cNvSpPr>
            <a:spLocks noChangeArrowheads="1"/>
          </p:cNvSpPr>
          <p:nvPr/>
        </p:nvSpPr>
        <p:spPr bwMode="auto">
          <a:xfrm rot="-5400000">
            <a:off x="-543719" y="4736307"/>
            <a:ext cx="2124075" cy="338138"/>
          </a:xfrm>
          <a:prstGeom prst="rect">
            <a:avLst/>
          </a:prstGeom>
          <a:noFill/>
          <a:ln w="9525">
            <a:noFill/>
            <a:miter lim="800000"/>
            <a:headEnd/>
            <a:tailEnd/>
          </a:ln>
        </p:spPr>
        <p:txBody>
          <a:bodyPr wrap="none">
            <a:spAutoFit/>
          </a:bodyPr>
          <a:lstStyle/>
          <a:p>
            <a:r>
              <a:rPr lang="en-US" sz="1600"/>
              <a:t>Economic conditions:</a:t>
            </a:r>
            <a:endParaRPr lang="ru-RU" sz="1600"/>
          </a:p>
        </p:txBody>
      </p:sp>
      <p:sp>
        <p:nvSpPr>
          <p:cNvPr id="8" name="Прямоугольник 7"/>
          <p:cNvSpPr/>
          <p:nvPr/>
        </p:nvSpPr>
        <p:spPr>
          <a:xfrm>
            <a:off x="1038225" y="1306513"/>
            <a:ext cx="4319588" cy="1200150"/>
          </a:xfrm>
          <a:prstGeom prst="rect">
            <a:avLst/>
          </a:prstGeom>
        </p:spPr>
        <p:txBody>
          <a:bodyPr>
            <a:spAutoFit/>
          </a:bodyPr>
          <a:lstStyle/>
          <a:p>
            <a:pPr marL="171450" indent="-171450" algn="just" fontAlgn="auto">
              <a:spcBef>
                <a:spcPts val="0"/>
              </a:spcBef>
              <a:spcAft>
                <a:spcPts val="0"/>
              </a:spcAft>
              <a:buFont typeface="Wingdings" panose="05000000000000000000" pitchFamily="2" charset="2"/>
              <a:buChar char="§"/>
              <a:defRPr/>
            </a:pPr>
            <a:r>
              <a:rPr lang="en-US" sz="1200" dirty="0" err="1">
                <a:latin typeface="+mn-lt"/>
                <a:cs typeface="+mn-cs"/>
              </a:rPr>
              <a:t>Yalutorovsk</a:t>
            </a:r>
            <a:r>
              <a:rPr lang="en-US" sz="1200" dirty="0">
                <a:latin typeface="+mn-lt"/>
                <a:cs typeface="+mn-cs"/>
              </a:rPr>
              <a:t> and </a:t>
            </a:r>
            <a:r>
              <a:rPr lang="en-US" sz="1200" dirty="0" err="1">
                <a:latin typeface="+mn-lt"/>
                <a:cs typeface="+mn-cs"/>
              </a:rPr>
              <a:t>Tobolsk</a:t>
            </a:r>
            <a:r>
              <a:rPr lang="en-US" sz="1200" dirty="0">
                <a:latin typeface="+mn-lt"/>
                <a:cs typeface="+mn-cs"/>
              </a:rPr>
              <a:t> are touristic cities. </a:t>
            </a:r>
            <a:endParaRPr lang="ru-RU" sz="1200" dirty="0">
              <a:latin typeface="+mn-lt"/>
              <a:cs typeface="+mn-cs"/>
            </a:endParaRPr>
          </a:p>
          <a:p>
            <a:pPr marL="171450" indent="-171450" algn="just" fontAlgn="auto">
              <a:spcBef>
                <a:spcPts val="0"/>
              </a:spcBef>
              <a:spcAft>
                <a:spcPts val="0"/>
              </a:spcAft>
              <a:buFont typeface="Wingdings" panose="05000000000000000000" pitchFamily="2" charset="2"/>
              <a:buChar char="§"/>
              <a:defRPr/>
            </a:pPr>
            <a:r>
              <a:rPr lang="en-US" sz="1200" dirty="0">
                <a:latin typeface="+mn-lt"/>
                <a:cs typeface="+mn-cs"/>
              </a:rPr>
              <a:t>Increase in tourist traffic by 35 % over the last 3 </a:t>
            </a:r>
            <a:r>
              <a:rPr lang="en-US" sz="1200" dirty="0">
                <a:latin typeface="+mn-lt"/>
                <a:cs typeface="+mn-cs"/>
              </a:rPr>
              <a:t>years</a:t>
            </a:r>
          </a:p>
          <a:p>
            <a:pPr marL="171450" indent="-171450" algn="just" fontAlgn="auto">
              <a:spcBef>
                <a:spcPts val="0"/>
              </a:spcBef>
              <a:spcAft>
                <a:spcPts val="0"/>
              </a:spcAft>
              <a:buFont typeface="Wingdings" panose="05000000000000000000" pitchFamily="2" charset="2"/>
              <a:buChar char="§"/>
              <a:defRPr/>
            </a:pPr>
            <a:r>
              <a:rPr lang="en-US" sz="1200" dirty="0">
                <a:latin typeface="+mn-lt"/>
                <a:cs typeface="+mn-cs"/>
              </a:rPr>
              <a:t>Deficit of qualitative hotel complexes </a:t>
            </a:r>
          </a:p>
          <a:p>
            <a:pPr marL="171450" indent="-171450" algn="just" fontAlgn="auto">
              <a:spcBef>
                <a:spcPts val="0"/>
              </a:spcBef>
              <a:spcAft>
                <a:spcPts val="0"/>
              </a:spcAft>
              <a:buFont typeface="Wingdings" panose="05000000000000000000" pitchFamily="2" charset="2"/>
              <a:buChar char="§"/>
              <a:defRPr/>
            </a:pPr>
            <a:r>
              <a:rPr lang="en-US" sz="1200" dirty="0">
                <a:latin typeface="+mn-lt"/>
                <a:cs typeface="+mn-cs"/>
              </a:rPr>
              <a:t>Existence of municipal platforms for the implementation of the project.</a:t>
            </a:r>
          </a:p>
          <a:p>
            <a:pPr algn="just" fontAlgn="auto">
              <a:spcBef>
                <a:spcPts val="0"/>
              </a:spcBef>
              <a:spcAft>
                <a:spcPts val="0"/>
              </a:spcAft>
              <a:defRPr/>
            </a:pPr>
            <a:endParaRPr lang="ru-RU" sz="1200" dirty="0">
              <a:latin typeface="+mn-lt"/>
              <a:cs typeface="+mn-cs"/>
            </a:endParaRPr>
          </a:p>
        </p:txBody>
      </p:sp>
      <p:pic>
        <p:nvPicPr>
          <p:cNvPr id="1026" name="Picture 2" descr="http://img.ntv.ru/home/news/20121120/budapesht.jpg"/>
          <p:cNvPicPr>
            <a:picLocks noChangeAspect="1" noChangeArrowheads="1"/>
          </p:cNvPicPr>
          <p:nvPr/>
        </p:nvPicPr>
        <p:blipFill>
          <a:blip r:embed="rId2"/>
          <a:srcRect/>
          <a:stretch>
            <a:fillRect/>
          </a:stretch>
        </p:blipFill>
        <p:spPr bwMode="auto">
          <a:xfrm>
            <a:off x="5580063" y="1004888"/>
            <a:ext cx="3290887" cy="1990725"/>
          </a:xfrm>
          <a:prstGeom prst="rect">
            <a:avLst/>
          </a:prstGeom>
          <a:ln>
            <a:noFill/>
          </a:ln>
          <a:effectLst>
            <a:outerShdw blurRad="292100" dist="139700" dir="2700000" algn="tl" rotWithShape="0">
              <a:srgbClr val="333333">
                <a:alpha val="65000"/>
              </a:srgbClr>
            </a:outerShdw>
          </a:effectLst>
          <a:extLst>
            <a:ext uri="{909E8E84-426E-40DD-AFC4-6F175D3DCCD1}"/>
          </a:extLst>
        </p:spPr>
      </p:pic>
      <p:sp>
        <p:nvSpPr>
          <p:cNvPr id="12" name="Объект 2"/>
          <p:cNvSpPr txBox="1">
            <a:spLocks/>
          </p:cNvSpPr>
          <p:nvPr/>
        </p:nvSpPr>
        <p:spPr bwMode="auto">
          <a:xfrm>
            <a:off x="1116013" y="4076700"/>
            <a:ext cx="3840162" cy="1460500"/>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First-order conditions</a:t>
            </a:r>
            <a:r>
              <a:rPr lang="ru-RU" altLang="ru-RU" sz="1200" b="1" kern="0" dirty="0" smtClean="0">
                <a:solidFill>
                  <a:schemeClr val="tx2">
                    <a:lumMod val="50000"/>
                  </a:schemeClr>
                </a:solidFill>
              </a:rPr>
              <a:t>: </a:t>
            </a:r>
          </a:p>
          <a:p>
            <a:pPr marL="0" indent="0">
              <a:spcBef>
                <a:spcPts val="600"/>
              </a:spcBef>
              <a:buClr>
                <a:srgbClr val="080808"/>
              </a:buClr>
              <a:buFont typeface="Wingdings" pitchFamily="2" charset="2"/>
              <a:buNone/>
              <a:defRPr/>
            </a:pPr>
            <a:r>
              <a:rPr lang="en-US" altLang="ru-RU" sz="1200" kern="0" dirty="0" smtClean="0">
                <a:solidFill>
                  <a:srgbClr val="000000"/>
                </a:solidFill>
              </a:rPr>
              <a:t>The area of the land</a:t>
            </a:r>
            <a:r>
              <a:rPr lang="ru-RU" altLang="ru-RU" sz="1200" kern="0" dirty="0" smtClean="0">
                <a:solidFill>
                  <a:srgbClr val="000000"/>
                </a:solidFill>
              </a:rPr>
              <a:t> – </a:t>
            </a:r>
            <a:r>
              <a:rPr lang="en-US" altLang="ru-RU" sz="1200" kern="0" dirty="0" smtClean="0">
                <a:solidFill>
                  <a:srgbClr val="000000"/>
                </a:solidFill>
              </a:rPr>
              <a:t>more than 0,2 hectares .</a:t>
            </a: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Employees</a:t>
            </a:r>
            <a:r>
              <a:rPr lang="ru-RU" altLang="ru-RU" sz="1200" b="1" kern="0" dirty="0" smtClean="0">
                <a:solidFill>
                  <a:schemeClr val="tx2">
                    <a:lumMod val="50000"/>
                  </a:schemeClr>
                </a:solidFill>
              </a:rPr>
              <a:t>: </a:t>
            </a:r>
          </a:p>
          <a:p>
            <a:pPr>
              <a:spcBef>
                <a:spcPts val="600"/>
              </a:spcBef>
              <a:buClr>
                <a:srgbClr val="080808"/>
              </a:buClr>
              <a:defRPr/>
            </a:pPr>
            <a:r>
              <a:rPr lang="en-US" altLang="ru-RU" sz="1200" kern="0" dirty="0" smtClean="0">
                <a:solidFill>
                  <a:srgbClr val="000000"/>
                </a:solidFill>
              </a:rPr>
              <a:t>20  people</a:t>
            </a:r>
            <a:endParaRPr lang="ru-RU" altLang="ru-RU" sz="1200" kern="0" dirty="0" smtClean="0">
              <a:solidFill>
                <a:srgbClr val="000000"/>
              </a:solidFill>
            </a:endParaRPr>
          </a:p>
          <a:p>
            <a:pPr>
              <a:spcBef>
                <a:spcPts val="600"/>
              </a:spcBef>
              <a:buClr>
                <a:srgbClr val="080808"/>
              </a:buClr>
              <a:defRPr/>
            </a:pPr>
            <a:r>
              <a:rPr lang="en-US" altLang="ru-RU" sz="1200" kern="0" dirty="0" smtClean="0">
                <a:solidFill>
                  <a:srgbClr val="000000"/>
                </a:solidFill>
              </a:rPr>
              <a:t>Pay check for 1 employee – 15 000 / 20 000 rubles including insurance premium.</a:t>
            </a:r>
          </a:p>
          <a:p>
            <a:pPr>
              <a:spcBef>
                <a:spcPts val="600"/>
              </a:spcBef>
              <a:buClr>
                <a:srgbClr val="080808"/>
              </a:buClr>
              <a:defRPr/>
            </a:pPr>
            <a:endParaRPr lang="ru-RU" altLang="ru-RU" sz="1200" b="1" kern="0" dirty="0" smtClean="0">
              <a:solidFill>
                <a:srgbClr val="000000"/>
              </a:solidFill>
            </a:endParaRPr>
          </a:p>
        </p:txBody>
      </p:sp>
      <p:sp>
        <p:nvSpPr>
          <p:cNvPr id="13" name="Объект 2"/>
          <p:cNvSpPr txBox="1">
            <a:spLocks/>
          </p:cNvSpPr>
          <p:nvPr/>
        </p:nvSpPr>
        <p:spPr bwMode="auto">
          <a:xfrm>
            <a:off x="4859338" y="4076700"/>
            <a:ext cx="3871912" cy="2089150"/>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Investment volume: 250 million rubles</a:t>
            </a:r>
          </a:p>
          <a:p>
            <a:pPr marL="0" indent="0">
              <a:spcBef>
                <a:spcPts val="600"/>
              </a:spcBef>
              <a:buClr>
                <a:srgbClr val="080808"/>
              </a:buClr>
              <a:buFont typeface="Wingdings" pitchFamily="2" charset="2"/>
              <a:buNone/>
              <a:defRPr/>
            </a:pPr>
            <a:endParaRPr lang="en-US" altLang="ru-RU" sz="1200" b="1" kern="0" dirty="0">
              <a:solidFill>
                <a:schemeClr val="tx2">
                  <a:lumMod val="50000"/>
                </a:schemeClr>
              </a:solidFill>
            </a:endParaRP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Measures of efficiency (discount rate 10%, for the period of 8 years):</a:t>
            </a:r>
            <a:endParaRPr lang="ru-RU" altLang="ru-RU" sz="1200" b="1" kern="0" dirty="0" smtClean="0">
              <a:solidFill>
                <a:srgbClr val="000000"/>
              </a:solidFill>
            </a:endParaRPr>
          </a:p>
          <a:p>
            <a:pPr marL="0" indent="0">
              <a:spcBef>
                <a:spcPts val="600"/>
              </a:spcBef>
              <a:buClr>
                <a:srgbClr val="080808"/>
              </a:buClr>
              <a:buFont typeface="Wingdings" pitchFamily="2" charset="2"/>
              <a:buNone/>
              <a:defRPr/>
            </a:pPr>
            <a:r>
              <a:rPr lang="en-US" altLang="ru-RU" sz="1200" b="1" kern="0" dirty="0" smtClean="0">
                <a:solidFill>
                  <a:srgbClr val="000000"/>
                </a:solidFill>
              </a:rPr>
              <a:t>Internal rate of return</a:t>
            </a:r>
            <a:r>
              <a:rPr lang="en-US" altLang="ru-RU" sz="1200" kern="0" dirty="0" smtClean="0">
                <a:solidFill>
                  <a:srgbClr val="000000"/>
                </a:solidFill>
              </a:rPr>
              <a:t>: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IRR</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 </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27</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a:t>
            </a: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Net present value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NPV): 160</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million rubles</a:t>
            </a:r>
            <a:endParaRPr lang="ru-RU" altLang="ru-RU" sz="1200" b="1" kern="0" dirty="0" smtClean="0">
              <a:solidFill>
                <a:schemeClr val="tx2">
                  <a:lumMod val="50000"/>
                </a:schemeClr>
              </a:solidFill>
            </a:endParaRP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Payback period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P</a:t>
            </a:r>
            <a:r>
              <a:rPr lang="ru-RU" altLang="ru-RU" sz="1200" b="1" kern="0" dirty="0" smtClean="0">
                <a:solidFill>
                  <a:schemeClr val="tx2">
                    <a:lumMod val="50000"/>
                  </a:schemeClr>
                </a:solidFill>
              </a:rPr>
              <a:t>Р)</a:t>
            </a:r>
            <a:r>
              <a:rPr lang="en-US" altLang="ru-RU" sz="1200" b="1" kern="0" dirty="0" smtClean="0">
                <a:solidFill>
                  <a:schemeClr val="tx2">
                    <a:lumMod val="50000"/>
                  </a:schemeClr>
                </a:solidFill>
              </a:rPr>
              <a:t>: </a:t>
            </a:r>
            <a:r>
              <a:rPr lang="en-US" altLang="ru-RU" sz="1200" b="1" kern="0" dirty="0">
                <a:solidFill>
                  <a:schemeClr val="tx2">
                    <a:lumMod val="50000"/>
                  </a:schemeClr>
                </a:solidFill>
              </a:rPr>
              <a:t>4</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years</a:t>
            </a:r>
            <a:endParaRPr lang="ru-RU" altLang="ru-RU" sz="1100" b="1" kern="0" dirty="0" smtClean="0">
              <a:solidFill>
                <a:srgbClr val="000000"/>
              </a:solidFill>
            </a:endParaRPr>
          </a:p>
          <a:p>
            <a:pPr marL="0" indent="0">
              <a:spcBef>
                <a:spcPts val="600"/>
              </a:spcBef>
              <a:buClr>
                <a:srgbClr val="080808"/>
              </a:buClr>
              <a:buFont typeface="Wingdings" pitchFamily="2" charset="2"/>
              <a:buNone/>
              <a:defRPr/>
            </a:pPr>
            <a:endParaRPr lang="ru-RU" altLang="ru-RU" sz="1100" b="1" kern="0" dirty="0" smtClean="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a:off x="179388" y="1052513"/>
            <a:ext cx="6477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altLang="ru-RU" sz="1200" dirty="0">
              <a:solidFill>
                <a:schemeClr val="tx2">
                  <a:lumMod val="50000"/>
                </a:schemeClr>
              </a:solidFill>
            </a:endParaRPr>
          </a:p>
        </p:txBody>
      </p:sp>
      <p:sp>
        <p:nvSpPr>
          <p:cNvPr id="5" name="Пятиугольник 4"/>
          <p:cNvSpPr/>
          <p:nvPr/>
        </p:nvSpPr>
        <p:spPr>
          <a:xfrm>
            <a:off x="188913" y="3789363"/>
            <a:ext cx="711200" cy="223202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Прямоугольник 5"/>
          <p:cNvSpPr/>
          <p:nvPr/>
        </p:nvSpPr>
        <p:spPr>
          <a:xfrm rot="-5400000">
            <a:off x="-50800" y="4587875"/>
            <a:ext cx="1108075" cy="523875"/>
          </a:xfrm>
          <a:prstGeom prst="rect">
            <a:avLst/>
          </a:prstGeom>
        </p:spPr>
        <p:txBody>
          <a:bodyPr wrap="none">
            <a:spAutoFit/>
          </a:bodyPr>
          <a:lstStyle/>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Economic </a:t>
            </a:r>
          </a:p>
          <a:p>
            <a:pPr algn="ctr" fontAlgn="auto">
              <a:spcBef>
                <a:spcPts val="0"/>
              </a:spcBef>
              <a:spcAft>
                <a:spcPts val="0"/>
              </a:spcAft>
              <a:defRPr/>
            </a:pPr>
            <a:r>
              <a:rPr lang="en-US" altLang="ru-RU" sz="1400" dirty="0">
                <a:solidFill>
                  <a:schemeClr val="tx2">
                    <a:lumMod val="50000"/>
                  </a:schemeClr>
                </a:solidFill>
                <a:latin typeface="Century Gothic" panose="020B0502020202020204" pitchFamily="34" charset="0"/>
                <a:cs typeface="+mn-cs"/>
              </a:rPr>
              <a:t>conditions</a:t>
            </a:r>
            <a:endParaRPr lang="ru-RU" altLang="ru-RU" sz="1400" dirty="0">
              <a:solidFill>
                <a:schemeClr val="tx2">
                  <a:lumMod val="50000"/>
                </a:schemeClr>
              </a:solidFill>
              <a:latin typeface="Century Gothic" panose="020B0502020202020204" pitchFamily="34" charset="0"/>
              <a:cs typeface="+mn-cs"/>
            </a:endParaRPr>
          </a:p>
        </p:txBody>
      </p:sp>
      <p:sp>
        <p:nvSpPr>
          <p:cNvPr id="21508" name="Прямоугольник 6"/>
          <p:cNvSpPr>
            <a:spLocks noChangeArrowheads="1"/>
          </p:cNvSpPr>
          <p:nvPr/>
        </p:nvSpPr>
        <p:spPr bwMode="auto">
          <a:xfrm rot="-5400000">
            <a:off x="-42069" y="1981994"/>
            <a:ext cx="1076325" cy="522288"/>
          </a:xfrm>
          <a:prstGeom prst="rect">
            <a:avLst/>
          </a:prstGeom>
          <a:noFill/>
          <a:ln w="9525">
            <a:noFill/>
            <a:miter lim="800000"/>
            <a:headEnd/>
            <a:tailEnd/>
          </a:ln>
        </p:spPr>
        <p:txBody>
          <a:bodyPr wrap="none">
            <a:spAutoFit/>
          </a:bodyPr>
          <a:lstStyle/>
          <a:p>
            <a:pPr algn="ctr"/>
            <a:r>
              <a:rPr lang="en-US" sz="1400">
                <a:latin typeface="Century Gothic" pitchFamily="34" charset="0"/>
              </a:rPr>
              <a:t>Market </a:t>
            </a:r>
          </a:p>
          <a:p>
            <a:pPr algn="ctr"/>
            <a:r>
              <a:rPr lang="en-US" sz="1400">
                <a:latin typeface="Century Gothic" pitchFamily="34" charset="0"/>
              </a:rPr>
              <a:t>conditions</a:t>
            </a:r>
            <a:endParaRPr lang="ru-RU" sz="1400">
              <a:latin typeface="Century Gothic" pitchFamily="34" charset="0"/>
            </a:endParaRPr>
          </a:p>
        </p:txBody>
      </p:sp>
      <p:sp>
        <p:nvSpPr>
          <p:cNvPr id="21509" name="Прямоугольник 11"/>
          <p:cNvSpPr>
            <a:spLocks noChangeArrowheads="1"/>
          </p:cNvSpPr>
          <p:nvPr/>
        </p:nvSpPr>
        <p:spPr bwMode="auto">
          <a:xfrm>
            <a:off x="752475" y="222250"/>
            <a:ext cx="8169275" cy="769938"/>
          </a:xfrm>
          <a:prstGeom prst="rect">
            <a:avLst/>
          </a:prstGeom>
          <a:noFill/>
          <a:ln w="9525">
            <a:noFill/>
            <a:miter lim="800000"/>
            <a:headEnd/>
            <a:tailEnd/>
          </a:ln>
        </p:spPr>
        <p:txBody>
          <a:bodyPr>
            <a:spAutoFit/>
          </a:bodyPr>
          <a:lstStyle/>
          <a:p>
            <a:pPr defTabSz="955675"/>
            <a:r>
              <a:rPr lang="en-US" sz="2200" b="1">
                <a:latin typeface="Century Gothic" pitchFamily="34" charset="0"/>
              </a:rPr>
              <a:t>Investment in the construction of a medical equipment production factory*</a:t>
            </a:r>
          </a:p>
        </p:txBody>
      </p:sp>
      <p:sp>
        <p:nvSpPr>
          <p:cNvPr id="18" name="Прямоугольник 17"/>
          <p:cNvSpPr/>
          <p:nvPr/>
        </p:nvSpPr>
        <p:spPr>
          <a:xfrm>
            <a:off x="871538" y="803275"/>
            <a:ext cx="3844925" cy="2514600"/>
          </a:xfrm>
          <a:prstGeom prst="rect">
            <a:avLst/>
          </a:prstGeom>
        </p:spPr>
        <p:txBody>
          <a:bodyPr>
            <a:spAutoFit/>
          </a:bodyPr>
          <a:lstStyle/>
          <a:p>
            <a:pPr marL="171450" indent="-171450" fontAlgn="auto">
              <a:lnSpc>
                <a:spcPct val="150000"/>
              </a:lnSpc>
              <a:spcBef>
                <a:spcPts val="0"/>
              </a:spcBef>
              <a:spcAft>
                <a:spcPts val="0"/>
              </a:spcAft>
              <a:buFont typeface="Wingdings" panose="05000000000000000000" pitchFamily="2" charset="2"/>
              <a:buChar char="§"/>
              <a:defRPr/>
            </a:pPr>
            <a:endParaRPr lang="ru-RU" sz="1000" dirty="0">
              <a:latin typeface="Century Gothic" panose="020B0502020202020204" pitchFamily="34" charset="0"/>
              <a:cs typeface="+mn-cs"/>
            </a:endParaRPr>
          </a:p>
          <a:p>
            <a:pPr marL="171450" indent="-171450" fontAlgn="auto">
              <a:lnSpc>
                <a:spcPct val="150000"/>
              </a:lnSpc>
              <a:spcBef>
                <a:spcPts val="0"/>
              </a:spcBef>
              <a:spcAft>
                <a:spcPts val="0"/>
              </a:spcAft>
              <a:buFont typeface="Wingdings" panose="05000000000000000000" pitchFamily="2" charset="2"/>
              <a:buChar char="§"/>
              <a:defRPr/>
            </a:pPr>
            <a:r>
              <a:rPr lang="en-US" sz="1050" dirty="0">
                <a:latin typeface="Century Gothic" panose="020B0502020202020204" pitchFamily="34" charset="0"/>
                <a:cs typeface="+mn-cs"/>
              </a:rPr>
              <a:t>Development of import substitution in Russia (an import share in consumption more than 70-80%)</a:t>
            </a:r>
          </a:p>
          <a:p>
            <a:pPr marL="171450" indent="-171450" fontAlgn="auto">
              <a:lnSpc>
                <a:spcPct val="150000"/>
              </a:lnSpc>
              <a:spcBef>
                <a:spcPts val="0"/>
              </a:spcBef>
              <a:spcAft>
                <a:spcPts val="0"/>
              </a:spcAft>
              <a:buFont typeface="Wingdings" panose="05000000000000000000" pitchFamily="2" charset="2"/>
              <a:buChar char="§"/>
              <a:defRPr/>
            </a:pPr>
            <a:r>
              <a:rPr lang="ru-RU" sz="1050" dirty="0">
                <a:latin typeface="Century Gothic" panose="020B0502020202020204" pitchFamily="34" charset="0"/>
                <a:cs typeface="+mn-cs"/>
              </a:rPr>
              <a:t> </a:t>
            </a:r>
            <a:r>
              <a:rPr lang="en-US" sz="1050" dirty="0">
                <a:latin typeface="Century Gothic" panose="020B0502020202020204" pitchFamily="34" charset="0"/>
                <a:cs typeface="+mn-cs"/>
              </a:rPr>
              <a:t>The main buyer of the medical equipment production is the government(more than 85% of medical products);</a:t>
            </a:r>
          </a:p>
          <a:p>
            <a:pPr marL="171450" indent="-171450" fontAlgn="auto">
              <a:lnSpc>
                <a:spcPct val="150000"/>
              </a:lnSpc>
              <a:spcBef>
                <a:spcPts val="0"/>
              </a:spcBef>
              <a:spcAft>
                <a:spcPts val="0"/>
              </a:spcAft>
              <a:buFont typeface="Wingdings" panose="05000000000000000000" pitchFamily="2" charset="2"/>
              <a:buChar char="§"/>
              <a:defRPr/>
            </a:pPr>
            <a:r>
              <a:rPr lang="en-US" sz="1050" dirty="0">
                <a:latin typeface="Century Gothic" panose="020B0502020202020204" pitchFamily="34" charset="0"/>
                <a:cs typeface="+mn-cs"/>
              </a:rPr>
              <a:t>High growth rates of consumption;</a:t>
            </a:r>
          </a:p>
          <a:p>
            <a:pPr marL="171450" indent="-171450" fontAlgn="auto">
              <a:lnSpc>
                <a:spcPct val="150000"/>
              </a:lnSpc>
              <a:spcBef>
                <a:spcPts val="0"/>
              </a:spcBef>
              <a:spcAft>
                <a:spcPts val="0"/>
              </a:spcAft>
              <a:buFont typeface="Wingdings" panose="05000000000000000000" pitchFamily="2" charset="2"/>
              <a:buChar char="§"/>
              <a:defRPr/>
            </a:pPr>
            <a:r>
              <a:rPr lang="en-US" sz="1050" dirty="0">
                <a:latin typeface="Century Gothic" panose="020B0502020202020204" pitchFamily="34" charset="0"/>
                <a:cs typeface="+mn-cs"/>
              </a:rPr>
              <a:t>The domestic medical equipment is cheaper import by 1.5 – 2 times</a:t>
            </a:r>
            <a:r>
              <a:rPr lang="ru-RU" sz="1100" dirty="0">
                <a:latin typeface="Century Gothic" panose="020B0502020202020204" pitchFamily="34" charset="0"/>
                <a:cs typeface="+mn-cs"/>
              </a:rPr>
              <a:t/>
            </a:r>
            <a:br>
              <a:rPr lang="ru-RU" sz="1100" dirty="0">
                <a:latin typeface="Century Gothic" panose="020B0502020202020204" pitchFamily="34" charset="0"/>
                <a:cs typeface="+mn-cs"/>
              </a:rPr>
            </a:br>
            <a:endParaRPr lang="ru-RU" sz="1100" dirty="0">
              <a:latin typeface="Century Gothic" panose="020B0502020202020204" pitchFamily="34" charset="0"/>
              <a:cs typeface="+mn-cs"/>
            </a:endParaRPr>
          </a:p>
        </p:txBody>
      </p:sp>
      <p:pic>
        <p:nvPicPr>
          <p:cNvPr id="21511" name="Picture 2" descr="C:\Users\evkoas\Desktop\Безымянный.jpg"/>
          <p:cNvPicPr>
            <a:picLocks noChangeAspect="1" noChangeArrowheads="1"/>
          </p:cNvPicPr>
          <p:nvPr/>
        </p:nvPicPr>
        <p:blipFill>
          <a:blip r:embed="rId2"/>
          <a:srcRect/>
          <a:stretch>
            <a:fillRect/>
          </a:stretch>
        </p:blipFill>
        <p:spPr bwMode="auto">
          <a:xfrm>
            <a:off x="4965700" y="904875"/>
            <a:ext cx="3743325" cy="2311400"/>
          </a:xfrm>
          <a:prstGeom prst="rect">
            <a:avLst/>
          </a:prstGeom>
          <a:noFill/>
          <a:ln w="9525">
            <a:noFill/>
            <a:miter lim="800000"/>
            <a:headEnd/>
            <a:tailEnd/>
          </a:ln>
        </p:spPr>
      </p:pic>
      <p:sp>
        <p:nvSpPr>
          <p:cNvPr id="14" name="Объект 2"/>
          <p:cNvSpPr txBox="1">
            <a:spLocks/>
          </p:cNvSpPr>
          <p:nvPr/>
        </p:nvSpPr>
        <p:spPr bwMode="auto">
          <a:xfrm>
            <a:off x="908050" y="3533775"/>
            <a:ext cx="3841750" cy="2598738"/>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Font typeface="Wingdings" pitchFamily="2" charset="2"/>
              <a:buNone/>
              <a:defRPr/>
            </a:pPr>
            <a:r>
              <a:rPr lang="en-US" altLang="ru-RU" sz="1200" b="1" u="sng" kern="0" dirty="0" smtClean="0">
                <a:latin typeface="Century Gothic" panose="020B0502020202020204" pitchFamily="34" charset="0"/>
              </a:rPr>
              <a:t>Initial </a:t>
            </a:r>
            <a:r>
              <a:rPr lang="en-US" altLang="ru-RU" sz="1200" b="1" u="sng" kern="0" dirty="0">
                <a:latin typeface="Century Gothic" panose="020B0502020202020204" pitchFamily="34" charset="0"/>
              </a:rPr>
              <a:t>data:</a:t>
            </a:r>
          </a:p>
          <a:p>
            <a:pPr marL="0" indent="0">
              <a:spcBef>
                <a:spcPts val="600"/>
              </a:spcBef>
              <a:buFont typeface="Wingdings" pitchFamily="2" charset="2"/>
              <a:buNone/>
              <a:defRPr/>
            </a:pPr>
            <a:r>
              <a:rPr lang="en-US" altLang="ru-RU" sz="1200" b="1" kern="0" dirty="0">
                <a:latin typeface="Century Gothic" panose="020B0502020202020204" pitchFamily="34" charset="0"/>
              </a:rPr>
              <a:t>Necessary conditions</a:t>
            </a:r>
            <a:r>
              <a:rPr lang="en-US" altLang="ru-RU" sz="1200" b="1" u="sng" kern="0" dirty="0">
                <a:latin typeface="Century Gothic" panose="020B0502020202020204" pitchFamily="34" charset="0"/>
              </a:rPr>
              <a:t>: </a:t>
            </a:r>
          </a:p>
          <a:p>
            <a:pPr marL="0" indent="0">
              <a:spcBef>
                <a:spcPts val="600"/>
              </a:spcBef>
              <a:buFont typeface="Wingdings" pitchFamily="2" charset="2"/>
              <a:buNone/>
              <a:defRPr/>
            </a:pPr>
            <a:r>
              <a:rPr lang="en-US" altLang="ru-RU" sz="1200" kern="0" dirty="0">
                <a:latin typeface="Century Gothic" panose="020B0502020202020204" pitchFamily="34" charset="0"/>
              </a:rPr>
              <a:t>The area of the land plot is 1-3 hectares.</a:t>
            </a:r>
          </a:p>
          <a:p>
            <a:pPr marL="0" indent="0">
              <a:spcBef>
                <a:spcPts val="600"/>
              </a:spcBef>
              <a:buFont typeface="Wingdings" pitchFamily="2" charset="2"/>
              <a:buNone/>
              <a:defRPr/>
            </a:pPr>
            <a:r>
              <a:rPr lang="en-US" altLang="ru-RU" sz="1200" b="1" u="sng" kern="0" dirty="0">
                <a:latin typeface="Century Gothic" panose="020B0502020202020204" pitchFamily="34" charset="0"/>
              </a:rPr>
              <a:t>Personnel: </a:t>
            </a:r>
          </a:p>
          <a:p>
            <a:pPr marL="0" indent="0">
              <a:spcBef>
                <a:spcPts val="600"/>
              </a:spcBef>
              <a:buFont typeface="Wingdings" pitchFamily="2" charset="2"/>
              <a:buNone/>
              <a:defRPr/>
            </a:pPr>
            <a:r>
              <a:rPr lang="en-US" altLang="ru-RU" sz="1200" kern="0" dirty="0">
                <a:latin typeface="Century Gothic" panose="020B0502020202020204" pitchFamily="34" charset="0"/>
              </a:rPr>
              <a:t>200 people (taking into account the technical repair personnel and AUP)</a:t>
            </a:r>
          </a:p>
          <a:p>
            <a:pPr>
              <a:spcBef>
                <a:spcPts val="600"/>
              </a:spcBef>
              <a:buClr>
                <a:srgbClr val="080808"/>
              </a:buClr>
              <a:defRPr/>
            </a:pPr>
            <a:r>
              <a:rPr lang="en-US" altLang="ru-RU" sz="1200" kern="0" dirty="0" smtClean="0">
                <a:latin typeface="Century Gothic" panose="020B0502020202020204" pitchFamily="34" charset="0"/>
              </a:rPr>
              <a:t>Pay check for 1 </a:t>
            </a:r>
            <a:r>
              <a:rPr lang="en-US" altLang="ru-RU" sz="1200" kern="0" dirty="0">
                <a:latin typeface="Century Gothic" panose="020B0502020202020204" pitchFamily="34" charset="0"/>
              </a:rPr>
              <a:t>employee -</a:t>
            </a:r>
            <a:r>
              <a:rPr lang="en-US" altLang="ru-RU" sz="1200" kern="0" dirty="0" smtClean="0">
                <a:latin typeface="Century Gothic" panose="020B0502020202020204" pitchFamily="34" charset="0"/>
              </a:rPr>
              <a:t> </a:t>
            </a:r>
            <a:r>
              <a:rPr lang="en-US" altLang="ru-RU" sz="1200" kern="0" dirty="0">
                <a:latin typeface="Century Gothic" panose="020B0502020202020204" pitchFamily="34" charset="0"/>
              </a:rPr>
              <a:t>40 000 rub </a:t>
            </a:r>
            <a:r>
              <a:rPr lang="en-US" altLang="ru-RU" sz="1200" kern="0" dirty="0">
                <a:solidFill>
                  <a:srgbClr val="000000"/>
                </a:solidFill>
              </a:rPr>
              <a:t>including insurance premium.</a:t>
            </a:r>
          </a:p>
        </p:txBody>
      </p:sp>
      <p:sp>
        <p:nvSpPr>
          <p:cNvPr id="15" name="Объект 2"/>
          <p:cNvSpPr txBox="1">
            <a:spLocks/>
          </p:cNvSpPr>
          <p:nvPr/>
        </p:nvSpPr>
        <p:spPr bwMode="auto">
          <a:xfrm>
            <a:off x="4837113" y="3573463"/>
            <a:ext cx="3871912" cy="2087562"/>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2pPr>
            <a:lvl3pPr marL="987425" indent="-293688" algn="l" rtl="0" eaLnBrk="0" fontAlgn="base" hangingPunct="0">
              <a:spcBef>
                <a:spcPct val="20000"/>
              </a:spcBef>
              <a:spcAft>
                <a:spcPct val="0"/>
              </a:spcAft>
              <a:buClr>
                <a:schemeClr val="accent1"/>
              </a:buClr>
              <a:buFont typeface="Wingdings" pitchFamily="2" charset="2"/>
              <a:buChar char="§"/>
              <a:defRPr sz="1500">
                <a:solidFill>
                  <a:schemeClr val="tx1"/>
                </a:solidFill>
                <a:latin typeface="+mn-lt"/>
              </a:defRPr>
            </a:lvl3pPr>
            <a:lvl4pPr marL="1281113" indent="-292100" algn="l" rtl="0" eaLnBrk="0" fontAlgn="base" hangingPunct="0">
              <a:spcBef>
                <a:spcPct val="20000"/>
              </a:spcBef>
              <a:spcAft>
                <a:spcPct val="0"/>
              </a:spcAft>
              <a:buClr>
                <a:schemeClr val="tx2"/>
              </a:buClr>
              <a:buFont typeface="Wingdings" pitchFamily="2" charset="2"/>
              <a:buChar char="§"/>
              <a:defRPr sz="1200">
                <a:solidFill>
                  <a:schemeClr val="tx1"/>
                </a:solidFill>
                <a:latin typeface="+mn-lt"/>
              </a:defRPr>
            </a:lvl4pPr>
            <a:lvl5pPr marL="1598613" indent="-315913" algn="l" rtl="0" eaLnBrk="0" fontAlgn="base" hangingPunct="0">
              <a:spcBef>
                <a:spcPct val="20000"/>
              </a:spcBef>
              <a:spcAft>
                <a:spcPct val="0"/>
              </a:spcAft>
              <a:buClr>
                <a:schemeClr val="folHlink"/>
              </a:buClr>
              <a:buFont typeface="Wingdings" pitchFamily="2" charset="2"/>
              <a:buChar char="§"/>
              <a:defRPr sz="1200">
                <a:solidFill>
                  <a:schemeClr val="tx1"/>
                </a:solidFill>
                <a:latin typeface="+mn-lt"/>
              </a:defRPr>
            </a:lvl5pPr>
            <a:lvl6pPr marL="20558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6pPr>
            <a:lvl7pPr marL="25130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7pPr>
            <a:lvl8pPr marL="29702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8pPr>
            <a:lvl9pPr marL="3427413" indent="-315913" algn="l" rtl="0" fontAlgn="base">
              <a:spcBef>
                <a:spcPct val="20000"/>
              </a:spcBef>
              <a:spcAft>
                <a:spcPct val="0"/>
              </a:spcAft>
              <a:buClr>
                <a:schemeClr val="folHlink"/>
              </a:buClr>
              <a:buFont typeface="Wingdings" pitchFamily="2" charset="2"/>
              <a:buChar char="§"/>
              <a:defRPr sz="1200">
                <a:solidFill>
                  <a:schemeClr val="tx1"/>
                </a:solidFill>
                <a:latin typeface="+mn-lt"/>
              </a:defRPr>
            </a:lvl9pPr>
          </a:lstStyle>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Investment volume: 700 million rubles</a:t>
            </a:r>
          </a:p>
          <a:p>
            <a:pPr marL="0" indent="0">
              <a:spcBef>
                <a:spcPts val="600"/>
              </a:spcBef>
              <a:buClr>
                <a:srgbClr val="080808"/>
              </a:buClr>
              <a:buFont typeface="Wingdings" pitchFamily="2" charset="2"/>
              <a:buNone/>
              <a:defRPr/>
            </a:pPr>
            <a:r>
              <a:rPr lang="en-US" altLang="ru-RU" sz="1200" b="1" kern="0" dirty="0">
                <a:solidFill>
                  <a:schemeClr val="tx2">
                    <a:lumMod val="50000"/>
                  </a:schemeClr>
                </a:solidFill>
                <a:latin typeface="Century Gothic" panose="020B0502020202020204" pitchFamily="34" charset="0"/>
              </a:rPr>
              <a:t>Inception date </a:t>
            </a:r>
            <a:r>
              <a:rPr lang="en-US" altLang="ru-RU" sz="1200" b="1" kern="0" dirty="0" smtClean="0">
                <a:solidFill>
                  <a:schemeClr val="tx2">
                    <a:lumMod val="50000"/>
                  </a:schemeClr>
                </a:solidFill>
              </a:rPr>
              <a:t>: January 2015</a:t>
            </a: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Estimated period: until 2021</a:t>
            </a:r>
          </a:p>
          <a:p>
            <a:pPr marL="0" indent="0">
              <a:spcBef>
                <a:spcPts val="600"/>
              </a:spcBef>
              <a:buClr>
                <a:srgbClr val="080808"/>
              </a:buClr>
              <a:buFont typeface="Wingdings" pitchFamily="2" charset="2"/>
              <a:buNone/>
              <a:defRPr/>
            </a:pPr>
            <a:endParaRPr lang="en-US" altLang="ru-RU" sz="1200" b="1" kern="0" dirty="0">
              <a:solidFill>
                <a:schemeClr val="tx2">
                  <a:lumMod val="50000"/>
                </a:schemeClr>
              </a:solidFill>
            </a:endParaRP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Measures of efficiency :</a:t>
            </a:r>
            <a:endParaRPr lang="ru-RU" altLang="ru-RU" sz="1200" b="1" kern="0" dirty="0" smtClean="0">
              <a:solidFill>
                <a:srgbClr val="000000"/>
              </a:solidFill>
            </a:endParaRPr>
          </a:p>
          <a:p>
            <a:pPr marL="0" indent="0">
              <a:spcBef>
                <a:spcPts val="600"/>
              </a:spcBef>
              <a:buClr>
                <a:srgbClr val="080808"/>
              </a:buClr>
              <a:buFont typeface="Wingdings" pitchFamily="2" charset="2"/>
              <a:buNone/>
              <a:defRPr/>
            </a:pPr>
            <a:r>
              <a:rPr lang="en-US" altLang="ru-RU" sz="1200" b="1" kern="0" dirty="0" smtClean="0">
                <a:solidFill>
                  <a:srgbClr val="000000"/>
                </a:solidFill>
              </a:rPr>
              <a:t>Internal rate of return</a:t>
            </a:r>
            <a:r>
              <a:rPr lang="en-US" altLang="ru-RU" sz="1200" kern="0" dirty="0" smtClean="0">
                <a:solidFill>
                  <a:srgbClr val="000000"/>
                </a:solidFill>
              </a:rPr>
              <a:t>: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IRR</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 </a:t>
            </a:r>
            <a:r>
              <a:rPr lang="ru-RU" altLang="ru-RU" sz="1200" b="1" kern="0" dirty="0" smtClean="0">
                <a:solidFill>
                  <a:schemeClr val="tx2">
                    <a:lumMod val="50000"/>
                  </a:schemeClr>
                </a:solidFill>
              </a:rPr>
              <a:t> 1</a:t>
            </a:r>
            <a:r>
              <a:rPr lang="en-US" altLang="ru-RU" sz="1200" b="1" kern="0" dirty="0">
                <a:solidFill>
                  <a:schemeClr val="tx2">
                    <a:lumMod val="50000"/>
                  </a:schemeClr>
                </a:solidFill>
              </a:rPr>
              <a:t>5</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a:t>
            </a: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Net present value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NPV): 90</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million rubles</a:t>
            </a:r>
            <a:endParaRPr lang="ru-RU" altLang="ru-RU" sz="1200" b="1" kern="0" dirty="0" smtClean="0">
              <a:solidFill>
                <a:schemeClr val="tx2">
                  <a:lumMod val="50000"/>
                </a:schemeClr>
              </a:solidFill>
            </a:endParaRPr>
          </a:p>
          <a:p>
            <a:pPr marL="0" indent="0">
              <a:spcBef>
                <a:spcPts val="600"/>
              </a:spcBef>
              <a:buClr>
                <a:srgbClr val="080808"/>
              </a:buClr>
              <a:buFont typeface="Wingdings" pitchFamily="2" charset="2"/>
              <a:buNone/>
              <a:defRPr/>
            </a:pPr>
            <a:r>
              <a:rPr lang="en-US" altLang="ru-RU" sz="1200" b="1" kern="0" dirty="0" smtClean="0">
                <a:solidFill>
                  <a:schemeClr val="tx2">
                    <a:lumMod val="50000"/>
                  </a:schemeClr>
                </a:solidFill>
              </a:rPr>
              <a:t>Payback period </a:t>
            </a:r>
            <a:r>
              <a:rPr lang="ru-RU" altLang="ru-RU" sz="1200" b="1" kern="0" dirty="0" smtClean="0">
                <a:solidFill>
                  <a:schemeClr val="tx2">
                    <a:lumMod val="50000"/>
                  </a:schemeClr>
                </a:solidFill>
              </a:rPr>
              <a:t>(</a:t>
            </a:r>
            <a:r>
              <a:rPr lang="en-US" altLang="ru-RU" sz="1200" b="1" kern="0" dirty="0" smtClean="0">
                <a:solidFill>
                  <a:schemeClr val="tx2">
                    <a:lumMod val="50000"/>
                  </a:schemeClr>
                </a:solidFill>
              </a:rPr>
              <a:t>P</a:t>
            </a:r>
            <a:r>
              <a:rPr lang="ru-RU" altLang="ru-RU" sz="1200" b="1" kern="0" dirty="0" smtClean="0">
                <a:solidFill>
                  <a:schemeClr val="tx2">
                    <a:lumMod val="50000"/>
                  </a:schemeClr>
                </a:solidFill>
              </a:rPr>
              <a:t>Р)</a:t>
            </a:r>
            <a:r>
              <a:rPr lang="en-US" altLang="ru-RU" sz="1200" b="1" kern="0" dirty="0" smtClean="0">
                <a:solidFill>
                  <a:schemeClr val="tx2">
                    <a:lumMod val="50000"/>
                  </a:schemeClr>
                </a:solidFill>
              </a:rPr>
              <a:t>: 5</a:t>
            </a:r>
            <a:r>
              <a:rPr lang="ru-RU" altLang="ru-RU" sz="1200" b="1" kern="0" dirty="0" smtClean="0">
                <a:solidFill>
                  <a:schemeClr val="tx2">
                    <a:lumMod val="50000"/>
                  </a:schemeClr>
                </a:solidFill>
              </a:rPr>
              <a:t> </a:t>
            </a:r>
            <a:r>
              <a:rPr lang="en-US" altLang="ru-RU" sz="1200" b="1" kern="0" dirty="0" smtClean="0">
                <a:solidFill>
                  <a:schemeClr val="tx2">
                    <a:lumMod val="50000"/>
                  </a:schemeClr>
                </a:solidFill>
              </a:rPr>
              <a:t>years</a:t>
            </a:r>
            <a:endParaRPr lang="ru-RU" altLang="ru-RU" sz="1100" b="1" kern="0" dirty="0" smtClean="0">
              <a:solidFill>
                <a:srgbClr val="000000"/>
              </a:solidFill>
            </a:endParaRPr>
          </a:p>
          <a:p>
            <a:pPr marL="0" indent="0">
              <a:spcBef>
                <a:spcPts val="600"/>
              </a:spcBef>
              <a:buClr>
                <a:srgbClr val="080808"/>
              </a:buClr>
              <a:buFont typeface="Wingdings" pitchFamily="2" charset="2"/>
              <a:buNone/>
              <a:defRPr/>
            </a:pPr>
            <a:endParaRPr lang="ru-RU" altLang="ru-RU" sz="1100" b="1" kern="0" dirty="0" smtClean="0">
              <a:solidFill>
                <a:srgbClr val="000000"/>
              </a:solidFill>
            </a:endParaRPr>
          </a:p>
        </p:txBody>
      </p:sp>
      <p:sp>
        <p:nvSpPr>
          <p:cNvPr id="21514" name="Прямоугольник 1"/>
          <p:cNvSpPr>
            <a:spLocks noChangeArrowheads="1"/>
          </p:cNvSpPr>
          <p:nvPr/>
        </p:nvSpPr>
        <p:spPr bwMode="auto">
          <a:xfrm>
            <a:off x="188913" y="6132513"/>
            <a:ext cx="8247062" cy="646112"/>
          </a:xfrm>
          <a:prstGeom prst="rect">
            <a:avLst/>
          </a:prstGeom>
          <a:noFill/>
          <a:ln w="9525">
            <a:noFill/>
            <a:miter lim="800000"/>
            <a:headEnd/>
            <a:tailEnd/>
          </a:ln>
        </p:spPr>
        <p:txBody>
          <a:bodyPr>
            <a:spAutoFit/>
          </a:bodyPr>
          <a:lstStyle/>
          <a:p>
            <a:r>
              <a:rPr lang="en-US" sz="1200"/>
              <a:t>* For implementation of the project various options of municipal and private platforms are offered; </a:t>
            </a:r>
          </a:p>
          <a:p>
            <a:r>
              <a:rPr lang="en-US" sz="1200"/>
              <a:t>* Since 2015 projects with the volume of investment more than 300 million rubles are exempted from payment of the property tax, and also will be able to receive a privilege on income tax.</a:t>
            </a:r>
            <a:endParaRPr lang="ru-RU" sz="120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5Is0DSAfjE6EoiOnZKbms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ylYoGDJdE2JZS6qK.kot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US76z7e0IEOCmeDL.Ih_t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dcTVEh8iN0CxAQnhYPyzu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8ADodHBW6kOvAsohxBqak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tA1pLbqxWUahczpqBYG0k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wN593fGyv0yY_1AQxLjOS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zLGl13xcYkWYjh8SNxCJC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fvgFCFUR7kuhIXjxE2kvr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Y6TEiRL8xU20Az9ACttM.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PkCGBLyO1EGK5tIqFe3b0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rwiwgoHrFU6AvBsxcLdwt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W3K5.SPpbk.NOpdCBRZXF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qhZe_.0OTkKZ3srxrT_DC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AFbSA5KeVkqjfZHYoSqPu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cC9gDfNCI0WgSfc1_HvLW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BLgqqaku7EC54_geps6Cs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PkCGBLyO1EGK5tIqFe3b0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sKf.fxeJqUySOQCrEneHp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bYwG9ieAWESl14ya1B6ui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ybkuhzqCEmc4Qu8r1M8b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CzJZiwVJwkCzZV5OnicqL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P8oxUgaF.0OXzz9njEWtk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LGkKdLixpEq_wIrDIMYNG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T8lA8B1Y2kCrDCOvfkaCt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Kz90ASDkSOwT8MqkzVn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uUsQN2IjVkuewzGEL75d5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5ZE5oY4TECitzP3v5Pzm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zc.gGsfIIEmgm.DwazCpm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yQrphZyOL0KNF6KKIGFY.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9JDLZfeZzEuQrr6JtqzAO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RlueIITL0aslQFeqmvD5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cC9gDfNCI0WgSfc1_HvLW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m1ddhnIdAUGYiYqnSBr_M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bD3blQb1aUS1uYZEUOh1h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cC9gDfNCI0WgSfc1_HvLW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BLgqqaku7EC54_geps6Cs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PkCGBLyO1EGK5tIqFe3b0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Kz90ASDkSOwT8MqkzVn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zc.gGsfIIEmgm.DwazCpm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9JDLZfeZzEuQrr6JtqzAO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J2Jkal4RI068cbo.sIP1A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m1ddhnIdAUGYiYqnSBr_M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bD3blQb1aUS1uYZEUOh1h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T8lA8B1Y2kCrDCOvfkaCt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5ZE5oY4TECitzP3v5Pzm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Kz90ASDkSOwT8MqkzVn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cC9gDfNCI0WgSfc1_HvLW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PkCGBLyO1EGK5tIqFe3b0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Kz90ASDkSOwT8MqkzVn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5ZE5oY4TECitzP3v5Pzm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uUXJg2wsv0iAqkW95b4MV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cC9gDfNCI0WgSfc1_HvLW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xxqblbnpBkilw3TrubvqB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7fgjLuaXJkOVX7OPGt7It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geV2DLNjC0mYBjjRo09dSg"/>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сность">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сность">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Override1.xml><?xml version="1.0" encoding="utf-8"?>
<a:themeOverride xmlns:a="http://schemas.openxmlformats.org/drawingml/2006/main">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docProps/app.xml><?xml version="1.0" encoding="utf-8"?>
<Properties xmlns="http://schemas.openxmlformats.org/officeDocument/2006/extended-properties" xmlns:vt="http://schemas.openxmlformats.org/officeDocument/2006/docPropsVTypes">
  <Template>Clarity</Template>
  <TotalTime>2086</TotalTime>
  <Words>6827</Words>
  <Application>Microsoft Office PowerPoint</Application>
  <PresentationFormat>Экран (4:3)</PresentationFormat>
  <Paragraphs>958</Paragraphs>
  <Slides>35</Slides>
  <Notes>0</Notes>
  <HiddenSlides>0</HiddenSlides>
  <MMClips>0</MMClips>
  <ScaleCrop>false</ScaleCrop>
  <HeadingPairs>
    <vt:vector size="8" baseType="variant">
      <vt:variant>
        <vt:lpstr>Использованные шрифты</vt:lpstr>
      </vt:variant>
      <vt:variant>
        <vt:i4>7</vt:i4>
      </vt:variant>
      <vt:variant>
        <vt:lpstr>Шаблон оформления</vt:lpstr>
      </vt:variant>
      <vt:variant>
        <vt:i4>5</vt:i4>
      </vt:variant>
      <vt:variant>
        <vt:lpstr>Внедренные серверы OLE</vt:lpstr>
      </vt:variant>
      <vt:variant>
        <vt:i4>4</vt:i4>
      </vt:variant>
      <vt:variant>
        <vt:lpstr>Заголовки слайдов</vt:lpstr>
      </vt:variant>
      <vt:variant>
        <vt:i4>35</vt:i4>
      </vt:variant>
    </vt:vector>
  </HeadingPairs>
  <TitlesOfParts>
    <vt:vector size="51" baseType="lpstr">
      <vt:lpstr>Arial</vt:lpstr>
      <vt:lpstr>Calibri</vt:lpstr>
      <vt:lpstr>Century Gothic</vt:lpstr>
      <vt:lpstr>Verdana</vt:lpstr>
      <vt:lpstr>Wingdings</vt:lpstr>
      <vt:lpstr>Symbol</vt:lpstr>
      <vt:lpstr>Times New Roman</vt:lpstr>
      <vt:lpstr>Ясность</vt:lpstr>
      <vt:lpstr>Ясность</vt:lpstr>
      <vt:lpstr>Ясность</vt:lpstr>
      <vt:lpstr>Ясность</vt:lpstr>
      <vt:lpstr>Ясность</vt:lpstr>
      <vt:lpstr>think-cell Slide</vt:lpstr>
      <vt:lpstr>Диаграмма</vt:lpstr>
      <vt:lpstr>Worksheet</vt:lpstr>
      <vt:lpstr>Диаграмма Microsoft Excel</vt:lpstr>
      <vt:lpstr>Investment proposal: Class A logistics park in Tyumen Region*</vt:lpstr>
      <vt:lpstr>OSB production investment in Tyumen Region with annual capacity of  350 000 m³ per year*</vt:lpstr>
      <vt:lpstr>Chipboard production investment in Tyumen Region with annual capacity of 225 000 m³ per year *</vt:lpstr>
      <vt:lpstr>MDF production investment in Tyumen Region with annual capacity of 220 000 m³ per year*</vt:lpstr>
      <vt:lpstr>Investment project: Construction of a geriatric homes in Tyumen region. </vt:lpstr>
      <vt:lpstr>Investment project: construction of recreational sanatorium complex in the Tyumen region.</vt:lpstr>
      <vt:lpstr>Investment project : construction of theme park in the Tyumen region</vt:lpstr>
      <vt:lpstr>Investment project: construction of a hotel in Yalutorovsk, Tobolsk. </vt:lpstr>
      <vt:lpstr>Слайд 9</vt:lpstr>
      <vt:lpstr>Слайд 10</vt:lpstr>
      <vt:lpstr>Слайд 11</vt:lpstr>
      <vt:lpstr>Investment in the creation of garment, shoe, textile or leather production in Tyumen region *</vt:lpstr>
      <vt:lpstr>Слайд 13</vt:lpstr>
      <vt:lpstr>Слайд 14</vt:lpstr>
      <vt:lpstr>Слайд 15</vt:lpstr>
      <vt:lpstr>Слайд 16</vt:lpstr>
      <vt:lpstr>INVESTMENT PROJECT: CONSTRUCTION OF FEEDING ADDITIVE COMPOUND PRODUCTION FACTORY IN TYUMEN REGION *</vt:lpstr>
      <vt:lpstr>INVESTMENT PROJECT: REPROCESSING CORN IN TYUMEN REGION *</vt:lpstr>
      <vt:lpstr>INVESTMENT PROJECT: BUILDING DAIRY COMPLEX IN TYUMEN REGION*</vt:lpstr>
      <vt:lpstr>INVESTMENT PROJECT: CONSTRUCTION OF POTATO REPROCESSING FACTORY IN TYUMEN REGION *</vt:lpstr>
      <vt:lpstr>INVESTMENT PROJECT: CONSTRUCTION OF HOTHOUSE COMBINE IN TYUMEN REGION *</vt:lpstr>
      <vt:lpstr>Investment in the construction of drilling rig production factory *</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Жлудова Анна Павловна</dc:creator>
  <cp:lastModifiedBy>Komova</cp:lastModifiedBy>
  <cp:revision>66</cp:revision>
  <cp:lastPrinted>2014-10-30T12:43:17Z</cp:lastPrinted>
  <dcterms:created xsi:type="dcterms:W3CDTF">2014-10-30T10:51:57Z</dcterms:created>
  <dcterms:modified xsi:type="dcterms:W3CDTF">2015-01-14T14:36:20Z</dcterms:modified>
</cp:coreProperties>
</file>