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40"/>
  </p:notesMasterIdLst>
  <p:sldIdLst>
    <p:sldId id="256" r:id="rId2"/>
    <p:sldId id="257" r:id="rId3"/>
    <p:sldId id="276" r:id="rId4"/>
    <p:sldId id="287" r:id="rId5"/>
    <p:sldId id="293" r:id="rId6"/>
    <p:sldId id="309" r:id="rId7"/>
    <p:sldId id="289" r:id="rId8"/>
    <p:sldId id="290" r:id="rId9"/>
    <p:sldId id="296" r:id="rId10"/>
    <p:sldId id="285" r:id="rId11"/>
    <p:sldId id="294" r:id="rId12"/>
    <p:sldId id="298" r:id="rId13"/>
    <p:sldId id="258" r:id="rId14"/>
    <p:sldId id="282" r:id="rId15"/>
    <p:sldId id="308" r:id="rId16"/>
    <p:sldId id="310" r:id="rId17"/>
    <p:sldId id="311" r:id="rId18"/>
    <p:sldId id="313" r:id="rId19"/>
    <p:sldId id="264" r:id="rId20"/>
    <p:sldId id="314" r:id="rId21"/>
    <p:sldId id="315" r:id="rId22"/>
    <p:sldId id="312" r:id="rId23"/>
    <p:sldId id="266" r:id="rId24"/>
    <p:sldId id="304" r:id="rId25"/>
    <p:sldId id="318" r:id="rId26"/>
    <p:sldId id="319" r:id="rId27"/>
    <p:sldId id="268" r:id="rId28"/>
    <p:sldId id="271" r:id="rId29"/>
    <p:sldId id="270" r:id="rId30"/>
    <p:sldId id="272" r:id="rId31"/>
    <p:sldId id="259" r:id="rId32"/>
    <p:sldId id="300" r:id="rId33"/>
    <p:sldId id="299" r:id="rId34"/>
    <p:sldId id="302" r:id="rId35"/>
    <p:sldId id="303" r:id="rId36"/>
    <p:sldId id="273" r:id="rId37"/>
    <p:sldId id="316" r:id="rId38"/>
    <p:sldId id="275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46" autoAdjust="0"/>
    <p:restoredTop sz="86465" autoAdjust="0"/>
  </p:normalViewPr>
  <p:slideViewPr>
    <p:cSldViewPr>
      <p:cViewPr varScale="1">
        <p:scale>
          <a:sx n="69" d="100"/>
          <a:sy n="69" d="100"/>
        </p:scale>
        <p:origin x="-10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A9B99D-A414-45FA-B944-CD1AAE90F3AC}" type="datetimeFigureOut">
              <a:rPr lang="ru-RU"/>
              <a:pPr>
                <a:defRPr/>
              </a:pPr>
              <a:t>08.12.2014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4E47F6-F95E-4976-A286-5CF89EDE9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4A9190-C3C9-4652-B1D5-58652F16735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E7279E-9AB3-41CA-BC20-022FE192C98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430B7-C945-4C9B-8498-D2C0FC09068F}" type="datetimeFigureOut">
              <a:rPr lang="ru-RU"/>
              <a:pPr>
                <a:defRPr/>
              </a:pPr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03388-A387-486A-921C-E82C19D7D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31FC7-D44F-4089-86A4-E8D74C739A3A}" type="datetimeFigureOut">
              <a:rPr lang="ru-RU"/>
              <a:pPr>
                <a:defRPr/>
              </a:pPr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31F70-32FE-4F49-9478-BDD27DEB6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1B2F4-CA7F-476B-BE83-FBD389325E33}" type="datetimeFigureOut">
              <a:rPr lang="ru-RU"/>
              <a:pPr>
                <a:defRPr/>
              </a:pPr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220C1-311E-4135-BF56-5C2473F4B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F0049-611A-4EDB-AC9B-3BFDE4E63F07}" type="datetimeFigureOut">
              <a:rPr lang="ru-RU"/>
              <a:pPr>
                <a:defRPr/>
              </a:pPr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CF6F2-0A8A-4DAB-9E11-E9431BA20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8392D-93C1-4F4E-A591-5BF95AACC38D}" type="datetimeFigureOut">
              <a:rPr lang="ru-RU"/>
              <a:pPr>
                <a:defRPr/>
              </a:pPr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F9598-8376-44B6-80B0-CEDEFF8EF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2C056-D0C0-4D4D-963C-A54D6EA8C805}" type="datetimeFigureOut">
              <a:rPr lang="ru-RU"/>
              <a:pPr>
                <a:defRPr/>
              </a:pPr>
              <a:t>08.12.2014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9BB7D-EB13-4742-B0D6-9CB95676F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C846A-8C02-4037-88F9-3771372BA2AC}" type="datetimeFigureOut">
              <a:rPr lang="ru-RU"/>
              <a:pPr>
                <a:defRPr/>
              </a:pPr>
              <a:t>08.12.2014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FDBA1-8E50-40FE-A848-49F7DA8E1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7C9A3-7F20-4216-94FB-A7B6DC2175BE}" type="datetimeFigureOut">
              <a:rPr lang="ru-RU"/>
              <a:pPr>
                <a:defRPr/>
              </a:pPr>
              <a:t>08.12.2014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C6C8F-95BA-4DEB-9399-F0A905CA36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1F5AA-BA6B-4685-9B14-92F0F5BA46FD}" type="datetimeFigureOut">
              <a:rPr lang="ru-RU"/>
              <a:pPr>
                <a:defRPr/>
              </a:pPr>
              <a:t>08.12.2014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3520B-51F8-4D7E-9957-E6A15EA81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F3354-C003-4C82-9CC7-92289E9E8C11}" type="datetimeFigureOut">
              <a:rPr lang="ru-RU"/>
              <a:pPr>
                <a:defRPr/>
              </a:pPr>
              <a:t>08.12.2014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A702F-4280-464A-8EDE-612BD274D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22D96-334C-4346-BE4E-EEFEC447100C}" type="datetimeFigureOut">
              <a:rPr lang="ru-RU"/>
              <a:pPr>
                <a:defRPr/>
              </a:pPr>
              <a:t>08.12.2014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936B1-E1C3-4FA0-BD71-8497D30D0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EBA683-496A-4839-B1CF-2B32FE889841}" type="datetimeFigureOut">
              <a:rPr lang="ru-RU"/>
              <a:pPr>
                <a:defRPr/>
              </a:pPr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28A109-6E47-44A4-A31F-E4CC448CE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98" r:id="rId2"/>
    <p:sldLayoutId id="2147483897" r:id="rId3"/>
    <p:sldLayoutId id="2147483896" r:id="rId4"/>
    <p:sldLayoutId id="2147483895" r:id="rId5"/>
    <p:sldLayoutId id="2147483894" r:id="rId6"/>
    <p:sldLayoutId id="2147483893" r:id="rId7"/>
    <p:sldLayoutId id="2147483892" r:id="rId8"/>
    <p:sldLayoutId id="2147483891" r:id="rId9"/>
    <p:sldLayoutId id="2147483890" r:id="rId10"/>
    <p:sldLayoutId id="2147483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250825" y="2205038"/>
            <a:ext cx="8713788" cy="2232025"/>
          </a:xfrm>
        </p:spPr>
        <p:txBody>
          <a:bodyPr/>
          <a:lstStyle/>
          <a:p>
            <a:pPr eaLnBrk="1" hangingPunct="1"/>
            <a:r>
              <a:rPr lang="en-US" sz="5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ZIOSAB-DON Plant</a:t>
            </a:r>
            <a:r>
              <a:rPr lang="ru-RU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ctrTitle"/>
          </p:nvPr>
        </p:nvSpPr>
        <p:spPr>
          <a:xfrm>
            <a:off x="677863" y="1282700"/>
            <a:ext cx="7772400" cy="719138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Production Equipment</a:t>
            </a:r>
            <a:endParaRPr lang="ru-RU" sz="4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38113" y="1384300"/>
            <a:ext cx="485775" cy="47307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3555" name="Picture 3" descr="D:\Презентация\Новая папка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6450" y="2133600"/>
            <a:ext cx="41322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D:\Презентация\18.07.2011\18072011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133600"/>
            <a:ext cx="39179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2"/>
          <p:cNvSpPr txBox="1">
            <a:spLocks noChangeArrowheads="1"/>
          </p:cNvSpPr>
          <p:nvPr/>
        </p:nvSpPr>
        <p:spPr bwMode="auto">
          <a:xfrm>
            <a:off x="468313" y="5157788"/>
            <a:ext cx="81168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Semi-automatic and automatic gas-shielded welding with “FRONIUS”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equipment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ctrTitle"/>
          </p:nvPr>
        </p:nvSpPr>
        <p:spPr>
          <a:xfrm>
            <a:off x="685800" y="1341438"/>
            <a:ext cx="7772400" cy="792162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Product Quality Control</a:t>
            </a:r>
            <a:endParaRPr lang="ru-RU" sz="4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46050" y="1514475"/>
            <a:ext cx="484188" cy="47466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4579" name="Picture 2" descr="D:\Презентация\На презинтацию 2\SAM_24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205038"/>
            <a:ext cx="428625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D:\Презентация\На презинтацию 2\SAM_24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205038"/>
            <a:ext cx="3960812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2"/>
          <p:cNvSpPr txBox="1">
            <a:spLocks noChangeArrowheads="1"/>
          </p:cNvSpPr>
          <p:nvPr/>
        </p:nvSpPr>
        <p:spPr bwMode="auto">
          <a:xfrm>
            <a:off x="4846638" y="5118100"/>
            <a:ext cx="41894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UT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welds control with ultrasound flaw detector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UDZ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-204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PELENG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582" name="Прямоугольник 3"/>
          <p:cNvSpPr>
            <a:spLocks noChangeArrowheads="1"/>
          </p:cNvSpPr>
          <p:nvPr/>
        </p:nvSpPr>
        <p:spPr bwMode="auto">
          <a:xfrm>
            <a:off x="82550" y="5157788"/>
            <a:ext cx="48164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Receiving inspection by metal steeloscope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multipurpose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steeloscope of 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СЛУ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type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</p:spTree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ctrTitle"/>
          </p:nvPr>
        </p:nvSpPr>
        <p:spPr>
          <a:xfrm>
            <a:off x="685800" y="1341438"/>
            <a:ext cx="7772400" cy="792162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Raw Materials</a:t>
            </a:r>
            <a:endParaRPr lang="ru-RU" sz="4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46050" y="1514475"/>
            <a:ext cx="484188" cy="47466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5603" name="Picture 2" descr="D:\Презентация\На презинтацию 2\SAM_25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2276475"/>
            <a:ext cx="37211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D:\Презентация\18.07.2011\180720112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276475"/>
            <a:ext cx="3881438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3"/>
          <p:cNvSpPr txBox="1">
            <a:spLocks noChangeArrowheads="1"/>
          </p:cNvSpPr>
          <p:nvPr/>
        </p:nvSpPr>
        <p:spPr bwMode="auto">
          <a:xfrm>
            <a:off x="649288" y="5157788"/>
            <a:ext cx="7810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Storage yard of seamless boiler tubes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rolled steel plates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ctrTitle"/>
          </p:nvPr>
        </p:nvSpPr>
        <p:spPr>
          <a:xfrm>
            <a:off x="685800" y="1341438"/>
            <a:ext cx="7772400" cy="792162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Hot-Water Boilers</a:t>
            </a:r>
            <a:endParaRPr lang="ru-RU" sz="4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9338" y="2133600"/>
            <a:ext cx="4033837" cy="3505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 the present moment LLC Plant ZIOSAB-DON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manufactures 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types of steel hot-water fire tube-flue two-pass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boilers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“ZIOSAB” series with the capacity from 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125 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kW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MW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hot-water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gas tube-fire tube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three-pass boilers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“ZIOSAB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-5000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with the capacity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MW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Нашивка 4"/>
          <p:cNvSpPr/>
          <p:nvPr/>
        </p:nvSpPr>
        <p:spPr>
          <a:xfrm>
            <a:off x="146050" y="1514475"/>
            <a:ext cx="484188" cy="47466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36838"/>
            <a:ext cx="4524375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ctrTitle"/>
          </p:nvPr>
        </p:nvSpPr>
        <p:spPr>
          <a:xfrm>
            <a:off x="685800" y="1341438"/>
            <a:ext cx="7772400" cy="792162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Hot-Water Boilers</a:t>
            </a:r>
            <a:endParaRPr lang="ru-RU" sz="4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9338" y="2409825"/>
            <a:ext cx="4033837" cy="301783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Steam fire tube-flue three-pass boilers “FR-25” with the capacity from 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t/h of steam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Hot-water fire tube-flue three-pass boilers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“FR-10”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“FR-16” with the capacity from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MW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15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MW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Нашивка 4"/>
          <p:cNvSpPr/>
          <p:nvPr/>
        </p:nvSpPr>
        <p:spPr>
          <a:xfrm>
            <a:off x="146050" y="1514475"/>
            <a:ext cx="484188" cy="47466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7652" name="Picture 3" descr="D:\Презентация\Котлы\kot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944938"/>
            <a:ext cx="2252663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2405063"/>
            <a:ext cx="2159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3944938"/>
            <a:ext cx="21590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938" y="2405063"/>
            <a:ext cx="21748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ctrTitle"/>
          </p:nvPr>
        </p:nvSpPr>
        <p:spPr>
          <a:xfrm>
            <a:off x="661988" y="1206500"/>
            <a:ext cx="7772400" cy="617538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Hot-Water Boilers</a:t>
            </a:r>
          </a:p>
        </p:txBody>
      </p:sp>
      <p:sp>
        <p:nvSpPr>
          <p:cNvPr id="5" name="Нашивка 4"/>
          <p:cNvSpPr/>
          <p:nvPr/>
        </p:nvSpPr>
        <p:spPr>
          <a:xfrm>
            <a:off x="122238" y="1341438"/>
            <a:ext cx="484187" cy="47307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504825" y="5014913"/>
            <a:ext cx="3743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Boiler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“ZIOSAB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-5000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(5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MW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mass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- 18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tons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4716463" y="4733925"/>
            <a:ext cx="42481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Hot-water boiler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“FR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10-8-16-204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(8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MW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mass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24 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tons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 the territory of production building ready for shipment on railway platform</a:t>
            </a:r>
            <a:endParaRPr lang="ru-RU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7" name="Рисунок 20" descr="DSC011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525" y="1997075"/>
            <a:ext cx="40401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Рисунок 21" descr="333333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5850" y="2005013"/>
            <a:ext cx="3889375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 txBox="1">
            <a:spLocks/>
          </p:cNvSpPr>
          <p:nvPr/>
        </p:nvSpPr>
        <p:spPr bwMode="auto">
          <a:xfrm>
            <a:off x="895350" y="2420938"/>
            <a:ext cx="77724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endParaRPr lang="ru-RU" sz="4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Equipment for HRSG, power-generating and industrial power steam and hot-water boilers, capacitive and heat-exchanging equipment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Boiler gas ducts covering panels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Confusers and diffusers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Silencers for steam discharge and gas path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Flash tanks of continuous and intermittent blow-down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Headers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tubular air preheaters, high pressure heating surfaces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Capacitive and heat-exchanging equipment with diameter from 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 and mass up to 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tons and others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57163" y="1473200"/>
            <a:ext cx="484187" cy="47466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9699" name="Прямоугольник 1"/>
          <p:cNvSpPr>
            <a:spLocks noChangeArrowheads="1"/>
          </p:cNvSpPr>
          <p:nvPr/>
        </p:nvSpPr>
        <p:spPr bwMode="auto">
          <a:xfrm>
            <a:off x="663575" y="1341438"/>
            <a:ext cx="84804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Equipment for Large Power Engineering</a:t>
            </a:r>
          </a:p>
          <a:p>
            <a:r>
              <a:rPr lang="en-US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Objects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555750"/>
            <a:ext cx="2551113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Box 6"/>
          <p:cNvSpPr txBox="1">
            <a:spLocks noChangeArrowheads="1"/>
          </p:cNvSpPr>
          <p:nvPr/>
        </p:nvSpPr>
        <p:spPr bwMode="auto">
          <a:xfrm>
            <a:off x="5127625" y="5084763"/>
            <a:ext cx="3702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HRSG Diffuser Chelyabinskaya TPP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pic>
        <p:nvPicPr>
          <p:cNvPr id="30723" name="Picture 3" descr="C:\Users\radionova\Desktop\DSCF46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1547813"/>
            <a:ext cx="3297238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762000" y="5084763"/>
            <a:ext cx="3702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HRSG Diffuser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Dzhubginskaya TPP</a:t>
            </a:r>
            <a:endParaRPr lang="ru-RU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547813"/>
            <a:ext cx="2700338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255588" y="4652963"/>
            <a:ext cx="37004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Tubular Air Preheaters for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JSC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EEK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Aksu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Kazakhstan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3049588"/>
            <a:ext cx="4373562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6"/>
          <p:cNvSpPr txBox="1">
            <a:spLocks noChangeArrowheads="1"/>
          </p:cNvSpPr>
          <p:nvPr/>
        </p:nvSpPr>
        <p:spPr bwMode="auto">
          <a:xfrm>
            <a:off x="4356100" y="1581150"/>
            <a:ext cx="42005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Economizers from finned tubes for boiler plant of Ekibastuzskaya GRES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D:\Презентация\Новая папка\DSC02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488" y="3500438"/>
            <a:ext cx="35845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Box 8"/>
          <p:cNvSpPr txBox="1">
            <a:spLocks noChangeArrowheads="1"/>
          </p:cNvSpPr>
          <p:nvPr/>
        </p:nvSpPr>
        <p:spPr bwMode="auto">
          <a:xfrm>
            <a:off x="736600" y="1965325"/>
            <a:ext cx="3700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Continuous blow-down flash tanks for TPP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9800" y="2133600"/>
            <a:ext cx="37242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9"/>
          <p:cNvSpPr txBox="1">
            <a:spLocks noChangeArrowheads="1"/>
          </p:cNvSpPr>
          <p:nvPr/>
        </p:nvSpPr>
        <p:spPr bwMode="auto">
          <a:xfrm>
            <a:off x="4859338" y="5046663"/>
            <a:ext cx="3746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Settling chamber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V=200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JSC Rosneft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685800" y="1341438"/>
            <a:ext cx="7772400" cy="792162"/>
          </a:xfrm>
        </p:spPr>
        <p:txBody>
          <a:bodyPr/>
          <a:lstStyle/>
          <a:p>
            <a:pPr algn="l" eaLnBrk="1" hangingPunct="1"/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ru-RU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</a:t>
            </a:r>
            <a:r>
              <a:rPr lang="ru-RU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33600"/>
            <a:ext cx="4357688" cy="1938338"/>
          </a:xfrm>
        </p:spPr>
        <p:txBody>
          <a:bodyPr/>
          <a:lstStyle/>
          <a:p>
            <a:pPr marL="342900" indent="-342900" algn="l" eaLnBrk="1" hangingPunct="1"/>
            <a:r>
              <a:rPr lang="ru-RU" sz="21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1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Plant of power engineering</a:t>
            </a:r>
            <a:r>
              <a:rPr lang="ru-RU" sz="21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ZIOSAB</a:t>
            </a:r>
            <a:r>
              <a:rPr lang="ru-RU" sz="21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DON</a:t>
            </a:r>
            <a:r>
              <a:rPr lang="ru-RU" sz="21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was founded in Volgodonsk, Rostov Region in 2003</a:t>
            </a:r>
            <a:r>
              <a:rPr lang="ru-RU" sz="21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l" eaLnBrk="1" hangingPunct="1">
              <a:buFont typeface="Arial" charset="0"/>
              <a:buChar char="•"/>
            </a:pPr>
            <a:endParaRPr lang="ru-RU" sz="21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eaLnBrk="1" hangingPunct="1"/>
            <a:endParaRPr lang="ru-RU" sz="21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eaLnBrk="1" hangingPunct="1"/>
            <a:endParaRPr lang="ru-RU" sz="21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eaLnBrk="1" hangingPunct="1"/>
            <a:r>
              <a:rPr lang="ru-RU" sz="21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/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/>
            <a:endParaRPr lang="en-US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46050" y="1514475"/>
            <a:ext cx="484188" cy="47466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364" name="Подзаголовок 2"/>
          <p:cNvSpPr txBox="1">
            <a:spLocks/>
          </p:cNvSpPr>
          <p:nvPr/>
        </p:nvSpPr>
        <p:spPr bwMode="auto">
          <a:xfrm>
            <a:off x="357188" y="4643438"/>
            <a:ext cx="6662737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Personnel number</a:t>
            </a:r>
            <a:r>
              <a:rPr lang="ru-RU" sz="2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more than</a:t>
            </a:r>
            <a:r>
              <a:rPr lang="ru-RU" sz="2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200 </a:t>
            </a:r>
            <a:r>
              <a:rPr lang="en-US" sz="2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persons</a:t>
            </a:r>
            <a:r>
              <a:rPr lang="ru-RU" sz="2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Production areas</a:t>
            </a:r>
            <a:r>
              <a:rPr lang="ru-RU" sz="2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7 000 </a:t>
            </a:r>
            <a:r>
              <a:rPr lang="en-US" sz="2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100" b="1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Open storage areas</a:t>
            </a:r>
            <a:r>
              <a:rPr lang="ru-RU" sz="2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10 000 </a:t>
            </a:r>
            <a:r>
              <a:rPr lang="en-US" sz="2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100" b="1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Annual product release</a:t>
            </a:r>
            <a:r>
              <a:rPr lang="ru-RU" sz="2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5 000 </a:t>
            </a:r>
            <a:r>
              <a:rPr lang="en-US" sz="2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tons</a:t>
            </a:r>
            <a:r>
              <a:rPr lang="ru-RU" sz="2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1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1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21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21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en-US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en-US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1268413"/>
            <a:ext cx="4487862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960563"/>
            <a:ext cx="4473575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565150" y="4470400"/>
            <a:ext cx="3702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Boiler casing panels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Chelyabinskaya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TPP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8538" y="3573463"/>
            <a:ext cx="4014787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6"/>
          <p:cNvSpPr txBox="1">
            <a:spLocks noChangeArrowheads="1"/>
          </p:cNvSpPr>
          <p:nvPr/>
        </p:nvSpPr>
        <p:spPr bwMode="auto">
          <a:xfrm>
            <a:off x="4808538" y="2349500"/>
            <a:ext cx="3702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Gas silencers for Aleksinskaya TPP</a:t>
            </a:r>
            <a:endParaRPr lang="ru-RU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75" y="3500438"/>
            <a:ext cx="4278313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D:\Презентация\DSC011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643063"/>
            <a:ext cx="2819400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2" descr="D:\Презентация\DSC010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1643063"/>
            <a:ext cx="358298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Заголовок 1"/>
          <p:cNvSpPr txBox="1">
            <a:spLocks/>
          </p:cNvSpPr>
          <p:nvPr/>
        </p:nvSpPr>
        <p:spPr bwMode="auto">
          <a:xfrm>
            <a:off x="14288" y="4652963"/>
            <a:ext cx="45227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Products for POLYZIUS AG</a:t>
            </a:r>
            <a:endParaRPr lang="ru-RU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Gas ducts of cement works</a:t>
            </a:r>
            <a:endParaRPr lang="ru-RU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Kerch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Ukraine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D:\Презентация\Новая папка\1 - Ковш АКП-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804988"/>
            <a:ext cx="316865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Box 4"/>
          <p:cNvSpPr txBox="1">
            <a:spLocks noChangeArrowheads="1"/>
          </p:cNvSpPr>
          <p:nvPr/>
        </p:nvSpPr>
        <p:spPr bwMode="auto">
          <a:xfrm>
            <a:off x="4787900" y="4945063"/>
            <a:ext cx="37449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Bowl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AKP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-40 (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metallurgy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weight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- 11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tons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36867" name="Picture 2" descr="D:\Презентация\Новая папка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50" y="3552825"/>
            <a:ext cx="3744913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6"/>
          <p:cNvSpPr txBox="1">
            <a:spLocks noChangeArrowheads="1"/>
          </p:cNvSpPr>
          <p:nvPr/>
        </p:nvSpPr>
        <p:spPr bwMode="auto">
          <a:xfrm>
            <a:off x="639763" y="1414463"/>
            <a:ext cx="37465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Oil product tank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V=200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Novoshakhtinsk Oil Processing Plant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D:\Презентация\Новая папка\DSC021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00213"/>
            <a:ext cx="3811587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Box 3"/>
          <p:cNvSpPr txBox="1">
            <a:spLocks noChangeArrowheads="1"/>
          </p:cNvSpPr>
          <p:nvPr/>
        </p:nvSpPr>
        <p:spPr bwMode="auto">
          <a:xfrm>
            <a:off x="539750" y="4748213"/>
            <a:ext cx="38115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Condensate tank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weight -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tons for Novoshakhtinsk Oil Processing Plant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6938" y="3413125"/>
            <a:ext cx="4257675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Box 9"/>
          <p:cNvSpPr txBox="1">
            <a:spLocks noChangeArrowheads="1"/>
          </p:cNvSpPr>
          <p:nvPr/>
        </p:nvSpPr>
        <p:spPr bwMode="auto">
          <a:xfrm>
            <a:off x="4810125" y="1484313"/>
            <a:ext cx="38115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Convection gas duct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Dzhubginskaya TPP in transportation packing.</a:t>
            </a:r>
            <a:endParaRPr lang="ru-RU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D:\Презентация\29.08.2011\180820113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916113"/>
            <a:ext cx="36210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3" descr="D:\Презентация\29.08.2011\180820113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425" y="1912938"/>
            <a:ext cx="3749675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587375" y="5046663"/>
            <a:ext cx="78501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Steam discharge silencers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Customer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JSC TEK Mosenergo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Adlerskaya TPP</a:t>
            </a:r>
            <a:endParaRPr lang="ru-RU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" y="2852738"/>
            <a:ext cx="3868738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Box 3"/>
          <p:cNvSpPr txBox="1">
            <a:spLocks noChangeArrowheads="1"/>
          </p:cNvSpPr>
          <p:nvPr/>
        </p:nvSpPr>
        <p:spPr bwMode="auto">
          <a:xfrm>
            <a:off x="512763" y="1412875"/>
            <a:ext cx="40957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Intermittent blow-down flash tank for Akademicheskaya TPP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8513" y="1371600"/>
            <a:ext cx="3887787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Box 7"/>
          <p:cNvSpPr txBox="1">
            <a:spLocks noChangeArrowheads="1"/>
          </p:cNvSpPr>
          <p:nvPr/>
        </p:nvSpPr>
        <p:spPr bwMode="auto">
          <a:xfrm>
            <a:off x="4608513" y="4437063"/>
            <a:ext cx="42481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Intermittent blow-down flash tank, GTU TPP-200 project for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Lukoil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Permnefteorgsintez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Perm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" y="2852738"/>
            <a:ext cx="3625850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Прямоугольник 3"/>
          <p:cNvSpPr>
            <a:spLocks noChangeArrowheads="1"/>
          </p:cNvSpPr>
          <p:nvPr/>
        </p:nvSpPr>
        <p:spPr bwMode="auto">
          <a:xfrm>
            <a:off x="557213" y="1484313"/>
            <a:ext cx="3816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Stage Air Preheaters semi-sections for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Troitskaya GRES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66900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Прямоугольник 6"/>
          <p:cNvSpPr>
            <a:spLocks noChangeArrowheads="1"/>
          </p:cNvSpPr>
          <p:nvPr/>
        </p:nvSpPr>
        <p:spPr bwMode="auto">
          <a:xfrm>
            <a:off x="4572000" y="4821238"/>
            <a:ext cx="3816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Intermittent blow-down flash tanks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Voronezhskaya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TPP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ctrTitle"/>
          </p:nvPr>
        </p:nvSpPr>
        <p:spPr>
          <a:xfrm>
            <a:off x="704850" y="1484313"/>
            <a:ext cx="8331200" cy="1008062"/>
          </a:xfrm>
        </p:spPr>
        <p:txBody>
          <a:bodyPr/>
          <a:lstStyle/>
          <a:p>
            <a:pPr algn="l" eaLnBrk="1" hangingPunct="1"/>
            <a:r>
              <a:rPr 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Product shipment</a:t>
            </a:r>
            <a:r>
              <a:rPr lang="ru-RU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vehicle</a:t>
            </a:r>
            <a:r>
              <a:rPr lang="ru-RU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railway, river transport</a:t>
            </a:r>
            <a:endParaRPr lang="ru-RU" sz="36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46050" y="1514475"/>
            <a:ext cx="484188" cy="47466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1987" name="Picture 2" descr="D:\Презентация\DSC01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2924175"/>
            <a:ext cx="37560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2" descr="D:\Презентация\DSC011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924175"/>
            <a:ext cx="38354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Box 7"/>
          <p:cNvSpPr txBox="1">
            <a:spLocks noChangeArrowheads="1"/>
          </p:cNvSpPr>
          <p:nvPr/>
        </p:nvSpPr>
        <p:spPr bwMode="auto">
          <a:xfrm>
            <a:off x="539750" y="5765800"/>
            <a:ext cx="843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Transportation of oversized cargo to Volgodonsk river port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ctrTitle"/>
          </p:nvPr>
        </p:nvSpPr>
        <p:spPr>
          <a:xfrm>
            <a:off x="685800" y="1341438"/>
            <a:ext cx="8494713" cy="935037"/>
          </a:xfrm>
        </p:spPr>
        <p:txBody>
          <a:bodyPr/>
          <a:lstStyle/>
          <a:p>
            <a:pPr algn="l" eaLnBrk="1" hangingPunct="1"/>
            <a:r>
              <a:rPr 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Product shipment for POLYSIUS AG Company</a:t>
            </a:r>
            <a:endParaRPr lang="ru-RU" sz="36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46050" y="1514475"/>
            <a:ext cx="484188" cy="47466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3011" name="Picture 2" descr="D:\Презентация\Новая папка\DSC03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2576513"/>
            <a:ext cx="3600450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D:\Презентация\Новая папка\DSC030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576513"/>
            <a:ext cx="3600450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Box 3"/>
          <p:cNvSpPr txBox="1">
            <a:spLocks noChangeArrowheads="1"/>
          </p:cNvSpPr>
          <p:nvPr/>
        </p:nvSpPr>
        <p:spPr bwMode="auto">
          <a:xfrm>
            <a:off x="630238" y="5373688"/>
            <a:ext cx="8189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Delivery by river-marine vessels to Kerch port (Ukraine)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ctrTitle"/>
          </p:nvPr>
        </p:nvSpPr>
        <p:spPr>
          <a:xfrm>
            <a:off x="685800" y="1341438"/>
            <a:ext cx="7772400" cy="792162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Shipment by vehicles</a:t>
            </a:r>
            <a:endParaRPr lang="ru-RU" sz="4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46050" y="1514475"/>
            <a:ext cx="484188" cy="47466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4035" name="Picture 3" descr="D:\Презентация\фото 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2459038"/>
            <a:ext cx="37449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2" descr="D:\Презентация\Новая папка\фото 0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238" y="2459038"/>
            <a:ext cx="40132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Box 2"/>
          <p:cNvSpPr txBox="1">
            <a:spLocks noChangeArrowheads="1"/>
          </p:cNvSpPr>
          <p:nvPr/>
        </p:nvSpPr>
        <p:spPr bwMode="auto">
          <a:xfrm>
            <a:off x="630238" y="5373688"/>
            <a:ext cx="8047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Vehicle transportation of boilers ZIOSAB - 5000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tons each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>
          <a:xfrm>
            <a:off x="857250" y="908050"/>
            <a:ext cx="7772400" cy="792163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About Us</a:t>
            </a:r>
            <a:endParaRPr lang="ru-RU" sz="4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7500" y="2276475"/>
            <a:ext cx="8397875" cy="288131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The basic company’s activity is equipment manufacturing for large and small power engineering objects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thermal power objects of large capacity the plant manufactures subsidiary equipment for HRSG downstream gas turbines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power-generating and industrial power steam and hot-water boilers from carbon, heat-resistant and stainless steel grades.</a:t>
            </a:r>
            <a:endParaRPr lang="ru-RU" sz="24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Product range for released boiler equipment for small power engineering objects includes 15 MW hot-water boilers, steam boilers with steam capacity up to 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tons of steam per hour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>
              <a:lnSpc>
                <a:spcPct val="80000"/>
              </a:lnSpc>
            </a:pPr>
            <a:endParaRPr 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317500" y="1082675"/>
            <a:ext cx="484188" cy="47466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ctrTitle"/>
          </p:nvPr>
        </p:nvSpPr>
        <p:spPr>
          <a:xfrm>
            <a:off x="685800" y="1341438"/>
            <a:ext cx="7772400" cy="935037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Shipment by railway</a:t>
            </a:r>
            <a:endParaRPr lang="ru-RU" sz="4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46050" y="1514475"/>
            <a:ext cx="484188" cy="47466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5059" name="Picture 2" descr="D:\Презентация\Новая папка\DSC012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335213"/>
            <a:ext cx="324008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2" descr="D:\Презентация\На презинтацию 2\Погрузка котл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2335213"/>
            <a:ext cx="343693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Box 2"/>
          <p:cNvSpPr txBox="1">
            <a:spLocks noChangeArrowheads="1"/>
          </p:cNvSpPr>
          <p:nvPr/>
        </p:nvSpPr>
        <p:spPr bwMode="auto">
          <a:xfrm>
            <a:off x="630238" y="5499100"/>
            <a:ext cx="8045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Transportation of boilers ZIOSAB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5000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 railway platform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ctrTitle"/>
          </p:nvPr>
        </p:nvSpPr>
        <p:spPr>
          <a:xfrm>
            <a:off x="685800" y="1341438"/>
            <a:ext cx="7772400" cy="792162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Shipment by railway</a:t>
            </a:r>
            <a:endParaRPr lang="ru-RU" sz="4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46050" y="1514475"/>
            <a:ext cx="484188" cy="47466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7107" name="Picture 2" descr="D:\Презентация\Новая папка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276475"/>
            <a:ext cx="4021137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3" descr="D:\Презентация\Новая папка\ЗИОСАБ-2000 на жд станци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7613" y="2276475"/>
            <a:ext cx="3576637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Box 2"/>
          <p:cNvSpPr txBox="1">
            <a:spLocks noChangeArrowheads="1"/>
          </p:cNvSpPr>
          <p:nvPr/>
        </p:nvSpPr>
        <p:spPr bwMode="auto">
          <a:xfrm>
            <a:off x="625475" y="5064125"/>
            <a:ext cx="4176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Boiler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 – 10 – 8 –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10 -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120 on railway platform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7110" name="TextBox 5"/>
          <p:cNvSpPr txBox="1">
            <a:spLocks noChangeArrowheads="1"/>
          </p:cNvSpPr>
          <p:nvPr/>
        </p:nvSpPr>
        <p:spPr bwMode="auto">
          <a:xfrm>
            <a:off x="4978400" y="5075238"/>
            <a:ext cx="33686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boilers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ZIOSAB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- 2000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GUP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ZhKH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Yakutia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ctrTitle"/>
          </p:nvPr>
        </p:nvSpPr>
        <p:spPr>
          <a:xfrm>
            <a:off x="685800" y="1341438"/>
            <a:ext cx="7772400" cy="935037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Staff</a:t>
            </a:r>
            <a:endParaRPr lang="ru-RU" sz="4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46050" y="1514475"/>
            <a:ext cx="484188" cy="47466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8131" name="Picture 2" descr="D:\Презентация\На презинтацию 2\SAM_25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2349500"/>
            <a:ext cx="4033837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2" descr="D:\Презентация\На презинтацию 2\SAM_25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775" y="2349500"/>
            <a:ext cx="384968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Box 2"/>
          <p:cNvSpPr txBox="1">
            <a:spLocks noChangeArrowheads="1"/>
          </p:cNvSpPr>
          <p:nvPr/>
        </p:nvSpPr>
        <p:spPr bwMode="auto">
          <a:xfrm>
            <a:off x="358775" y="5300663"/>
            <a:ext cx="839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Design department and Marketing department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ctrTitle"/>
          </p:nvPr>
        </p:nvSpPr>
        <p:spPr>
          <a:xfrm>
            <a:off x="685800" y="1341438"/>
            <a:ext cx="7772400" cy="935037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Transport</a:t>
            </a:r>
            <a:endParaRPr lang="ru-RU" sz="4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46050" y="1514475"/>
            <a:ext cx="484188" cy="47466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9155" name="Picture 2" descr="D:\Презентация\На презинтацию 2\SAM_25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275" y="2384425"/>
            <a:ext cx="40481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Box 2"/>
          <p:cNvSpPr txBox="1">
            <a:spLocks noChangeArrowheads="1"/>
          </p:cNvSpPr>
          <p:nvPr/>
        </p:nvSpPr>
        <p:spPr bwMode="auto">
          <a:xfrm>
            <a:off x="4643438" y="2900363"/>
            <a:ext cx="42497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Staff delivery to working places and back home is performed by our own transport.</a:t>
            </a:r>
            <a:endParaRPr lang="ru-RU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ctrTitle"/>
          </p:nvPr>
        </p:nvSpPr>
        <p:spPr>
          <a:xfrm>
            <a:off x="685800" y="1341438"/>
            <a:ext cx="7772400" cy="935037"/>
          </a:xfrm>
        </p:spPr>
        <p:txBody>
          <a:bodyPr/>
          <a:lstStyle/>
          <a:p>
            <a:pPr algn="l" eaLnBrk="1" hangingPunct="1"/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5" name="Нашивка 4"/>
          <p:cNvSpPr/>
          <p:nvPr/>
        </p:nvSpPr>
        <p:spPr>
          <a:xfrm>
            <a:off x="146050" y="1514475"/>
            <a:ext cx="484188" cy="47466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0179" name="Picture 2" descr="D:\Презентация\На презинтацию 2\DSC037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8" y="2343150"/>
            <a:ext cx="3671887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3" descr="D:\Презентация\На презинтацию 2\DSC037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343150"/>
            <a:ext cx="3529012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Box 2"/>
          <p:cNvSpPr txBox="1">
            <a:spLocks noChangeArrowheads="1"/>
          </p:cNvSpPr>
          <p:nvPr/>
        </p:nvSpPr>
        <p:spPr bwMode="auto">
          <a:xfrm>
            <a:off x="827088" y="1052513"/>
            <a:ext cx="75612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Recreation center on the Don river for staff</a:t>
            </a:r>
            <a:endParaRPr lang="ru-RU" sz="4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2" name="TextBox 3"/>
          <p:cNvSpPr txBox="1">
            <a:spLocks noChangeArrowheads="1"/>
          </p:cNvSpPr>
          <p:nvPr/>
        </p:nvSpPr>
        <p:spPr bwMode="auto">
          <a:xfrm>
            <a:off x="388938" y="5084763"/>
            <a:ext cx="8143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plant owns recreation center on the bank of the Don river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total area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ctrTitle"/>
          </p:nvPr>
        </p:nvSpPr>
        <p:spPr>
          <a:xfrm>
            <a:off x="685800" y="1341438"/>
            <a:ext cx="7772400" cy="935037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Recreation center for plant staff and city guests</a:t>
            </a:r>
            <a:r>
              <a:rPr lang="ru-RU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 the Don river</a:t>
            </a:r>
            <a:endParaRPr lang="ru-RU" sz="4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46050" y="1514475"/>
            <a:ext cx="484188" cy="47466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1203" name="Picture 2" descr="D:\Презентация\На презинтацию 2\DSC037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850" y="2568575"/>
            <a:ext cx="390366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3" descr="D:\Презентация\На презинтацию 2\DSC037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2571750"/>
            <a:ext cx="37449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Box 2"/>
          <p:cNvSpPr txBox="1">
            <a:spLocks noChangeArrowheads="1"/>
          </p:cNvSpPr>
          <p:nvPr/>
        </p:nvSpPr>
        <p:spPr bwMode="auto">
          <a:xfrm>
            <a:off x="577850" y="5445125"/>
            <a:ext cx="8096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Coast line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250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 long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there is a beach, sauna, berth for small size vessels, fisherman’s bridges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ctrTitle"/>
          </p:nvPr>
        </p:nvSpPr>
        <p:spPr>
          <a:xfrm>
            <a:off x="633413" y="1196975"/>
            <a:ext cx="7772400" cy="863600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Our Geography</a:t>
            </a:r>
            <a:endParaRPr lang="ru-RU" sz="4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32856"/>
            <a:ext cx="3635896" cy="4536504"/>
          </a:xfrm>
        </p:spPr>
        <p:txBody>
          <a:bodyPr numCol="2"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Петропавловск-Камчатский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Якутск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Чита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Иркутск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Сургут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Екатеринбург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Пытьях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Киров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Тольятти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Петрозаводск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Санкт-Петербург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Зеленогорск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Псков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Смоленск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Брянск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Орёл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Чебоксары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Белгород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Воронеж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Саратов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Волгодонск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Ставрополь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Астрахань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Сочи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Махачкала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Пятигорск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Пос. Тикси</a:t>
            </a:r>
          </a:p>
        </p:txBody>
      </p:sp>
      <p:sp>
        <p:nvSpPr>
          <p:cNvPr id="5" name="Нашивка 4"/>
          <p:cNvSpPr/>
          <p:nvPr/>
        </p:nvSpPr>
        <p:spPr>
          <a:xfrm>
            <a:off x="146050" y="1412875"/>
            <a:ext cx="484188" cy="47466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2228" name="Picture 7" descr="C:\Users\Бочков\Desktop\123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5700" y="2171700"/>
            <a:ext cx="5184775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Заголовок 1"/>
          <p:cNvSpPr>
            <a:spLocks/>
          </p:cNvSpPr>
          <p:nvPr/>
        </p:nvSpPr>
        <p:spPr bwMode="auto">
          <a:xfrm>
            <a:off x="3635375" y="5013325"/>
            <a:ext cx="525621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600">
                <a:solidFill>
                  <a:schemeClr val="bg1"/>
                </a:solidFill>
                <a:latin typeface="Times New Roman" pitchFamily="18" charset="0"/>
              </a:rPr>
              <a:t>Petropavlovsk-Kamchatsky, Yakutsk, Chita, Irkutsk, Surgut, Yekaterinburg, Pytyakh, Kirov, Tolyatti, Petrozavodsk, Saint-Petersburg, Zelenogorsk, Pskov, Smolensk, Bryansk, Orel, Cheboksary, Belgorod, Voronezh, Saratov, Volgodonsk, Stavropol, Astrakhan, Sochi, Makhachkala, Pyatigorsk, Tiksi</a:t>
            </a:r>
            <a:endParaRPr lang="ru-RU" sz="16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шивка 4"/>
          <p:cNvSpPr/>
          <p:nvPr/>
        </p:nvSpPr>
        <p:spPr>
          <a:xfrm>
            <a:off x="323850" y="1579563"/>
            <a:ext cx="484188" cy="47466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3250" name="Прямоугольник 5"/>
          <p:cNvSpPr>
            <a:spLocks noChangeArrowheads="1"/>
          </p:cNvSpPr>
          <p:nvPr/>
        </p:nvSpPr>
        <p:spPr bwMode="auto">
          <a:xfrm>
            <a:off x="900113" y="1484313"/>
            <a:ext cx="78009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Equipment of ZIOSAB-DON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operated at thermal power plants all over Russia and at the territory of near-abroad countries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buFont typeface="Arial" charset="0"/>
              <a:buChar char="•"/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Ekibastuzskaya GRES-1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Kazakhstan</a:t>
            </a:r>
            <a:endParaRPr lang="ru-RU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Chelyabinskaya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TPP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-1,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Chelyabinsk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charset="0"/>
              <a:buChar char="•"/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Dyagilevskaya TPP, Ryazan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charset="0"/>
              <a:buChar char="•"/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Novogorkovskaya TPP, Nizhny Novgorod Region</a:t>
            </a:r>
            <a:endParaRPr lang="ru-RU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Unit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No.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6,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Aksu, Kazakhstan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charset="0"/>
              <a:buChar char="•"/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Dzhubginskaya TPP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Adlerskaya TPP</a:t>
            </a:r>
            <a:endParaRPr lang="ru-RU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Aleksinskaya TPP, Tula Region</a:t>
            </a:r>
            <a:endParaRPr lang="ru-RU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TPP of CJSC GSR Energo, Kolpino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charset="0"/>
              <a:buChar char="•"/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Kurskaya TPP-1</a:t>
            </a:r>
            <a:endParaRPr lang="ru-RU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Nizhnevartovskaya GRES and others.</a:t>
            </a:r>
            <a:endParaRPr lang="ru-RU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ctrTitle"/>
          </p:nvPr>
        </p:nvSpPr>
        <p:spPr>
          <a:xfrm>
            <a:off x="685800" y="1341438"/>
            <a:ext cx="7772400" cy="935037"/>
          </a:xfrm>
        </p:spPr>
        <p:txBody>
          <a:bodyPr/>
          <a:lstStyle/>
          <a:p>
            <a:pPr algn="l" eaLnBrk="1" hangingPunct="1"/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Contacts</a:t>
            </a:r>
            <a:endParaRPr lang="ru-RU" sz="4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8938" y="2133600"/>
            <a:ext cx="8504237" cy="3095625"/>
          </a:xfrm>
        </p:spPr>
        <p:txBody>
          <a:bodyPr/>
          <a:lstStyle/>
          <a:p>
            <a:pPr eaLnBrk="1" hangingPunct="1"/>
            <a:endParaRPr lang="ru-RU" sz="14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Limited Liability Company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Plant of Power Engineering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“ZIOSAB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DON”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Abbreviated name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Plant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“ZIOSAB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DON”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Ltd.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Legal and actual address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 </a:t>
            </a:r>
          </a:p>
          <a:p>
            <a:pPr eaLnBrk="1" hangingPunct="1"/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56</a:t>
            </a:r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7</a:t>
            </a:r>
            <a:r>
              <a:rPr lang="en-US" sz="2000" baseline="30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Zavodskaya str.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Volgodonsk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Rostov region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Tel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fax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 (8639) 277610 , 277620, 277831, 277410 </a:t>
            </a:r>
            <a:b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e-mail: ziosab-don@mail.ru</a:t>
            </a:r>
          </a:p>
          <a:p>
            <a:pPr eaLnBrk="1" hangingPunct="1"/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www.ziosab-don.ru</a:t>
            </a:r>
            <a:endParaRPr lang="ru-RU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46050" y="1514475"/>
            <a:ext cx="484188" cy="47466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>
          <a:xfrm>
            <a:off x="690563" y="1222375"/>
            <a:ext cx="7772400" cy="792163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Production Areas</a:t>
            </a:r>
            <a:endParaRPr lang="ru-RU" sz="4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50813" y="1395413"/>
            <a:ext cx="484187" cy="47466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174625" y="4829175"/>
            <a:ext cx="9144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Production building 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3000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ru-RU" sz="24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is equipped with 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cranes 10 tons capacity each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There are technical facilities for manufacturing power-generating equipment with unit mass 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tons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943100"/>
            <a:ext cx="38163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6625" y="1966913"/>
            <a:ext cx="378618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650875" y="1196975"/>
            <a:ext cx="7772400" cy="792163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Production Areas</a:t>
            </a:r>
            <a:endParaRPr lang="ru-RU" sz="4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11125" y="1370013"/>
            <a:ext cx="485775" cy="47466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435" name="Picture 2" descr="D:\Презентация\На презинтацию 2\SAM_24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060575"/>
            <a:ext cx="4111625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D:\Презентация\На презинтацию 2\SAM_25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060575"/>
            <a:ext cx="4032250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2"/>
          <p:cNvSpPr txBox="1">
            <a:spLocks noChangeArrowheads="1"/>
          </p:cNvSpPr>
          <p:nvPr/>
        </p:nvSpPr>
        <p:spPr bwMode="auto">
          <a:xfrm>
            <a:off x="388938" y="5084763"/>
            <a:ext cx="84756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Production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blanking building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with the area of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1500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consists of three gantries 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 each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equipped with 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cranes 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tons capacity each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 txBox="1">
            <a:spLocks/>
          </p:cNvSpPr>
          <p:nvPr/>
        </p:nvSpPr>
        <p:spPr bwMode="auto">
          <a:xfrm>
            <a:off x="685800" y="1165225"/>
            <a:ext cx="7772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Production Areas</a:t>
            </a:r>
            <a:endParaRPr lang="ru-RU" sz="4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46050" y="1270000"/>
            <a:ext cx="484188" cy="369888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1916113"/>
            <a:ext cx="37433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рямоугольник 9"/>
          <p:cNvSpPr>
            <a:spLocks noChangeArrowheads="1"/>
          </p:cNvSpPr>
          <p:nvPr/>
        </p:nvSpPr>
        <p:spPr bwMode="auto">
          <a:xfrm>
            <a:off x="303213" y="5013325"/>
            <a:ext cx="8286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Assembly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welding building with the area of 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1900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equipped with cranes 3 tons capacity each.</a:t>
            </a:r>
            <a:endParaRPr lang="ru-RU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>
          <a:xfrm>
            <a:off x="685800" y="1341438"/>
            <a:ext cx="7772400" cy="792162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Production Equipment</a:t>
            </a:r>
            <a:endParaRPr 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46050" y="1514475"/>
            <a:ext cx="484188" cy="47466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483" name="Picture 2" descr="D:\Презентация\Новая папка (2)\DSC038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276475"/>
            <a:ext cx="411003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D:\Презентация\С телефона\110720112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276475"/>
            <a:ext cx="41036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2"/>
          <p:cNvSpPr txBox="1">
            <a:spLocks noChangeArrowheads="1"/>
          </p:cNvSpPr>
          <p:nvPr/>
        </p:nvSpPr>
        <p:spPr bwMode="auto">
          <a:xfrm>
            <a:off x="246063" y="5300663"/>
            <a:ext cx="4397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Rolled steel cutting with band-sawing machine 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330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SSAV(13”).</a:t>
            </a:r>
            <a:endParaRPr lang="ru-RU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Прямоугольник 3"/>
          <p:cNvSpPr>
            <a:spLocks noChangeArrowheads="1"/>
          </p:cNvSpPr>
          <p:nvPr/>
        </p:nvSpPr>
        <p:spPr bwMode="auto">
          <a:xfrm>
            <a:off x="4410075" y="5300663"/>
            <a:ext cx="457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Flat pattern cutting with thermal cutting machine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“MESSER”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ctrTitle"/>
          </p:nvPr>
        </p:nvSpPr>
        <p:spPr>
          <a:xfrm>
            <a:off x="685800" y="1341438"/>
            <a:ext cx="7772400" cy="792162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Production Equipment</a:t>
            </a:r>
            <a:endParaRPr 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46050" y="1514475"/>
            <a:ext cx="484188" cy="47466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1507" name="Picture 2" descr="D:\Презентация\Новая папка (2)\DSC038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1225" y="2276475"/>
            <a:ext cx="402748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D:\Презентация\На презинтацию\DSC038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276475"/>
            <a:ext cx="38671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560388" y="5373688"/>
            <a:ext cx="81835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Drilling area for tube plate processing is equipped with 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radial drilling machines 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1К55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one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1К57.</a:t>
            </a:r>
          </a:p>
        </p:txBody>
      </p:sp>
    </p:spTree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ctrTitle"/>
          </p:nvPr>
        </p:nvSpPr>
        <p:spPr>
          <a:xfrm>
            <a:off x="760413" y="1266825"/>
            <a:ext cx="7772400" cy="735013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Production Equipment</a:t>
            </a:r>
            <a:endParaRPr lang="ru-RU" sz="4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50813" y="1368425"/>
            <a:ext cx="484187" cy="47466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2531" name="Picture 2" descr="D:\Презентация\На презинтацию 2\SAM_24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184400"/>
            <a:ext cx="3889375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D:\Презентация\На презинтацию 2\SAM_24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25" y="2184400"/>
            <a:ext cx="4065588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2"/>
          <p:cNvSpPr txBox="1">
            <a:spLocks noChangeArrowheads="1"/>
          </p:cNvSpPr>
          <p:nvPr/>
        </p:nvSpPr>
        <p:spPr bwMode="auto">
          <a:xfrm>
            <a:off x="0" y="5229225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Shell rolling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-roll sheet-bending machine “CHR. HAUSLER”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sheet thickness up to 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mm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width up to 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2000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rolling diameter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up to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5000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4557</TotalTime>
  <Words>932</Words>
  <Application>Microsoft Office PowerPoint</Application>
  <PresentationFormat>Экран (4:3)</PresentationFormat>
  <Paragraphs>125</Paragraphs>
  <Slides>38</Slides>
  <Notes>2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Arial</vt:lpstr>
      <vt:lpstr>Calibri</vt:lpstr>
      <vt:lpstr>Times New Roman</vt:lpstr>
      <vt:lpstr>Тема Office</vt:lpstr>
      <vt:lpstr>ZIOSAB-DON Plant </vt:lpstr>
      <vt:lpstr>  About Us:</vt:lpstr>
      <vt:lpstr>About Us</vt:lpstr>
      <vt:lpstr>Production Areas</vt:lpstr>
      <vt:lpstr>Production Areas</vt:lpstr>
      <vt:lpstr>Слайд 6</vt:lpstr>
      <vt:lpstr>Production Equipment</vt:lpstr>
      <vt:lpstr>Production Equipment</vt:lpstr>
      <vt:lpstr>Production Equipment</vt:lpstr>
      <vt:lpstr>Production Equipment</vt:lpstr>
      <vt:lpstr>Product Quality Control</vt:lpstr>
      <vt:lpstr>Raw Materials</vt:lpstr>
      <vt:lpstr>Hot-Water Boilers</vt:lpstr>
      <vt:lpstr>Hot-Water Boilers</vt:lpstr>
      <vt:lpstr>Hot-Water Boilers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Product shipment: vehicle, railway, river transport</vt:lpstr>
      <vt:lpstr>Product shipment for POLYSIUS AG Company</vt:lpstr>
      <vt:lpstr>Shipment by vehicles</vt:lpstr>
      <vt:lpstr>Shipment by railway</vt:lpstr>
      <vt:lpstr>Shipment by railway</vt:lpstr>
      <vt:lpstr>Staff</vt:lpstr>
      <vt:lpstr>Transport</vt:lpstr>
      <vt:lpstr>  </vt:lpstr>
      <vt:lpstr>Recreation center for plant staff and city guests on the Don river</vt:lpstr>
      <vt:lpstr>Our Geography</vt:lpstr>
      <vt:lpstr>Слайд 37</vt:lpstr>
      <vt:lpstr>  Contacts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Бочков</dc:creator>
  <cp:lastModifiedBy>Komova</cp:lastModifiedBy>
  <cp:revision>263</cp:revision>
  <dcterms:created xsi:type="dcterms:W3CDTF">2011-06-30T05:14:47Z</dcterms:created>
  <dcterms:modified xsi:type="dcterms:W3CDTF">2014-12-08T09:42:42Z</dcterms:modified>
</cp:coreProperties>
</file>