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65" r:id="rId1"/>
  </p:sldMasterIdLst>
  <p:notesMasterIdLst>
    <p:notesMasterId r:id="rId26"/>
  </p:notesMasterIdLst>
  <p:handoutMasterIdLst>
    <p:handoutMasterId r:id="rId27"/>
  </p:handoutMasterIdLst>
  <p:sldIdLst>
    <p:sldId id="256" r:id="rId2"/>
    <p:sldId id="580" r:id="rId3"/>
    <p:sldId id="652" r:id="rId4"/>
    <p:sldId id="581" r:id="rId5"/>
    <p:sldId id="653" r:id="rId6"/>
    <p:sldId id="582" r:id="rId7"/>
    <p:sldId id="676" r:id="rId8"/>
    <p:sldId id="587" r:id="rId9"/>
    <p:sldId id="593" r:id="rId10"/>
    <p:sldId id="588" r:id="rId11"/>
    <p:sldId id="591" r:id="rId12"/>
    <p:sldId id="592" r:id="rId13"/>
    <p:sldId id="675" r:id="rId14"/>
    <p:sldId id="583" r:id="rId15"/>
    <p:sldId id="678" r:id="rId16"/>
    <p:sldId id="674" r:id="rId17"/>
    <p:sldId id="658" r:id="rId18"/>
    <p:sldId id="665" r:id="rId19"/>
    <p:sldId id="662" r:id="rId20"/>
    <p:sldId id="677" r:id="rId21"/>
    <p:sldId id="622" r:id="rId22"/>
    <p:sldId id="668" r:id="rId23"/>
    <p:sldId id="680" r:id="rId24"/>
    <p:sldId id="430" r:id="rId25"/>
  </p:sldIdLst>
  <p:sldSz cx="9144000" cy="5143500" type="screen16x9"/>
  <p:notesSz cx="6858000" cy="9947275"/>
  <p:custDataLst>
    <p:tags r:id="rId2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B6419"/>
    <a:srgbClr val="F79443"/>
    <a:srgbClr val="FFFF00"/>
    <a:srgbClr val="F58427"/>
    <a:srgbClr val="020202"/>
    <a:srgbClr val="FF5050"/>
    <a:srgbClr val="FF6600"/>
    <a:srgbClr val="C30F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78" y="-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954" y="-10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43F0B-1B34-4F76-A67D-591377783EF9}" type="doc">
      <dgm:prSet loTypeId="urn:microsoft.com/office/officeart/2005/8/layout/radial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D10E56F-E01F-4FC9-B3BE-2B13E725CFB8}">
      <dgm:prSet phldrT="[Текст]"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0" lang="en-US" sz="2400" b="1" dirty="0" smtClean="0">
              <a:solidFill>
                <a:schemeClr val="tx1"/>
              </a:solidFill>
              <a:cs typeface="Arial" pitchFamily="34" charset="0"/>
            </a:rPr>
            <a:t>Forms </a:t>
          </a:r>
          <a:endParaRPr kumimoji="0" lang="ru-RU" sz="2400" b="1" dirty="0" smtClean="0">
            <a:solidFill>
              <a:schemeClr val="tx1"/>
            </a:solidFill>
            <a:cs typeface="Arial" pitchFamily="34" charset="0"/>
          </a:endParaRPr>
        </a:p>
        <a:p>
          <a:r>
            <a:rPr kumimoji="0" lang="en-US" sz="1600" b="1" smtClean="0">
              <a:solidFill>
                <a:schemeClr val="tx1"/>
              </a:solidFill>
              <a:cs typeface="Arial" pitchFamily="34" charset="0"/>
            </a:rPr>
            <a:t>of </a:t>
          </a:r>
          <a:r>
            <a:rPr kumimoji="0" lang="en-US" sz="1600" b="1" dirty="0" smtClean="0">
              <a:solidFill>
                <a:schemeClr val="tx1"/>
              </a:solidFill>
              <a:cs typeface="Arial" pitchFamily="34" charset="0"/>
            </a:rPr>
            <a:t>state support</a:t>
          </a:r>
          <a:endParaRPr lang="ru-RU" sz="1600" b="1" dirty="0">
            <a:solidFill>
              <a:schemeClr val="tx1"/>
            </a:solidFill>
            <a:latin typeface="Myriad Pro" pitchFamily="34" charset="0"/>
          </a:endParaRPr>
        </a:p>
      </dgm:t>
      <dgm:extLst/>
    </dgm:pt>
    <dgm:pt modelId="{7304E316-6D76-4D74-B5E8-6008763A4B1C}" type="parTrans" cxnId="{27A6C9F0-C221-46C8-8C0D-2C567497E95E}">
      <dgm:prSet/>
      <dgm:spPr/>
      <dgm:t>
        <a:bodyPr/>
        <a:lstStyle/>
        <a:p>
          <a:endParaRPr lang="ru-RU"/>
        </a:p>
      </dgm:t>
    </dgm:pt>
    <dgm:pt modelId="{9C64B000-5A19-455C-8F83-E57D07155076}" type="sibTrans" cxnId="{27A6C9F0-C221-46C8-8C0D-2C567497E95E}">
      <dgm:prSet/>
      <dgm:spPr/>
      <dgm:t>
        <a:bodyPr/>
        <a:lstStyle/>
        <a:p>
          <a:endParaRPr lang="ru-RU"/>
        </a:p>
      </dgm:t>
    </dgm:pt>
    <dgm:pt modelId="{9870375E-AD8D-40F3-94CB-EFF8E61BA75F}">
      <dgm:prSet phldrT="[Текст]"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0"/>
          <a:tileRect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0" lang="en-US" sz="1400" b="1" dirty="0" smtClean="0">
              <a:solidFill>
                <a:schemeClr val="tx1"/>
              </a:solidFill>
              <a:cs typeface="Arial" pitchFamily="34" charset="0"/>
            </a:rPr>
            <a:t>Provision of investment sites with all the necessary elements of the transport, energy and engineering infrastructure</a:t>
          </a:r>
          <a:endParaRPr lang="ru-RU" sz="1400" b="1" dirty="0">
            <a:solidFill>
              <a:schemeClr val="tx1"/>
            </a:solidFill>
            <a:latin typeface="Myriad Pro" pitchFamily="34" charset="0"/>
          </a:endParaRPr>
        </a:p>
      </dgm:t>
    </dgm:pt>
    <dgm:pt modelId="{7C88B4FB-5CBC-4026-8E1B-3E44CF09F9E2}" type="parTrans" cxnId="{6B296EFD-F9E1-4339-8FC6-76ADE18AEADE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ln w="190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A2ABBD38-E16F-4612-96D0-8EF5856FA19A}" type="sibTrans" cxnId="{6B296EFD-F9E1-4339-8FC6-76ADE18AEADE}">
      <dgm:prSet/>
      <dgm:spPr/>
      <dgm:t>
        <a:bodyPr/>
        <a:lstStyle/>
        <a:p>
          <a:endParaRPr lang="ru-RU"/>
        </a:p>
      </dgm:t>
    </dgm:pt>
    <dgm:pt modelId="{F65C23EB-6A9F-4921-BDC5-F96B6C4BBEB5}">
      <dgm:prSet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7200000" scaled="0"/>
          <a:tileRect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0" lang="en-US" sz="1400" b="1" dirty="0" smtClean="0">
              <a:solidFill>
                <a:schemeClr val="tx1"/>
              </a:solidFill>
              <a:cs typeface="Arial" pitchFamily="34" charset="0"/>
            </a:rPr>
            <a:t>Consistent project support</a:t>
          </a:r>
          <a:endParaRPr lang="ru-RU" sz="1400" b="1" dirty="0">
            <a:solidFill>
              <a:schemeClr val="tx1"/>
            </a:solidFill>
            <a:latin typeface="Myriad Pro" pitchFamily="34" charset="0"/>
          </a:endParaRPr>
        </a:p>
      </dgm:t>
    </dgm:pt>
    <dgm:pt modelId="{3EDA796A-825B-4F66-97F3-F0356247CF3A}" type="parTrans" cxnId="{2A7DB07E-BDFD-4245-B252-31613EAC6DBB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ln w="190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D4A3261-3879-4F19-8AB3-0B6C00D7FDB9}" type="sibTrans" cxnId="{2A7DB07E-BDFD-4245-B252-31613EAC6DBB}">
      <dgm:prSet/>
      <dgm:spPr/>
      <dgm:t>
        <a:bodyPr/>
        <a:lstStyle/>
        <a:p>
          <a:endParaRPr lang="ru-RU"/>
        </a:p>
      </dgm:t>
    </dgm:pt>
    <dgm:pt modelId="{67428452-912C-47EE-A27D-85B21BD7ABE2}">
      <dgm:prSet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7800000" scaled="0"/>
          <a:tileRect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0" lang="en-US" sz="1400" b="1" dirty="0" smtClean="0">
              <a:solidFill>
                <a:schemeClr val="tx1"/>
              </a:solidFill>
              <a:cs typeface="Arial" pitchFamily="34" charset="0"/>
            </a:rPr>
            <a:t>Tax incentives</a:t>
          </a:r>
          <a:endParaRPr lang="ru-RU" sz="1400" b="1" dirty="0">
            <a:solidFill>
              <a:schemeClr val="tx1"/>
            </a:solidFill>
            <a:latin typeface="Myriad Pro" pitchFamily="34" charset="0"/>
          </a:endParaRPr>
        </a:p>
      </dgm:t>
    </dgm:pt>
    <dgm:pt modelId="{62EB11AD-57BD-4EA9-A6F1-1DE2EA6916DA}" type="parTrans" cxnId="{F281B0CD-E679-4311-82B4-E94FC1954FBF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0"/>
        </a:gradFill>
        <a:ln w="190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C5DFDB7A-4F58-4B92-A590-9F6939D8A0A2}" type="sibTrans" cxnId="{F281B0CD-E679-4311-82B4-E94FC1954FBF}">
      <dgm:prSet/>
      <dgm:spPr/>
      <dgm:t>
        <a:bodyPr/>
        <a:lstStyle/>
        <a:p>
          <a:endParaRPr lang="ru-RU"/>
        </a:p>
      </dgm:t>
    </dgm:pt>
    <dgm:pt modelId="{A84E9975-F72D-4D17-94A7-652482B7B54E}">
      <dgm:prSet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0" lang="en-US" sz="1400" b="1" dirty="0" smtClean="0">
              <a:solidFill>
                <a:schemeClr val="tx1"/>
              </a:solidFill>
              <a:cs typeface="Arial" pitchFamily="34" charset="0"/>
            </a:rPr>
            <a:t>Providing subsidies for small and medium-sized enterprises</a:t>
          </a:r>
          <a:endParaRPr lang="ru-RU" sz="1400" b="1" dirty="0">
            <a:solidFill>
              <a:schemeClr val="tx1"/>
            </a:solidFill>
            <a:latin typeface="Myriad Pro" pitchFamily="34" charset="0"/>
          </a:endParaRPr>
        </a:p>
      </dgm:t>
    </dgm:pt>
    <dgm:pt modelId="{D1A92C2D-B534-4696-A01F-06757613D0D6}" type="parTrans" cxnId="{C7C90AA3-AE63-45DA-A05C-BCE28091A5D8}">
      <dgm:prSet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6000000" scaled="0"/>
          <a:tileRect/>
        </a:gradFill>
        <a:ln w="190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AA1A7BF-F0FB-4C07-B154-C69B7170C888}" type="sibTrans" cxnId="{C7C90AA3-AE63-45DA-A05C-BCE28091A5D8}">
      <dgm:prSet/>
      <dgm:spPr/>
      <dgm:t>
        <a:bodyPr/>
        <a:lstStyle/>
        <a:p>
          <a:endParaRPr lang="ru-RU"/>
        </a:p>
      </dgm:t>
    </dgm:pt>
    <dgm:pt modelId="{5A3217A6-4751-4395-910A-50E49927DBEB}">
      <dgm:prSet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0" lang="en-US" sz="1400" b="1" dirty="0" smtClean="0">
              <a:solidFill>
                <a:schemeClr val="tx1"/>
              </a:solidFill>
              <a:cs typeface="Arial" pitchFamily="34" charset="0"/>
            </a:rPr>
            <a:t>Methodical, information and organization support of the entities involved in investment activities</a:t>
          </a:r>
          <a:endParaRPr lang="ru-RU" sz="1400" b="1" dirty="0">
            <a:solidFill>
              <a:schemeClr val="tx1"/>
            </a:solidFill>
            <a:latin typeface="Myriad Pro" pitchFamily="34" charset="0"/>
          </a:endParaRPr>
        </a:p>
      </dgm:t>
    </dgm:pt>
    <dgm:pt modelId="{71609C22-A5CD-4359-8CC5-B857D065460E}" type="parTrans" cxnId="{65800010-2326-4F06-B9CA-A80D1258F32A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ln w="190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6ECE6EE2-E103-4248-AB59-4B6DCE715377}" type="sibTrans" cxnId="{65800010-2326-4F06-B9CA-A80D1258F32A}">
      <dgm:prSet/>
      <dgm:spPr/>
      <dgm:t>
        <a:bodyPr/>
        <a:lstStyle/>
        <a:p>
          <a:endParaRPr lang="ru-RU"/>
        </a:p>
      </dgm:t>
    </dgm:pt>
    <dgm:pt modelId="{E98AEF4B-DE33-48FC-88C9-FF4F7A6A3F58}">
      <dgm:prSet custT="1"/>
      <dgm:sp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kumimoji="0" lang="en-US" sz="1400" b="1" dirty="0" smtClean="0">
              <a:solidFill>
                <a:schemeClr val="tx1"/>
              </a:solidFill>
              <a:cs typeface="Arial" pitchFamily="34" charset="0"/>
            </a:rPr>
            <a:t>Involvement of the authorities in the development, expert evaluation and implementation of investment projects</a:t>
          </a:r>
          <a:endParaRPr lang="ru-RU" sz="1400" b="1" dirty="0">
            <a:solidFill>
              <a:schemeClr val="tx1"/>
            </a:solidFill>
            <a:latin typeface="Myriad Pro" pitchFamily="34" charset="0"/>
          </a:endParaRPr>
        </a:p>
      </dgm:t>
    </dgm:pt>
    <dgm:pt modelId="{102A24F2-645C-4724-978E-E1F1F6F41E36}" type="parTrans" cxnId="{C7CD15AC-640B-45ED-9353-6A90EEE8596B}">
      <dgm:prSet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6600000" scaled="0"/>
        </a:gradFill>
        <a:ln w="19050"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0877387B-DA89-4738-B23E-2F941089BDAF}" type="sibTrans" cxnId="{C7CD15AC-640B-45ED-9353-6A90EEE8596B}">
      <dgm:prSet/>
      <dgm:spPr/>
      <dgm:t>
        <a:bodyPr/>
        <a:lstStyle/>
        <a:p>
          <a:endParaRPr lang="ru-RU"/>
        </a:p>
      </dgm:t>
    </dgm:pt>
    <dgm:pt modelId="{C826DCD4-10E7-44EE-B53B-569F24CBED75}">
      <dgm:prSet/>
      <dgm:spPr/>
      <dgm:t>
        <a:bodyPr/>
        <a:lstStyle/>
        <a:p>
          <a:endParaRPr lang="ru-RU" dirty="0"/>
        </a:p>
      </dgm:t>
    </dgm:pt>
    <dgm:pt modelId="{F802AAA1-777D-4939-8291-2444B03011A9}" type="parTrans" cxnId="{1731DA11-0133-4BDF-8651-8A1C17E4424A}">
      <dgm:prSet/>
      <dgm:spPr/>
      <dgm:t>
        <a:bodyPr/>
        <a:lstStyle/>
        <a:p>
          <a:endParaRPr lang="ru-RU"/>
        </a:p>
      </dgm:t>
    </dgm:pt>
    <dgm:pt modelId="{B965E2FD-EC8B-4E86-8D29-10200B224E8A}" type="sibTrans" cxnId="{1731DA11-0133-4BDF-8651-8A1C17E4424A}">
      <dgm:prSet/>
      <dgm:spPr/>
      <dgm:t>
        <a:bodyPr/>
        <a:lstStyle/>
        <a:p>
          <a:endParaRPr lang="ru-RU"/>
        </a:p>
      </dgm:t>
    </dgm:pt>
    <dgm:pt modelId="{A4B7998A-1B23-4B26-95E1-CB9EEAEA7BC6}">
      <dgm:prSet custScaleX="124752" custRadScaleRad="104004" custRadScaleInc="-39144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7AFA415A-1817-455C-B789-7694BFD8AB19}" type="parTrans" cxnId="{2F883F0B-177C-4749-A61C-BBEF8D1894DE}">
      <dgm:prSet custScaleX="43557" custLinFactNeighborX="-31123" custLinFactNeighborY="4590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12327858-3034-4BA0-B20B-C00D47BF9FD7}" type="sibTrans" cxnId="{2F883F0B-177C-4749-A61C-BBEF8D1894DE}">
      <dgm:prSet/>
      <dgm:spPr/>
      <dgm:t>
        <a:bodyPr/>
        <a:lstStyle/>
        <a:p>
          <a:endParaRPr lang="ru-RU"/>
        </a:p>
      </dgm:t>
    </dgm:pt>
    <dgm:pt modelId="{850E25E9-88E1-4985-8D35-D41C59DBD9CF}">
      <dgm:prSet custScaleX="124752" custRadScaleRad="104004" custRadScaleInc="-39144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5D5CA516-74BF-4E12-8A62-DB036A64835F}" type="parTrans" cxnId="{DC0DFDA5-37B3-447B-8ACD-35F4F3AD948E}">
      <dgm:prSet custScaleX="43557" custLinFactNeighborX="-31123" custLinFactNeighborY="4590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2E4AE653-5425-42F3-A5F7-FE98B871A106}" type="sibTrans" cxnId="{DC0DFDA5-37B3-447B-8ACD-35F4F3AD948E}">
      <dgm:prSet/>
      <dgm:spPr/>
      <dgm:t>
        <a:bodyPr/>
        <a:lstStyle/>
        <a:p>
          <a:endParaRPr lang="ru-RU"/>
        </a:p>
      </dgm:t>
    </dgm:pt>
    <dgm:pt modelId="{AB083C28-801F-4E59-8B7F-682AE6D8023A}">
      <dgm:prSet custScaleX="124752" custRadScaleRad="104004" custRadScaleInc="-39144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CB4F68DE-0354-463E-A295-453474F5F8FB}" type="parTrans" cxnId="{F7A7F43B-37D6-4470-87DC-3BC9CCDA6A65}">
      <dgm:prSet custScaleX="43557" custLinFactNeighborX="-31123" custLinFactNeighborY="4590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29A37A6E-469B-4DEA-B112-6212F1CD4B59}" type="sibTrans" cxnId="{F7A7F43B-37D6-4470-87DC-3BC9CCDA6A65}">
      <dgm:prSet/>
      <dgm:spPr/>
      <dgm:t>
        <a:bodyPr/>
        <a:lstStyle/>
        <a:p>
          <a:endParaRPr lang="ru-RU"/>
        </a:p>
      </dgm:t>
    </dgm:pt>
    <dgm:pt modelId="{F1BE946F-36AE-41EC-8248-2BB58E3A307C}">
      <dgm:prSet custScaleX="124752" custRadScaleRad="106543" custRadScaleInc="-42308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D8FB2570-A7EC-4E5D-80D4-6A7C8DA4B1F1}" type="parTrans" cxnId="{B699A82D-A1EE-48F8-927A-EE6261CAFDAB}">
      <dgm:prSet custScaleX="51657" custLinFactNeighborX="-31123" custLinFactNeighborY="4590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7C365267-055D-4F6D-8CCA-A2F42DE805B0}" type="sibTrans" cxnId="{B699A82D-A1EE-48F8-927A-EE6261CAFDAB}">
      <dgm:prSet/>
      <dgm:spPr/>
      <dgm:t>
        <a:bodyPr/>
        <a:lstStyle/>
        <a:p>
          <a:endParaRPr lang="ru-RU"/>
        </a:p>
      </dgm:t>
    </dgm:pt>
    <dgm:pt modelId="{2618ED5B-4CE4-4BD0-8D62-2E011A7B1097}">
      <dgm:prSet custScaleX="124752" custRadScaleRad="106286" custRadScaleInc="-42836"/>
      <dgm:spPr>
        <a:solidFill>
          <a:schemeClr val="accent6">
            <a:lumMod val="40000"/>
            <a:lumOff val="60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 dirty="0"/>
        </a:p>
      </dgm:t>
    </dgm:pt>
    <dgm:pt modelId="{3787EB40-2C5A-4C40-98BA-EA45DAAD5F87}" type="parTrans" cxnId="{AEF3DD5D-FF20-4E69-8ED0-DD5C92CA9443}">
      <dgm:prSet custScaleX="51657" custLinFactNeighborX="-26809" custLinFactNeighborY="45907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D34E7774-04EE-4EF5-A529-5A111BFD2E69}" type="sibTrans" cxnId="{AEF3DD5D-FF20-4E69-8ED0-DD5C92CA9443}">
      <dgm:prSet/>
      <dgm:spPr/>
      <dgm:t>
        <a:bodyPr/>
        <a:lstStyle/>
        <a:p>
          <a:endParaRPr lang="ru-RU"/>
        </a:p>
      </dgm:t>
    </dgm:pt>
    <dgm:pt modelId="{D6151DD1-811A-48A6-8C3D-6627A89C13E1}">
      <dgm:prSet custScaleX="147640" custScaleY="108156" custRadScaleRad="102151" custRadScaleInc="24114"/>
      <dgm:spPr/>
      <dgm:t>
        <a:bodyPr/>
        <a:lstStyle/>
        <a:p>
          <a:endParaRPr lang="ru-RU" dirty="0"/>
        </a:p>
      </dgm:t>
    </dgm:pt>
    <dgm:pt modelId="{403EAC43-ED19-4B8A-8F0B-547925AFFF66}" type="parTrans" cxnId="{37D3744C-92ED-4B56-AFE7-B33ADDE9A930}">
      <dgm:prSet custScaleX="43981" custScaleY="110953" custLinFactNeighborX="-31632"/>
      <dgm:spPr>
        <a:prstGeom prst="rightArrow">
          <a:avLst/>
        </a:prstGeom>
        <a:solidFill>
          <a:schemeClr val="accent6">
            <a:lumMod val="75000"/>
            <a:alpha val="86000"/>
          </a:schemeClr>
        </a:solidFill>
        <a:ln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FA4683D2-2A8F-45E6-AC21-C67FE5F4F0BD}" type="sibTrans" cxnId="{37D3744C-92ED-4B56-AFE7-B33ADDE9A930}">
      <dgm:prSet/>
      <dgm:spPr/>
      <dgm:t>
        <a:bodyPr/>
        <a:lstStyle/>
        <a:p>
          <a:endParaRPr lang="ru-RU"/>
        </a:p>
      </dgm:t>
    </dgm:pt>
    <dgm:pt modelId="{55541DEC-0DE9-48C2-982F-6639039BAA32}" type="pres">
      <dgm:prSet presAssocID="{83C43F0B-1B34-4F76-A67D-591377783E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23749D-5497-4EE4-B16F-122FC12F74DA}" type="pres">
      <dgm:prSet presAssocID="{9D10E56F-E01F-4FC9-B3BE-2B13E725CFB8}" presName="centerShape" presStyleLbl="node0" presStyleIdx="0" presStyleCnt="1" custScaleX="133767" custScaleY="127843" custLinFactNeighborX="3045" custLinFactNeighborY="223"/>
      <dgm:spPr/>
      <dgm:t>
        <a:bodyPr/>
        <a:lstStyle/>
        <a:p>
          <a:endParaRPr lang="ru-RU"/>
        </a:p>
      </dgm:t>
    </dgm:pt>
    <dgm:pt modelId="{22BFE7F7-AF6F-436D-99CA-FC7E328FCAC0}" type="pres">
      <dgm:prSet presAssocID="{7C88B4FB-5CBC-4026-8E1B-3E44CF09F9E2}" presName="parTrans" presStyleLbl="bgSibTrans2D1" presStyleIdx="0" presStyleCnt="6" custScaleX="34454" custLinFactNeighborX="37808" custLinFactNeighborY="1578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55A82359-B3A3-4FBA-A331-D96AFEBEF5D3}" type="pres">
      <dgm:prSet presAssocID="{9870375E-AD8D-40F3-94CB-EFF8E61BA75F}" presName="node" presStyleLbl="node1" presStyleIdx="0" presStyleCnt="6" custScaleX="231165" custScaleY="111628" custRadScaleRad="120909" custRadScaleInc="-27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FE920B-1884-46B5-A138-2A38B9915FED}" type="pres">
      <dgm:prSet presAssocID="{3EDA796A-825B-4F66-97F3-F0356247CF3A}" presName="parTrans" presStyleLbl="bgSibTrans2D1" presStyleIdx="1" presStyleCnt="6" custScaleX="45519" custLinFactNeighborX="30615" custLinFactNeighborY="21003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56B7BA93-4AD8-495C-BAC5-C3928107D9F1}" type="pres">
      <dgm:prSet presAssocID="{F65C23EB-6A9F-4921-BDC5-F96B6C4BBEB5}" presName="node" presStyleLbl="node1" presStyleIdx="1" presStyleCnt="6" custScaleX="180825" custRadScaleRad="119538" custRadScaleInc="-69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CEA479-9552-4238-8ECC-F3F042165D55}" type="pres">
      <dgm:prSet presAssocID="{62EB11AD-57BD-4EA9-A6F1-1DE2EA6916DA}" presName="parTrans" presStyleLbl="bgSibTrans2D1" presStyleIdx="2" presStyleCnt="6" custAng="581909" custScaleX="50789" custLinFactNeighborX="29699" custLinFactNeighborY="45462" custRadScaleRad="131633" custRadScaleInc="-2147483648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25B5F027-81C7-4D3D-8494-85265D59378E}" type="pres">
      <dgm:prSet presAssocID="{67428452-912C-47EE-A27D-85B21BD7ABE2}" presName="node" presStyleLbl="node1" presStyleIdx="2" presStyleCnt="6" custScaleX="171911" custRadScaleRad="122700" custRadScaleInc="-107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38C40-635C-414B-A40A-07330BC99324}" type="pres">
      <dgm:prSet presAssocID="{71609C22-A5CD-4359-8CC5-B857D065460E}" presName="parTrans" presStyleLbl="bgSibTrans2D1" presStyleIdx="3" presStyleCnt="6" custAng="21575358" custScaleX="62295" custLinFactNeighborX="-91" custLinFactNeighborY="60646" custRadScaleRad="142131" custRadScaleInc="-2147483648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C45F1030-3A39-41AB-B0F6-497396D9F2DB}" type="pres">
      <dgm:prSet presAssocID="{5A3217A6-4751-4395-910A-50E49927DBEB}" presName="node" presStyleLbl="node1" presStyleIdx="3" presStyleCnt="6" custScaleX="216511" custRadScaleRad="90678" custRadScaleInc="-48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5BCCC7-FAD8-4BB6-98B6-CF58F4790477}" type="pres">
      <dgm:prSet presAssocID="{D1A92C2D-B534-4696-A01F-06757613D0D6}" presName="parTrans" presStyleLbl="bgSibTrans2D1" presStyleIdx="4" presStyleCnt="6" custAng="20896895" custScaleX="48022" custLinFactNeighborX="-31524" custLinFactNeighborY="46538" custRadScaleRad="22478" custRadScaleInc="-2147483648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D6C187D4-6DD9-44F3-8ED8-81CEB6328FF6}" type="pres">
      <dgm:prSet presAssocID="{A84E9975-F72D-4D17-94A7-652482B7B54E}" presName="node" presStyleLbl="node1" presStyleIdx="4" presStyleCnt="6" custScaleX="209552" custScaleY="116528" custRadScaleRad="143502" custRadScaleInc="5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D286E-8904-453B-AB79-F3AFF8CCA7AA}" type="pres">
      <dgm:prSet presAssocID="{102A24F2-645C-4724-978E-E1F1F6F41E36}" presName="parTrans" presStyleLbl="bgSibTrans2D1" presStyleIdx="5" presStyleCnt="6" custScaleX="38321" custScaleY="110953" custLinFactNeighborX="-35710" custLinFactNeighborY="2455"/>
      <dgm:spPr>
        <a:prstGeom prst="rightArrow">
          <a:avLst/>
        </a:prstGeom>
      </dgm:spPr>
      <dgm:t>
        <a:bodyPr/>
        <a:lstStyle/>
        <a:p>
          <a:endParaRPr lang="ru-RU"/>
        </a:p>
      </dgm:t>
    </dgm:pt>
    <dgm:pt modelId="{05A15E20-5B6A-4C19-A38F-4680D05BAEB6}" type="pres">
      <dgm:prSet presAssocID="{E98AEF4B-DE33-48FC-88C9-FF4F7A6A3F58}" presName="node" presStyleLbl="node1" presStyleIdx="5" presStyleCnt="6" custScaleX="223011" custScaleY="123329" custRadScaleRad="134524" custRadScaleInc="21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96EFD-F9E1-4339-8FC6-76ADE18AEADE}" srcId="{9D10E56F-E01F-4FC9-B3BE-2B13E725CFB8}" destId="{9870375E-AD8D-40F3-94CB-EFF8E61BA75F}" srcOrd="0" destOrd="0" parTransId="{7C88B4FB-5CBC-4026-8E1B-3E44CF09F9E2}" sibTransId="{A2ABBD38-E16F-4612-96D0-8EF5856FA19A}"/>
    <dgm:cxn modelId="{1731DA11-0133-4BDF-8651-8A1C17E4424A}" srcId="{83C43F0B-1B34-4F76-A67D-591377783EF9}" destId="{C826DCD4-10E7-44EE-B53B-569F24CBED75}" srcOrd="1" destOrd="0" parTransId="{F802AAA1-777D-4939-8291-2444B03011A9}" sibTransId="{B965E2FD-EC8B-4E86-8D29-10200B224E8A}"/>
    <dgm:cxn modelId="{1BBB6C24-87BE-0F42-83AC-87DF15178997}" type="presOf" srcId="{62EB11AD-57BD-4EA9-A6F1-1DE2EA6916DA}" destId="{D2CEA479-9552-4238-8ECC-F3F042165D55}" srcOrd="0" destOrd="0" presId="urn:microsoft.com/office/officeart/2005/8/layout/radial4"/>
    <dgm:cxn modelId="{9991A5C2-1212-2F49-A47A-227F1234BD42}" type="presOf" srcId="{9D10E56F-E01F-4FC9-B3BE-2B13E725CFB8}" destId="{9E23749D-5497-4EE4-B16F-122FC12F74DA}" srcOrd="0" destOrd="0" presId="urn:microsoft.com/office/officeart/2005/8/layout/radial4"/>
    <dgm:cxn modelId="{13DB2FB7-32D1-7E46-B601-2DE3D6FB1B41}" type="presOf" srcId="{5A3217A6-4751-4395-910A-50E49927DBEB}" destId="{C45F1030-3A39-41AB-B0F6-497396D9F2DB}" srcOrd="0" destOrd="0" presId="urn:microsoft.com/office/officeart/2005/8/layout/radial4"/>
    <dgm:cxn modelId="{AEF3DD5D-FF20-4E69-8ED0-DD5C92CA9443}" srcId="{83C43F0B-1B34-4F76-A67D-591377783EF9}" destId="{2618ED5B-4CE4-4BD0-8D62-2E011A7B1097}" srcOrd="6" destOrd="0" parTransId="{3787EB40-2C5A-4C40-98BA-EA45DAAD5F87}" sibTransId="{D34E7774-04EE-4EF5-A529-5A111BFD2E69}"/>
    <dgm:cxn modelId="{1826657A-D756-C148-89E5-3601628A839A}" type="presOf" srcId="{67428452-912C-47EE-A27D-85B21BD7ABE2}" destId="{25B5F027-81C7-4D3D-8494-85265D59378E}" srcOrd="0" destOrd="0" presId="urn:microsoft.com/office/officeart/2005/8/layout/radial4"/>
    <dgm:cxn modelId="{2A7DB07E-BDFD-4245-B252-31613EAC6DBB}" srcId="{9D10E56F-E01F-4FC9-B3BE-2B13E725CFB8}" destId="{F65C23EB-6A9F-4921-BDC5-F96B6C4BBEB5}" srcOrd="1" destOrd="0" parTransId="{3EDA796A-825B-4F66-97F3-F0356247CF3A}" sibTransId="{CD4A3261-3879-4F19-8AB3-0B6C00D7FDB9}"/>
    <dgm:cxn modelId="{5F25CEBA-805E-BA4D-9C7C-31608EA6D39E}" type="presOf" srcId="{E98AEF4B-DE33-48FC-88C9-FF4F7A6A3F58}" destId="{05A15E20-5B6A-4C19-A38F-4680D05BAEB6}" srcOrd="0" destOrd="0" presId="urn:microsoft.com/office/officeart/2005/8/layout/radial4"/>
    <dgm:cxn modelId="{DC0DFDA5-37B3-447B-8ACD-35F4F3AD948E}" srcId="{83C43F0B-1B34-4F76-A67D-591377783EF9}" destId="{850E25E9-88E1-4985-8D35-D41C59DBD9CF}" srcOrd="3" destOrd="0" parTransId="{5D5CA516-74BF-4E12-8A62-DB036A64835F}" sibTransId="{2E4AE653-5425-42F3-A5F7-FE98B871A106}"/>
    <dgm:cxn modelId="{F281B0CD-E679-4311-82B4-E94FC1954FBF}" srcId="{9D10E56F-E01F-4FC9-B3BE-2B13E725CFB8}" destId="{67428452-912C-47EE-A27D-85B21BD7ABE2}" srcOrd="2" destOrd="0" parTransId="{62EB11AD-57BD-4EA9-A6F1-1DE2EA6916DA}" sibTransId="{C5DFDB7A-4F58-4B92-A590-9F6939D8A0A2}"/>
    <dgm:cxn modelId="{E4109963-8510-F44B-817A-63FC2885AA5F}" type="presOf" srcId="{83C43F0B-1B34-4F76-A67D-591377783EF9}" destId="{55541DEC-0DE9-48C2-982F-6639039BAA32}" srcOrd="0" destOrd="0" presId="urn:microsoft.com/office/officeart/2005/8/layout/radial4"/>
    <dgm:cxn modelId="{69F937BF-907C-DC48-BE0C-8013CF776089}" type="presOf" srcId="{7C88B4FB-5CBC-4026-8E1B-3E44CF09F9E2}" destId="{22BFE7F7-AF6F-436D-99CA-FC7E328FCAC0}" srcOrd="0" destOrd="0" presId="urn:microsoft.com/office/officeart/2005/8/layout/radial4"/>
    <dgm:cxn modelId="{5E3B4E43-8E8F-CD43-B7D8-2CD5391E15FC}" type="presOf" srcId="{A84E9975-F72D-4D17-94A7-652482B7B54E}" destId="{D6C187D4-6DD9-44F3-8ED8-81CEB6328FF6}" srcOrd="0" destOrd="0" presId="urn:microsoft.com/office/officeart/2005/8/layout/radial4"/>
    <dgm:cxn modelId="{F5D54FBC-9169-6E40-B053-A487CA0552A8}" type="presOf" srcId="{9870375E-AD8D-40F3-94CB-EFF8E61BA75F}" destId="{55A82359-B3A3-4FBA-A331-D96AFEBEF5D3}" srcOrd="0" destOrd="0" presId="urn:microsoft.com/office/officeart/2005/8/layout/radial4"/>
    <dgm:cxn modelId="{DD288E74-3BC7-BD47-8748-5C458DCB538C}" type="presOf" srcId="{71609C22-A5CD-4359-8CC5-B857D065460E}" destId="{87B38C40-635C-414B-A40A-07330BC99324}" srcOrd="0" destOrd="0" presId="urn:microsoft.com/office/officeart/2005/8/layout/radial4"/>
    <dgm:cxn modelId="{F7A7F43B-37D6-4470-87DC-3BC9CCDA6A65}" srcId="{83C43F0B-1B34-4F76-A67D-591377783EF9}" destId="{AB083C28-801F-4E59-8B7F-682AE6D8023A}" srcOrd="4" destOrd="0" parTransId="{CB4F68DE-0354-463E-A295-453474F5F8FB}" sibTransId="{29A37A6E-469B-4DEA-B112-6212F1CD4B59}"/>
    <dgm:cxn modelId="{2F883F0B-177C-4749-A61C-BBEF8D1894DE}" srcId="{83C43F0B-1B34-4F76-A67D-591377783EF9}" destId="{A4B7998A-1B23-4B26-95E1-CB9EEAEA7BC6}" srcOrd="2" destOrd="0" parTransId="{7AFA415A-1817-455C-B789-7694BFD8AB19}" sibTransId="{12327858-3034-4BA0-B20B-C00D47BF9FD7}"/>
    <dgm:cxn modelId="{62E1F2AD-809E-CD44-9D2C-1222AEF03BFC}" type="presOf" srcId="{102A24F2-645C-4724-978E-E1F1F6F41E36}" destId="{EBBD286E-8904-453B-AB79-F3AFF8CCA7AA}" srcOrd="0" destOrd="0" presId="urn:microsoft.com/office/officeart/2005/8/layout/radial4"/>
    <dgm:cxn modelId="{17B43F47-E840-7C45-ACF4-FD80E69B8A95}" type="presOf" srcId="{3EDA796A-825B-4F66-97F3-F0356247CF3A}" destId="{46FE920B-1884-46B5-A138-2A38B9915FED}" srcOrd="0" destOrd="0" presId="urn:microsoft.com/office/officeart/2005/8/layout/radial4"/>
    <dgm:cxn modelId="{37D3744C-92ED-4B56-AFE7-B33ADDE9A930}" srcId="{83C43F0B-1B34-4F76-A67D-591377783EF9}" destId="{D6151DD1-811A-48A6-8C3D-6627A89C13E1}" srcOrd="7" destOrd="0" parTransId="{403EAC43-ED19-4B8A-8F0B-547925AFFF66}" sibTransId="{FA4683D2-2A8F-45E6-AC21-C67FE5F4F0BD}"/>
    <dgm:cxn modelId="{27A6C9F0-C221-46C8-8C0D-2C567497E95E}" srcId="{83C43F0B-1B34-4F76-A67D-591377783EF9}" destId="{9D10E56F-E01F-4FC9-B3BE-2B13E725CFB8}" srcOrd="0" destOrd="0" parTransId="{7304E316-6D76-4D74-B5E8-6008763A4B1C}" sibTransId="{9C64B000-5A19-455C-8F83-E57D07155076}"/>
    <dgm:cxn modelId="{16B657CB-DA30-F84B-8EBF-7979CD3CAA6D}" type="presOf" srcId="{D1A92C2D-B534-4696-A01F-06757613D0D6}" destId="{5B5BCCC7-FAD8-4BB6-98B6-CF58F4790477}" srcOrd="0" destOrd="0" presId="urn:microsoft.com/office/officeart/2005/8/layout/radial4"/>
    <dgm:cxn modelId="{C7C90AA3-AE63-45DA-A05C-BCE28091A5D8}" srcId="{9D10E56F-E01F-4FC9-B3BE-2B13E725CFB8}" destId="{A84E9975-F72D-4D17-94A7-652482B7B54E}" srcOrd="4" destOrd="0" parTransId="{D1A92C2D-B534-4696-A01F-06757613D0D6}" sibTransId="{7AA1A7BF-F0FB-4C07-B154-C69B7170C888}"/>
    <dgm:cxn modelId="{C7CD15AC-640B-45ED-9353-6A90EEE8596B}" srcId="{9D10E56F-E01F-4FC9-B3BE-2B13E725CFB8}" destId="{E98AEF4B-DE33-48FC-88C9-FF4F7A6A3F58}" srcOrd="5" destOrd="0" parTransId="{102A24F2-645C-4724-978E-E1F1F6F41E36}" sibTransId="{0877387B-DA89-4738-B23E-2F941089BDAF}"/>
    <dgm:cxn modelId="{105B2239-1AA3-C04E-9904-64641290046A}" type="presOf" srcId="{F65C23EB-6A9F-4921-BDC5-F96B6C4BBEB5}" destId="{56B7BA93-4AD8-495C-BAC5-C3928107D9F1}" srcOrd="0" destOrd="0" presId="urn:microsoft.com/office/officeart/2005/8/layout/radial4"/>
    <dgm:cxn modelId="{B699A82D-A1EE-48F8-927A-EE6261CAFDAB}" srcId="{83C43F0B-1B34-4F76-A67D-591377783EF9}" destId="{F1BE946F-36AE-41EC-8248-2BB58E3A307C}" srcOrd="5" destOrd="0" parTransId="{D8FB2570-A7EC-4E5D-80D4-6A7C8DA4B1F1}" sibTransId="{7C365267-055D-4F6D-8CCA-A2F42DE805B0}"/>
    <dgm:cxn modelId="{65800010-2326-4F06-B9CA-A80D1258F32A}" srcId="{9D10E56F-E01F-4FC9-B3BE-2B13E725CFB8}" destId="{5A3217A6-4751-4395-910A-50E49927DBEB}" srcOrd="3" destOrd="0" parTransId="{71609C22-A5CD-4359-8CC5-B857D065460E}" sibTransId="{6ECE6EE2-E103-4248-AB59-4B6DCE715377}"/>
    <dgm:cxn modelId="{5DF6FE7C-3507-6C43-A078-1B281C0B269B}" type="presParOf" srcId="{55541DEC-0DE9-48C2-982F-6639039BAA32}" destId="{9E23749D-5497-4EE4-B16F-122FC12F74DA}" srcOrd="0" destOrd="0" presId="urn:microsoft.com/office/officeart/2005/8/layout/radial4"/>
    <dgm:cxn modelId="{704CA72E-B19D-ED47-9F19-99E808411FF1}" type="presParOf" srcId="{55541DEC-0DE9-48C2-982F-6639039BAA32}" destId="{22BFE7F7-AF6F-436D-99CA-FC7E328FCAC0}" srcOrd="1" destOrd="0" presId="urn:microsoft.com/office/officeart/2005/8/layout/radial4"/>
    <dgm:cxn modelId="{3FF6742D-6E78-F14C-BC60-29C8D3C624E4}" type="presParOf" srcId="{55541DEC-0DE9-48C2-982F-6639039BAA32}" destId="{55A82359-B3A3-4FBA-A331-D96AFEBEF5D3}" srcOrd="2" destOrd="0" presId="urn:microsoft.com/office/officeart/2005/8/layout/radial4"/>
    <dgm:cxn modelId="{43B8D548-F9C2-7644-864A-84AAB1767A70}" type="presParOf" srcId="{55541DEC-0DE9-48C2-982F-6639039BAA32}" destId="{46FE920B-1884-46B5-A138-2A38B9915FED}" srcOrd="3" destOrd="0" presId="urn:microsoft.com/office/officeart/2005/8/layout/radial4"/>
    <dgm:cxn modelId="{5F6DC763-3087-704A-8C38-D6A68923B345}" type="presParOf" srcId="{55541DEC-0DE9-48C2-982F-6639039BAA32}" destId="{56B7BA93-4AD8-495C-BAC5-C3928107D9F1}" srcOrd="4" destOrd="0" presId="urn:microsoft.com/office/officeart/2005/8/layout/radial4"/>
    <dgm:cxn modelId="{0F9D3FC2-2BD4-1A48-98DD-6E3EEBCE83CF}" type="presParOf" srcId="{55541DEC-0DE9-48C2-982F-6639039BAA32}" destId="{D2CEA479-9552-4238-8ECC-F3F042165D55}" srcOrd="5" destOrd="0" presId="urn:microsoft.com/office/officeart/2005/8/layout/radial4"/>
    <dgm:cxn modelId="{93D3DDB5-EBCC-9246-B847-0FD1034E69A5}" type="presParOf" srcId="{55541DEC-0DE9-48C2-982F-6639039BAA32}" destId="{25B5F027-81C7-4D3D-8494-85265D59378E}" srcOrd="6" destOrd="0" presId="urn:microsoft.com/office/officeart/2005/8/layout/radial4"/>
    <dgm:cxn modelId="{2482385D-26E4-C44B-934B-96A8BB4E2160}" type="presParOf" srcId="{55541DEC-0DE9-48C2-982F-6639039BAA32}" destId="{87B38C40-635C-414B-A40A-07330BC99324}" srcOrd="7" destOrd="0" presId="urn:microsoft.com/office/officeart/2005/8/layout/radial4"/>
    <dgm:cxn modelId="{0DB5C1FC-B2A4-FE4E-9065-9946F4520BE5}" type="presParOf" srcId="{55541DEC-0DE9-48C2-982F-6639039BAA32}" destId="{C45F1030-3A39-41AB-B0F6-497396D9F2DB}" srcOrd="8" destOrd="0" presId="urn:microsoft.com/office/officeart/2005/8/layout/radial4"/>
    <dgm:cxn modelId="{9F52B7FE-8775-F44D-81A7-5ADB2552CEB7}" type="presParOf" srcId="{55541DEC-0DE9-48C2-982F-6639039BAA32}" destId="{5B5BCCC7-FAD8-4BB6-98B6-CF58F4790477}" srcOrd="9" destOrd="0" presId="urn:microsoft.com/office/officeart/2005/8/layout/radial4"/>
    <dgm:cxn modelId="{14BAB99C-7BCB-774D-926F-5E259A3506B4}" type="presParOf" srcId="{55541DEC-0DE9-48C2-982F-6639039BAA32}" destId="{D6C187D4-6DD9-44F3-8ED8-81CEB6328FF6}" srcOrd="10" destOrd="0" presId="urn:microsoft.com/office/officeart/2005/8/layout/radial4"/>
    <dgm:cxn modelId="{1CAB9CD9-58AF-5646-98E9-F1F9DD3FC2BD}" type="presParOf" srcId="{55541DEC-0DE9-48C2-982F-6639039BAA32}" destId="{EBBD286E-8904-453B-AB79-F3AFF8CCA7AA}" srcOrd="11" destOrd="0" presId="urn:microsoft.com/office/officeart/2005/8/layout/radial4"/>
    <dgm:cxn modelId="{F3587ECE-3B35-F242-BEB0-1378D60DE610}" type="presParOf" srcId="{55541DEC-0DE9-48C2-982F-6639039BAA32}" destId="{05A15E20-5B6A-4C19-A38F-4680D05BAEB6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9B006DC-875A-4ED9-80C0-0A73AE8C77D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77F41EE-A877-4E96-BC66-903B274CB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244B572-4574-42F2-AA0B-A115391543AC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5988"/>
            <a:ext cx="5486400" cy="4475162"/>
          </a:xfrm>
          <a:prstGeom prst="rect">
            <a:avLst/>
          </a:prstGeom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F305A0-F674-431C-8D36-3C185250C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kumimoji="0" lang="ru-RU" b="1" i="1" smtClean="0"/>
              <a:t> </a:t>
            </a:r>
            <a:endParaRPr kumimoji="0" lang="ru-RU" smtClean="0"/>
          </a:p>
          <a:p>
            <a:endParaRPr kumimoji="0"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A07B08-E772-4490-B2AD-80F10DA03463}" type="slidenum">
              <a:rPr lang="ru-RU" smtClean="0">
                <a:latin typeface="Arial" charset="0"/>
                <a:cs typeface="Arial" charset="0"/>
              </a:rPr>
              <a:pPr/>
              <a:t>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671C1C-B726-49B2-B7B5-AB021A80EB82}" type="slidenum">
              <a:rPr lang="ru-RU" smtClean="0">
                <a:latin typeface="Arial" charset="0"/>
                <a:cs typeface="Arial" charset="0"/>
              </a:rPr>
              <a:pPr/>
              <a:t>11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E0AF3C-50EF-4061-855F-074D82EE3B21}" type="slidenum">
              <a:rPr lang="ru-RU" smtClean="0">
                <a:latin typeface="Arial" charset="0"/>
                <a:cs typeface="Arial" charset="0"/>
              </a:rPr>
              <a:pPr/>
              <a:t>12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4C10F7-EB35-4858-B06B-A7C88DFB20FC}" type="slidenum">
              <a:rPr lang="ru-RU" smtClean="0">
                <a:latin typeface="Arial" charset="0"/>
                <a:cs typeface="Arial" charset="0"/>
              </a:rPr>
              <a:pPr/>
              <a:t>13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>
              <a:solidFill>
                <a:srgbClr val="000000"/>
              </a:solidFill>
            </a:endParaRPr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638583-9BA5-4BBE-B494-3F9262D2E926}" type="slidenum">
              <a:rPr lang="ru-RU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14</a:t>
            </a:fld>
            <a:endParaRPr lang="ru-RU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85AC93-9C32-4ED9-9092-56BAE13E7543}" type="slidenum">
              <a:rPr lang="ru-RU" smtClean="0">
                <a:latin typeface="Arial" charset="0"/>
                <a:cs typeface="Arial" charset="0"/>
              </a:rPr>
              <a:pPr/>
              <a:t>15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" y="747713"/>
            <a:ext cx="6630988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kumimoji="0"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E022C3-B409-43E8-AFB5-F6A3A11815C9}" type="slidenum">
              <a:rPr lang="ru-RU" smtClean="0">
                <a:latin typeface="Arial" charset="0"/>
                <a:cs typeface="Arial" charset="0"/>
              </a:rPr>
              <a:pPr/>
              <a:t>16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133A4D-7D88-406C-B6D3-C64BC7DAB937}" type="slidenum">
              <a:rPr lang="ru-RU" smtClean="0">
                <a:latin typeface="Arial" charset="0"/>
                <a:cs typeface="Arial" charset="0"/>
              </a:rPr>
              <a:pPr/>
              <a:t>17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501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6CBB06-0A66-4185-8C20-222B07F1BC39}" type="slidenum">
              <a:rPr lang="ru-RU" smtClean="0">
                <a:latin typeface="Arial" charset="0"/>
                <a:cs typeface="Arial" charset="0"/>
              </a:rPr>
              <a:pPr/>
              <a:t>18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522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811506-DCFF-43EC-BAC0-242B20DFD70D}" type="slidenum">
              <a:rPr lang="ru-RU" smtClean="0">
                <a:latin typeface="Arial" charset="0"/>
                <a:cs typeface="Arial" charset="0"/>
              </a:rPr>
              <a:pPr/>
              <a:t>19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563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0AE3F0-76BC-43E6-902E-6B22D9945125}" type="slidenum">
              <a:rPr lang="ru-RU" smtClean="0">
                <a:latin typeface="Arial" charset="0"/>
                <a:cs typeface="Arial" charset="0"/>
              </a:rPr>
              <a:pPr/>
              <a:t>22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AFFDF7-46E0-4DEC-9F95-2D5EE20FE21D}" type="slidenum">
              <a:rPr lang="ru-RU" smtClean="0">
                <a:latin typeface="Arial" charset="0"/>
                <a:cs typeface="Arial" charset="0"/>
              </a:rPr>
              <a:pPr/>
              <a:t>2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4E19170-B8E5-464E-BB0F-EE5900CBA3FE}" type="slidenum">
              <a:rPr lang="ru-RU" smtClean="0">
                <a:latin typeface="Arial" charset="0"/>
                <a:cs typeface="Arial" charset="0"/>
              </a:rPr>
              <a:pPr/>
              <a:t>24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981F1D6-952A-4CA3-A171-D0470B22625F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1C8C1A-CA4B-4086-B61E-7DF41744F17C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" y="747713"/>
            <a:ext cx="6630988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kumimoji="0"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95B89D-BC52-440B-B583-C0D1C04C6E1F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4704A7-62C0-4323-913F-C4D96A4CF53C}" type="slidenum">
              <a:rPr lang="ru-RU" smtClean="0">
                <a:latin typeface="Arial" charset="0"/>
                <a:cs typeface="Arial" charset="0"/>
              </a:rPr>
              <a:pPr/>
              <a:t>6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79D820-B14F-4493-884F-231B07A0B0E5}" type="slidenum">
              <a:rPr lang="ru-RU" smtClean="0">
                <a:latin typeface="Arial" charset="0"/>
                <a:cs typeface="Arial" charset="0"/>
              </a:rPr>
              <a:pPr/>
              <a:t>7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" y="747713"/>
            <a:ext cx="6630988" cy="37290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anchor="ctr"/>
          <a:lstStyle/>
          <a:p>
            <a:endParaRPr kumimoji="0"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ru-RU" smtClean="0"/>
          </a:p>
          <a:p>
            <a:endParaRPr kumimoji="0"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C675AEC-C25D-4458-B617-8C5C510829D1}" type="slidenum">
              <a:rPr lang="ru-RU" smtClean="0">
                <a:latin typeface="Arial" charset="0"/>
                <a:cs typeface="Arial" charset="0"/>
              </a:rPr>
              <a:pPr/>
              <a:t>8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kumimoji="0" lang="en-GB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B48405-AF49-4470-900B-DE1124EEB2CF}" type="slidenum">
              <a:rPr lang="ru-RU" smtClean="0">
                <a:latin typeface="Arial" charset="0"/>
                <a:cs typeface="Arial" charset="0"/>
              </a:rPr>
              <a:pPr/>
              <a:t>10</a:t>
            </a:fld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747CC-0293-4A2E-8E7A-1F58395F9078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3766-1E4F-49A1-A85C-60867AB1D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718E-9F1A-4CDA-9C84-3639B046182A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3C550-8141-4842-AAB6-96756A517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DAF12-53FD-4BE4-BC7E-138064A594C1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B311A-2687-47C3-BD8B-9E7507D40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6ED35-6758-43FD-8F9A-EB790AFFD9E8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B5E0F-255F-4225-9026-51664A678E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9CD8-041D-47E8-8AF9-9AA038FAB1F5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1ECFA-F95E-4156-8BE8-6978044DF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468D5-B6E8-4B0F-ADFE-D2F857C8D9AB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91245-7F15-4041-A894-056E143A7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CE91-857E-4FEC-9ABC-4BE584124258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8F93-7A1B-46C1-A2E5-EB661BA73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63F4-B203-45AB-BC4E-FCAC95F0D007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E0654-DAE4-4FE5-834F-152F9E444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FC5E-EB31-4EE6-833D-D8C3410533BE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CE23A-297F-4EC4-9720-49858E27F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7260F-1DBF-4760-AD63-2DB26200FBE8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C7655-8C69-4E66-93CE-B073D18E5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072FB-F088-4BAC-9C30-DDA460E57F8E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08B4B-31E5-464D-804B-8396FA88C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4A3CC3-C92E-4A5C-9B12-10490AB867F1}" type="datetime1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BBC57E1-8A6E-4D76-B459-632E8A89E5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5" r:id="rId2"/>
    <p:sldLayoutId id="2147484374" r:id="rId3"/>
    <p:sldLayoutId id="2147484373" r:id="rId4"/>
    <p:sldLayoutId id="2147484372" r:id="rId5"/>
    <p:sldLayoutId id="2147484371" r:id="rId6"/>
    <p:sldLayoutId id="2147484370" r:id="rId7"/>
    <p:sldLayoutId id="2147484369" r:id="rId8"/>
    <p:sldLayoutId id="2147484368" r:id="rId9"/>
    <p:sldLayoutId id="2147484367" r:id="rId10"/>
    <p:sldLayoutId id="2147484366" r:id="rId11"/>
  </p:sldLayoutIdLst>
  <p:transition advClick="0" advTm="6000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molinvest.com/" TargetMode="Externa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09spravka.in.ua/photos/1243240466179600_1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olinvest.com/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molinvest.com/" TargetMode="Externa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://www.smolinvest.com/" TargetMode="Externa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olinvest.com/" TargetMode="Externa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.png"/><Relationship Id="rId7" Type="http://schemas.openxmlformats.org/officeDocument/2006/relationships/image" Target="../media/image52.jpeg"/><Relationship Id="rId12" Type="http://schemas.openxmlformats.org/officeDocument/2006/relationships/hyperlink" Target="http://www.smolinvest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png"/><Relationship Id="rId9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molinvest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olinvest.com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hyperlink" Target="http://www.smolinvest.com/" TargetMode="Externa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linvest.com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linves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olinvest.com/" TargetMode="Externa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linvest.com/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linves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evelopment@admin.smolensk.ru" TargetMode="External"/><Relationship Id="rId2" Type="http://schemas.openxmlformats.org/officeDocument/2006/relationships/hyperlink" Target="mailto:ekon@admin.smolensk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vest@admin.smolensk.ru" TargetMode="External"/><Relationship Id="rId5" Type="http://schemas.openxmlformats.org/officeDocument/2006/relationships/hyperlink" Target="mailto:invest-smolensk@yandex.ru" TargetMode="External"/><Relationship Id="rId4" Type="http://schemas.openxmlformats.org/officeDocument/2006/relationships/hyperlink" Target="mailto:business@admin.smolensk.r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molinvest.com/" TargetMode="External"/><Relationship Id="rId4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linves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olinvest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smolinvest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olinvest.com/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molinvest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smolinvest.com/" TargetMode="Externa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3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3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hyperlink" Target="http://www.smolinvest.com/" TargetMode="External"/><Relationship Id="rId5" Type="http://schemas.openxmlformats.org/officeDocument/2006/relationships/image" Target="../media/image26.jpeg"/><Relationship Id="rId15" Type="http://schemas.openxmlformats.org/officeDocument/2006/relationships/image" Target="../media/image35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8" descr="flag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023938"/>
            <a:ext cx="24479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Номер слайда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8CFAE1-19BD-4994-A8A8-4C31163856E4}" type="slidenum">
              <a:rPr lang="ru-RU" smtClean="0">
                <a:latin typeface="Arial" charset="0"/>
                <a:cs typeface="Arial" charset="0"/>
              </a:rPr>
              <a:pPr/>
              <a:t>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053" name="TextBox 11"/>
          <p:cNvSpPr txBox="1">
            <a:spLocks noChangeArrowheads="1"/>
          </p:cNvSpPr>
          <p:nvPr/>
        </p:nvSpPr>
        <p:spPr bwMode="auto">
          <a:xfrm>
            <a:off x="98425" y="2801938"/>
            <a:ext cx="9010650" cy="1570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>
              <a:defRPr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Reasons to invest in the Smolensk Region</a:t>
            </a:r>
            <a:endParaRPr lang="ru-RU" sz="4800" b="1" dirty="0" smtClean="0">
              <a:solidFill>
                <a:srgbClr val="0070C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5364" name="Picture 0" descr="D:\МИРОШКИН\ФОТО РАЗЛИЧНЫЕ\ГЕРБ и ФЛАГ Смоленской обл\Coat_of_arms_of_Smolensk_oblast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700088"/>
            <a:ext cx="18002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6"/>
          <p:cNvSpPr txBox="1">
            <a:spLocks noChangeArrowheads="1"/>
          </p:cNvSpPr>
          <p:nvPr/>
        </p:nvSpPr>
        <p:spPr bwMode="auto">
          <a:xfrm>
            <a:off x="36513" y="555625"/>
            <a:ext cx="9144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</a:rPr>
              <a:t>Machine engineering</a:t>
            </a:r>
            <a:r>
              <a:rPr lang="ru-RU" sz="2200">
                <a:solidFill>
                  <a:srgbClr val="0070C0"/>
                </a:solidFill>
              </a:rPr>
              <a:t> </a:t>
            </a:r>
            <a:endParaRPr lang="ru-RU" sz="2200" b="1">
              <a:solidFill>
                <a:srgbClr val="0070C0"/>
              </a:solidFill>
            </a:endParaRPr>
          </a:p>
        </p:txBody>
      </p:sp>
      <p:sp>
        <p:nvSpPr>
          <p:cNvPr id="32770" name="TextBox 15"/>
          <p:cNvSpPr txBox="1">
            <a:spLocks noChangeArrowheads="1"/>
          </p:cNvSpPr>
          <p:nvPr/>
        </p:nvSpPr>
        <p:spPr bwMode="auto">
          <a:xfrm>
            <a:off x="3924300" y="1203325"/>
            <a:ext cx="51847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85725"/>
            <a:r>
              <a:rPr lang="en-US" sz="1800" b="1" i="1"/>
              <a:t>The machine construction complex of the region integrates more than 200 enterprises with over 35 thousand employees.</a:t>
            </a:r>
            <a:endParaRPr lang="ru-RU" sz="1800"/>
          </a:p>
          <a:p>
            <a:pPr indent="85725"/>
            <a:r>
              <a:rPr lang="en-US" sz="1800" b="1" i="1"/>
              <a:t> </a:t>
            </a:r>
            <a:endParaRPr lang="ru-RU" sz="1800"/>
          </a:p>
          <a:p>
            <a:pPr indent="85725"/>
            <a:r>
              <a:rPr lang="en-US" sz="1800" b="1" i="1"/>
              <a:t>It includes:</a:t>
            </a:r>
            <a:endParaRPr lang="ru-RU" sz="1800"/>
          </a:p>
          <a:p>
            <a:pPr indent="85725"/>
            <a:r>
              <a:rPr lang="en-US" sz="1800" b="1" i="1"/>
              <a:t>-  transport vehicle industry;</a:t>
            </a:r>
            <a:endParaRPr lang="ru-RU" sz="1800"/>
          </a:p>
          <a:p>
            <a:pPr indent="85725"/>
            <a:r>
              <a:rPr lang="en-US" sz="1800" b="1" i="1"/>
              <a:t>- power engineering industry;</a:t>
            </a:r>
            <a:endParaRPr lang="ru-RU" sz="1800"/>
          </a:p>
          <a:p>
            <a:pPr indent="85725"/>
            <a:r>
              <a:rPr lang="en-US" sz="1800" b="1" i="1"/>
              <a:t>- instrument industry and electric engineering.</a:t>
            </a:r>
            <a:endParaRPr lang="ru-RU" sz="1800"/>
          </a:p>
          <a:p>
            <a:pPr indent="85725"/>
            <a:r>
              <a:rPr lang="ru-RU" sz="1800" b="1" i="1"/>
              <a:t> </a:t>
            </a:r>
            <a:endParaRPr lang="ru-RU" sz="1800"/>
          </a:p>
        </p:txBody>
      </p:sp>
      <p:sp>
        <p:nvSpPr>
          <p:cNvPr id="32771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A8CF92-91C3-4C3A-AFFB-314920F2064C}" type="slidenum">
              <a:rPr lang="ru-RU" smtClean="0">
                <a:latin typeface="Arial" charset="0"/>
                <a:cs typeface="Arial" charset="0"/>
              </a:rPr>
              <a:pPr/>
              <a:t>10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32772" name="Picture 19" descr="C:\Users\Nikiforova_YS\Desktop\Фото к презентации\DSC_49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716213"/>
            <a:ext cx="3000375" cy="18716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2773" name="Picture 19"/>
          <p:cNvPicPr>
            <a:picLocks noChangeAspect="1" noChangeArrowheads="1"/>
          </p:cNvPicPr>
          <p:nvPr/>
        </p:nvPicPr>
        <p:blipFill>
          <a:blip r:embed="rId4"/>
          <a:srcRect t="12930" b="12178"/>
          <a:stretch>
            <a:fillRect/>
          </a:stretch>
        </p:blipFill>
        <p:spPr bwMode="auto">
          <a:xfrm>
            <a:off x="323850" y="1058863"/>
            <a:ext cx="3000375" cy="18002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5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Картинка 106 из 1245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78525" y="1347788"/>
            <a:ext cx="2986088" cy="18240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4818" name="Прямоугольник 13"/>
          <p:cNvSpPr>
            <a:spLocks noChangeArrowheads="1"/>
          </p:cNvSpPr>
          <p:nvPr/>
        </p:nvSpPr>
        <p:spPr bwMode="auto">
          <a:xfrm>
            <a:off x="220663" y="2355850"/>
            <a:ext cx="5214937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 </a:t>
            </a:r>
            <a:r>
              <a:rPr lang="en-US" b="1" i="1"/>
              <a:t>-  The total reserve of timber in the state forestry fund – 300 mln. square meters.</a:t>
            </a:r>
            <a:endParaRPr lang="en-US"/>
          </a:p>
          <a:p>
            <a:r>
              <a:rPr lang="en-US" b="1" i="1"/>
              <a:t>-  The reserve of exploitable and overripe forests – 56,4 mln. square meters.</a:t>
            </a:r>
          </a:p>
          <a:p>
            <a:r>
              <a:rPr lang="en-US" b="1" i="1"/>
              <a:t>- The amount of exploitable and overripe forests – 4,7 mln. square meters per year.</a:t>
            </a:r>
            <a:endParaRPr lang="ru-RU"/>
          </a:p>
          <a:p>
            <a:pPr marL="285750" lvl="1" indent="-285750" algn="just" eaLnBrk="0" hangingPunct="0">
              <a:lnSpc>
                <a:spcPct val="130000"/>
              </a:lnSpc>
              <a:buFont typeface="Wingdings" pitchFamily="2" charset="2"/>
              <a:buChar char="§"/>
            </a:pPr>
            <a:endParaRPr lang="ru-RU"/>
          </a:p>
        </p:txBody>
      </p:sp>
      <p:pic>
        <p:nvPicPr>
          <p:cNvPr id="34819" name="Рисунок 17" descr="1.png"/>
          <p:cNvPicPr>
            <a:picLocks noChangeAspect="1"/>
          </p:cNvPicPr>
          <p:nvPr/>
        </p:nvPicPr>
        <p:blipFill>
          <a:blip r:embed="rId5"/>
          <a:srcRect r="21523" b="37991"/>
          <a:stretch>
            <a:fillRect/>
          </a:stretch>
        </p:blipFill>
        <p:spPr bwMode="auto">
          <a:xfrm>
            <a:off x="5508625" y="2643188"/>
            <a:ext cx="2951163" cy="19478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9" name="Номер слайда 18"/>
          <p:cNvSpPr txBox="1">
            <a:spLocks noGrp="1"/>
          </p:cNvSpPr>
          <p:nvPr/>
        </p:nvSpPr>
        <p:spPr>
          <a:xfrm>
            <a:off x="8647113" y="4806950"/>
            <a:ext cx="366712" cy="2730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+mn-lt"/>
              <a:cs typeface="+mn-cs"/>
            </a:endParaRPr>
          </a:p>
        </p:txBody>
      </p:sp>
      <p:sp>
        <p:nvSpPr>
          <p:cNvPr id="34821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ECA26DB-22ED-4C85-BD64-2AF866088657}" type="slidenum">
              <a:rPr lang="ru-RU" smtClean="0">
                <a:latin typeface="Arial" charset="0"/>
                <a:cs typeface="Arial" charset="0"/>
              </a:rPr>
              <a:pPr/>
              <a:t>11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4822" name="TextBox 13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6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34823" name="Прямоугольник 8"/>
          <p:cNvSpPr>
            <a:spLocks noChangeArrowheads="1"/>
          </p:cNvSpPr>
          <p:nvPr/>
        </p:nvSpPr>
        <p:spPr bwMode="auto">
          <a:xfrm>
            <a:off x="144463" y="1450975"/>
            <a:ext cx="5722937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lvl="1" indent="-285750" algn="ctr" eaLnBrk="0" hangingPunct="0">
              <a:lnSpc>
                <a:spcPct val="130000"/>
              </a:lnSpc>
            </a:pPr>
            <a:r>
              <a:rPr lang="ru-RU" sz="1800" b="1" i="1">
                <a:solidFill>
                  <a:srgbClr val="FF0000"/>
                </a:solidFill>
              </a:rPr>
              <a:t>The op</a:t>
            </a:r>
            <a:r>
              <a:rPr lang="en-US" sz="1800" b="1" i="1">
                <a:solidFill>
                  <a:srgbClr val="FF0000"/>
                </a:solidFill>
              </a:rPr>
              <a:t>p</a:t>
            </a:r>
            <a:r>
              <a:rPr lang="ru-RU" sz="1800" b="1" i="1">
                <a:solidFill>
                  <a:srgbClr val="FF0000"/>
                </a:solidFill>
              </a:rPr>
              <a:t>ortunity </a:t>
            </a:r>
            <a:r>
              <a:rPr lang="en-US" sz="1800" b="1" i="1">
                <a:solidFill>
                  <a:srgbClr val="FF0000"/>
                </a:solidFill>
              </a:rPr>
              <a:t>to increase</a:t>
            </a:r>
            <a:r>
              <a:rPr lang="ru-RU" sz="1800" b="1" i="1">
                <a:solidFill>
                  <a:srgbClr val="FF0000"/>
                </a:solidFill>
              </a:rPr>
              <a:t> logging  in three times</a:t>
            </a:r>
            <a:endParaRPr lang="ru-RU" sz="1800" b="1">
              <a:solidFill>
                <a:srgbClr val="FF0000"/>
              </a:solidFill>
            </a:endParaRP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201613" y="620713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200" b="1">
                <a:solidFill>
                  <a:srgbClr val="0070C0"/>
                </a:solidFill>
              </a:rPr>
              <a:t>Perspectives of timber and wood processing industry</a:t>
            </a:r>
            <a:endParaRPr lang="ru-RU" sz="2200">
              <a:solidFill>
                <a:srgbClr val="0070C0"/>
              </a:solidFill>
            </a:endParaRPr>
          </a:p>
          <a:p>
            <a:pPr algn="ctr" eaLnBrk="0" hangingPunct="0"/>
            <a:endParaRPr lang="ru-RU" sz="2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_DSC22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495550"/>
            <a:ext cx="3028950" cy="2020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6866" name="Picture 14" descr="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1058863"/>
            <a:ext cx="2843213" cy="189706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180975" y="557213"/>
            <a:ext cx="9144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70C0"/>
                </a:solidFill>
              </a:rPr>
              <a:t>The largest wood processing import-substituting industries</a:t>
            </a:r>
            <a:endParaRPr lang="ru-RU" sz="2200" b="1">
              <a:solidFill>
                <a:srgbClr val="0070C0"/>
              </a:solidFill>
            </a:endParaRPr>
          </a:p>
        </p:txBody>
      </p:sp>
      <p:sp>
        <p:nvSpPr>
          <p:cNvPr id="36868" name="TextBox 15"/>
          <p:cNvSpPr txBox="1">
            <a:spLocks noChangeArrowheads="1"/>
          </p:cNvSpPr>
          <p:nvPr/>
        </p:nvSpPr>
        <p:spPr bwMode="auto">
          <a:xfrm>
            <a:off x="428625" y="1301750"/>
            <a:ext cx="42878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>
                <a:solidFill>
                  <a:srgbClr val="A80000"/>
                </a:solidFill>
              </a:rPr>
              <a:t>LLC</a:t>
            </a:r>
            <a:r>
              <a:rPr lang="ru-RU" sz="1400" b="1">
                <a:solidFill>
                  <a:srgbClr val="A80000"/>
                </a:solidFill>
              </a:rPr>
              <a:t> </a:t>
            </a:r>
            <a:r>
              <a:rPr lang="en-US" altLang="ru-RU" sz="1400" b="1">
                <a:solidFill>
                  <a:srgbClr val="A80000"/>
                </a:solidFill>
              </a:rPr>
              <a:t>“</a:t>
            </a:r>
            <a:r>
              <a:rPr lang="en-US" sz="1400" b="1">
                <a:solidFill>
                  <a:srgbClr val="A80000"/>
                </a:solidFill>
              </a:rPr>
              <a:t>EGGER DREVPRODUCT GAGARIN</a:t>
            </a:r>
            <a:r>
              <a:rPr lang="en-US" altLang="ru-RU" sz="1400" b="1">
                <a:solidFill>
                  <a:srgbClr val="A80000"/>
                </a:solidFill>
              </a:rPr>
              <a:t>”</a:t>
            </a:r>
            <a:r>
              <a:rPr lang="ru-RU" altLang="ja-JP" sz="1400" b="1">
                <a:solidFill>
                  <a:srgbClr val="A8000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ru-RU" sz="1400" b="1">
                <a:solidFill>
                  <a:srgbClr val="C00000"/>
                </a:solidFill>
              </a:rPr>
              <a:t>(</a:t>
            </a:r>
            <a:r>
              <a:rPr lang="en-US" sz="1400" b="1">
                <a:solidFill>
                  <a:srgbClr val="C00000"/>
                </a:solidFill>
              </a:rPr>
              <a:t>EGGER</a:t>
            </a:r>
            <a:r>
              <a:rPr lang="ru-RU" sz="1400" b="1">
                <a:solidFill>
                  <a:srgbClr val="C00000"/>
                </a:solidFill>
              </a:rPr>
              <a:t>, </a:t>
            </a:r>
            <a:r>
              <a:rPr lang="en-US" sz="1400" b="1">
                <a:solidFill>
                  <a:srgbClr val="C00000"/>
                </a:solidFill>
              </a:rPr>
              <a:t>Austria)</a:t>
            </a:r>
            <a:endParaRPr lang="ru-RU" sz="1400" b="1">
              <a:solidFill>
                <a:srgbClr val="C0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/>
              <a:t>production of flakeboard and</a:t>
            </a:r>
          </a:p>
          <a:p>
            <a:pPr algn="ctr">
              <a:lnSpc>
                <a:spcPct val="120000"/>
              </a:lnSpc>
            </a:pPr>
            <a:r>
              <a:rPr lang="en-US"/>
              <a:t>laminated plywood</a:t>
            </a:r>
            <a:endParaRPr lang="ru-RU" sz="1400" b="1"/>
          </a:p>
        </p:txBody>
      </p:sp>
      <p:sp>
        <p:nvSpPr>
          <p:cNvPr id="36869" name="TextBox 16"/>
          <p:cNvSpPr txBox="1">
            <a:spLocks noChangeArrowheads="1"/>
          </p:cNvSpPr>
          <p:nvPr/>
        </p:nvSpPr>
        <p:spPr bwMode="auto">
          <a:xfrm>
            <a:off x="4402138" y="2932113"/>
            <a:ext cx="4706937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>
                <a:solidFill>
                  <a:srgbClr val="A80000"/>
                </a:solidFill>
              </a:rPr>
              <a:t>JSC </a:t>
            </a:r>
            <a:r>
              <a:rPr lang="en-US" altLang="ru-RU" b="1">
                <a:solidFill>
                  <a:srgbClr val="A80000"/>
                </a:solidFill>
              </a:rPr>
              <a:t>“</a:t>
            </a:r>
            <a:r>
              <a:rPr lang="en-US" b="1">
                <a:solidFill>
                  <a:srgbClr val="A80000"/>
                </a:solidFill>
              </a:rPr>
              <a:t>Igorevsky wood processing</a:t>
            </a:r>
          </a:p>
          <a:p>
            <a:pPr algn="ctr">
              <a:lnSpc>
                <a:spcPct val="120000"/>
              </a:lnSpc>
            </a:pPr>
            <a:r>
              <a:rPr lang="en-US" b="1">
                <a:solidFill>
                  <a:srgbClr val="A80000"/>
                </a:solidFill>
              </a:rPr>
              <a:t>integrated plant</a:t>
            </a:r>
            <a:r>
              <a:rPr lang="en-US" altLang="ru-RU" b="1">
                <a:solidFill>
                  <a:srgbClr val="A80000"/>
                </a:solidFill>
              </a:rPr>
              <a:t>”</a:t>
            </a:r>
            <a:endParaRPr lang="ru-RU" altLang="ja-JP" b="1"/>
          </a:p>
          <a:p>
            <a:pPr algn="ctr">
              <a:lnSpc>
                <a:spcPct val="120000"/>
              </a:lnSpc>
            </a:pPr>
            <a:r>
              <a:rPr lang="en-US" sz="1400"/>
              <a:t>implementation of the investment project on the construction of the facility for medium-density fiberboard  production on the terms of private-public partnership   funded by the INVESTMENT FUND OF RUSSIA </a:t>
            </a:r>
            <a:endParaRPr lang="ru-RU" sz="1400"/>
          </a:p>
        </p:txBody>
      </p:sp>
      <p:sp>
        <p:nvSpPr>
          <p:cNvPr id="36870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07D309-FC99-4658-8E78-5E1911CC3CB1}" type="slidenum">
              <a:rPr lang="ru-RU" smtClean="0">
                <a:latin typeface="Arial" charset="0"/>
                <a:cs typeface="Arial" charset="0"/>
              </a:rPr>
              <a:pPr/>
              <a:t>12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6871" name="TextBox 10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5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Rhenus Revival Kiev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3168650"/>
            <a:ext cx="2408238" cy="14414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8914" name="Picture 5" descr="a4_Альфа ттТран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211388"/>
            <a:ext cx="2374900" cy="1438275"/>
          </a:xfrm>
          <a:prstGeom prst="rect">
            <a:avLst/>
          </a:prstGeom>
          <a:noFill/>
          <a:ln w="63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3132138" y="987425"/>
            <a:ext cx="57880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1800"/>
              <a:t>There are </a:t>
            </a:r>
            <a:r>
              <a:rPr lang="en-US" sz="1800" b="1"/>
              <a:t>14 warehouses of temporary storage</a:t>
            </a:r>
            <a:r>
              <a:rPr lang="en-US" sz="1800"/>
              <a:t> in the Smolensk region. The total effective area of all the warehouses of temporary storage amounts to </a:t>
            </a:r>
            <a:r>
              <a:rPr lang="ru-RU" sz="1800" b="1"/>
              <a:t>100 </a:t>
            </a:r>
            <a:r>
              <a:rPr lang="en-US" sz="1800" b="1"/>
              <a:t>thousand m</a:t>
            </a:r>
            <a:r>
              <a:rPr lang="ru-RU" sz="1800" b="1" baseline="30000"/>
              <a:t>2</a:t>
            </a:r>
            <a:r>
              <a:rPr lang="ru-RU" sz="1800" b="1"/>
              <a:t>,</a:t>
            </a:r>
            <a:r>
              <a:rPr lang="ru-RU" sz="1800"/>
              <a:t> </a:t>
            </a:r>
            <a:r>
              <a:rPr lang="en-US" sz="1800"/>
              <a:t>the total size of the adjacent area exceeds 1</a:t>
            </a:r>
            <a:r>
              <a:rPr lang="ru-RU" sz="1800" b="1"/>
              <a:t>75 </a:t>
            </a:r>
            <a:r>
              <a:rPr lang="en-US" sz="1800" b="1"/>
              <a:t>thousand m</a:t>
            </a:r>
            <a:r>
              <a:rPr lang="ru-RU" sz="1800" b="1" baseline="30000"/>
              <a:t>2</a:t>
            </a:r>
            <a:r>
              <a:rPr lang="ru-RU" sz="1800" b="1"/>
              <a:t>.</a:t>
            </a:r>
            <a:r>
              <a:rPr lang="ru-RU" sz="1800"/>
              <a:t> </a:t>
            </a:r>
            <a:r>
              <a:rPr lang="en-US" sz="1800"/>
              <a:t>Five warehouses of temporary storage have the status of customs logistic terminal (CLT):</a:t>
            </a:r>
            <a:endParaRPr lang="ru-RU" sz="1800"/>
          </a:p>
        </p:txBody>
      </p:sp>
      <p:sp>
        <p:nvSpPr>
          <p:cNvPr id="38916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6B476E-4808-4BA3-AEA3-5C537F8B0F26}" type="slidenum">
              <a:rPr lang="ru-RU" smtClean="0">
                <a:latin typeface="Arial" charset="0"/>
                <a:cs typeface="Arial" charset="0"/>
              </a:rPr>
              <a:pPr/>
              <a:t>13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38917" name="TextBox 10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5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pic>
        <p:nvPicPr>
          <p:cNvPr id="38918" name="Picture 10" descr="\\Servder\der\Отдел внешнеэкономических связей\Мышляева П Ю\карты для презентации\67-11-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842963"/>
            <a:ext cx="2303463" cy="152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3132138" y="3076575"/>
            <a:ext cx="5705475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500" b="1"/>
              <a:t>CLT </a:t>
            </a:r>
            <a:r>
              <a:rPr lang="en-US" altLang="ru-RU" sz="1500" b="1"/>
              <a:t>“</a:t>
            </a:r>
            <a:r>
              <a:rPr lang="en-US" sz="1500" b="1"/>
              <a:t>Krasninsky</a:t>
            </a:r>
            <a:r>
              <a:rPr lang="en-US" altLang="ru-RU" sz="1500" b="1"/>
              <a:t>”</a:t>
            </a:r>
            <a:r>
              <a:rPr lang="en-US" sz="1500" b="1"/>
              <a:t> </a:t>
            </a:r>
            <a:r>
              <a:rPr lang="ru-RU" sz="1500"/>
              <a:t>(</a:t>
            </a:r>
            <a:r>
              <a:rPr lang="en-US" altLang="ru-RU" sz="1500"/>
              <a:t>“</a:t>
            </a:r>
            <a:r>
              <a:rPr lang="en-US" sz="1500"/>
              <a:t>Renus Logistics</a:t>
            </a:r>
            <a:r>
              <a:rPr lang="en-US" altLang="ru-RU" sz="1500"/>
              <a:t>”</a:t>
            </a:r>
            <a:r>
              <a:rPr lang="ru-RU" altLang="ja-JP" sz="1500"/>
              <a:t>)</a:t>
            </a:r>
          </a:p>
          <a:p>
            <a:pPr algn="just"/>
            <a:r>
              <a:rPr lang="en-US" sz="1500" b="1"/>
              <a:t>CLT </a:t>
            </a:r>
            <a:r>
              <a:rPr lang="en-US" altLang="ru-RU" sz="1500" b="1"/>
              <a:t>“</a:t>
            </a:r>
            <a:r>
              <a:rPr lang="en-US" sz="1500" b="1"/>
              <a:t>Stabensky</a:t>
            </a:r>
            <a:r>
              <a:rPr lang="en-US" altLang="ru-RU" sz="1500" b="1"/>
              <a:t>”</a:t>
            </a:r>
            <a:r>
              <a:rPr lang="en-US" sz="1500" b="1"/>
              <a:t> </a:t>
            </a:r>
            <a:r>
              <a:rPr lang="ru-RU" sz="1500"/>
              <a:t>(</a:t>
            </a:r>
            <a:r>
              <a:rPr lang="en-US" altLang="ru-RU" sz="1500"/>
              <a:t>“</a:t>
            </a:r>
            <a:r>
              <a:rPr lang="en-US" sz="1500"/>
              <a:t>Alfa Trans</a:t>
            </a:r>
            <a:r>
              <a:rPr lang="en-US" altLang="ru-RU" sz="1500"/>
              <a:t>”</a:t>
            </a:r>
            <a:r>
              <a:rPr lang="ru-RU" altLang="ja-JP" sz="1500"/>
              <a:t>)</a:t>
            </a:r>
          </a:p>
          <a:p>
            <a:pPr algn="just"/>
            <a:r>
              <a:rPr lang="en-US" sz="1500" b="1"/>
              <a:t>CLT </a:t>
            </a:r>
            <a:r>
              <a:rPr lang="en-US" altLang="ru-RU" sz="1500" b="1"/>
              <a:t>“</a:t>
            </a:r>
            <a:r>
              <a:rPr lang="en-US" sz="1500" b="1"/>
              <a:t>Krasnoy</a:t>
            </a:r>
            <a:r>
              <a:rPr lang="en-US" altLang="ru-RU" sz="1500" b="1"/>
              <a:t>”</a:t>
            </a:r>
            <a:r>
              <a:rPr lang="en-US" sz="1500" b="1"/>
              <a:t> </a:t>
            </a:r>
            <a:r>
              <a:rPr lang="ru-RU" sz="1500"/>
              <a:t>(</a:t>
            </a:r>
            <a:r>
              <a:rPr lang="en-US" altLang="ru-RU" sz="1500"/>
              <a:t>“</a:t>
            </a:r>
            <a:r>
              <a:rPr lang="en-US" sz="1500"/>
              <a:t>Alfa Trans</a:t>
            </a:r>
            <a:r>
              <a:rPr lang="en-US" altLang="ru-RU" sz="1500"/>
              <a:t>”</a:t>
            </a:r>
            <a:r>
              <a:rPr lang="ru-RU" altLang="ja-JP" sz="1500"/>
              <a:t>)</a:t>
            </a:r>
          </a:p>
          <a:p>
            <a:pPr algn="just"/>
            <a:r>
              <a:rPr lang="en-US" sz="1500" b="1"/>
              <a:t>CLT </a:t>
            </a:r>
            <a:r>
              <a:rPr lang="en-US" altLang="ru-RU" sz="1500" b="1"/>
              <a:t>“</a:t>
            </a:r>
            <a:r>
              <a:rPr lang="en-US" sz="1500" b="1"/>
              <a:t>Rudnyansky</a:t>
            </a:r>
            <a:r>
              <a:rPr lang="en-US" altLang="ru-RU" sz="1500" b="1"/>
              <a:t>”</a:t>
            </a:r>
            <a:r>
              <a:rPr lang="en-US" sz="1500" b="1"/>
              <a:t> </a:t>
            </a:r>
            <a:r>
              <a:rPr lang="ru-RU" sz="1500"/>
              <a:t>(</a:t>
            </a:r>
            <a:r>
              <a:rPr lang="en-US" altLang="ru-RU" sz="1500"/>
              <a:t>“</a:t>
            </a:r>
            <a:r>
              <a:rPr lang="en-US" sz="1500"/>
              <a:t>Evrotransservis</a:t>
            </a:r>
            <a:r>
              <a:rPr lang="en-US" altLang="ru-RU" sz="1500"/>
              <a:t>”</a:t>
            </a:r>
            <a:r>
              <a:rPr lang="ru-RU" altLang="ja-JP" sz="1500"/>
              <a:t>)</a:t>
            </a:r>
          </a:p>
          <a:p>
            <a:pPr algn="just"/>
            <a:r>
              <a:rPr lang="en-US" sz="1500" b="1"/>
              <a:t>CLT </a:t>
            </a:r>
            <a:r>
              <a:rPr lang="en-US" altLang="ru-RU" sz="1500" b="1"/>
              <a:t>“</a:t>
            </a:r>
            <a:r>
              <a:rPr lang="en-US" sz="1500" b="1"/>
              <a:t>Smolensky</a:t>
            </a:r>
            <a:r>
              <a:rPr lang="en-US" altLang="ru-RU" sz="1500" b="1"/>
              <a:t>”</a:t>
            </a:r>
            <a:r>
              <a:rPr lang="en-US" sz="1500" b="1"/>
              <a:t> </a:t>
            </a:r>
            <a:r>
              <a:rPr lang="ru-RU" sz="1500"/>
              <a:t>(</a:t>
            </a:r>
            <a:r>
              <a:rPr lang="en-US" altLang="ru-RU" sz="1500"/>
              <a:t>“</a:t>
            </a:r>
            <a:r>
              <a:rPr lang="en-US" sz="1500"/>
              <a:t>Katynsky Terminal</a:t>
            </a:r>
            <a:r>
              <a:rPr lang="en-US" altLang="ru-RU" sz="1500"/>
              <a:t>”</a:t>
            </a:r>
            <a:r>
              <a:rPr lang="ru-RU" altLang="ja-JP" sz="1500"/>
              <a:t>)</a:t>
            </a:r>
            <a:endParaRPr lang="ru-RU" sz="1500"/>
          </a:p>
        </p:txBody>
      </p:sp>
      <p:sp>
        <p:nvSpPr>
          <p:cNvPr id="38920" name="Rectangle 1"/>
          <p:cNvSpPr txBox="1">
            <a:spLocks noChangeArrowheads="1"/>
          </p:cNvSpPr>
          <p:nvPr/>
        </p:nvSpPr>
        <p:spPr bwMode="auto">
          <a:xfrm>
            <a:off x="669925" y="463550"/>
            <a:ext cx="8424863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384175" algn="ctr" eaLnBrk="0" hangingPunct="0">
              <a:lnSpc>
                <a:spcPct val="125000"/>
              </a:lnSpc>
              <a:spcBef>
                <a:spcPts val="4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</a:pPr>
            <a:r>
              <a:rPr lang="en-US" sz="2200" b="1">
                <a:solidFill>
                  <a:srgbClr val="0070C0"/>
                </a:solidFill>
              </a:rPr>
              <a:t>Development of logistic services</a:t>
            </a:r>
            <a:endParaRPr lang="ru-RU" sz="2000" b="1" i="1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 descr="\\Servder\der\Отдел внешнеэкономических связей\Мышляева П Ю\Vorlesung_Uni_Aach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4038" y="2932113"/>
            <a:ext cx="2165350" cy="158432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122" name="Picture 2" descr="C:\Documents and Settings\Miroshkin_IA.ADSM\Рабочий стол\220px-Смоленск._Университет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995488"/>
            <a:ext cx="2160588" cy="142081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sp>
        <p:nvSpPr>
          <p:cNvPr id="409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DAA916-967F-443B-A53E-DBAAFE3517FE}" type="slidenum">
              <a:rPr lang="ru-RU" smtClean="0">
                <a:latin typeface="Arial" charset="0"/>
                <a:cs typeface="Arial" charset="0"/>
              </a:rPr>
              <a:pPr/>
              <a:t>14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0964" name="Прямоугольник 4"/>
          <p:cNvSpPr>
            <a:spLocks noChangeArrowheads="1"/>
          </p:cNvSpPr>
          <p:nvPr/>
        </p:nvSpPr>
        <p:spPr bwMode="auto">
          <a:xfrm>
            <a:off x="107950" y="1492250"/>
            <a:ext cx="66246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Number of educational institutions </a:t>
            </a:r>
            <a:r>
              <a:rPr lang="ru-RU" sz="1400" b="1"/>
              <a:t>– 83, </a:t>
            </a:r>
            <a:r>
              <a:rPr lang="en-US" sz="1400" b="1"/>
              <a:t>number of students is over </a:t>
            </a:r>
            <a:r>
              <a:rPr lang="ru-RU" sz="1400" b="1"/>
              <a:t>66 000 </a:t>
            </a:r>
            <a:r>
              <a:rPr lang="en-US" sz="1400" b="1"/>
              <a:t>people</a:t>
            </a:r>
            <a:r>
              <a:rPr lang="ru-RU" sz="1400" b="1"/>
              <a:t>,</a:t>
            </a:r>
            <a:r>
              <a:rPr lang="en-US" sz="1400" b="1"/>
              <a:t> </a:t>
            </a:r>
            <a:r>
              <a:rPr lang="ru-RU" sz="1400" b="1"/>
              <a:t>41 </a:t>
            </a:r>
            <a:r>
              <a:rPr lang="en-US" sz="1400" b="1"/>
              <a:t>degree programs</a:t>
            </a:r>
            <a:r>
              <a:rPr lang="ru-RU" sz="1400" b="1"/>
              <a:t>, 167 </a:t>
            </a:r>
            <a:r>
              <a:rPr lang="en-US" sz="1400" b="1"/>
              <a:t>professional majors.</a:t>
            </a:r>
            <a:endParaRPr lang="ru-RU" sz="1400" b="1"/>
          </a:p>
          <a:p>
            <a:r>
              <a:rPr lang="en-US" sz="1200" b="1">
                <a:solidFill>
                  <a:srgbClr val="000000"/>
                </a:solidFill>
              </a:rPr>
              <a:t>The main professional majors of the intermediate vocational training</a:t>
            </a:r>
            <a:r>
              <a:rPr lang="ru-RU" sz="1200" b="1">
                <a:solidFill>
                  <a:srgbClr val="000000"/>
                </a:solidFill>
              </a:rPr>
              <a:t>: </a:t>
            </a:r>
          </a:p>
          <a:p>
            <a:pPr algn="just">
              <a:buFontTx/>
              <a:buChar char="-"/>
            </a:pPr>
            <a:r>
              <a:rPr lang="ru-RU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specialists in the field of machinery manufacturing, tool engineering, multifunctional machine operators, lathe operators, milling machine operators, welding operators, specialists in electrical technology, specialists in construction and architecture.  </a:t>
            </a:r>
            <a:r>
              <a:rPr lang="ru-RU" sz="120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n-US" sz="1200" b="1">
                <a:solidFill>
                  <a:srgbClr val="000000"/>
                </a:solidFill>
              </a:rPr>
              <a:t>The main professional majors of the higher professional training: </a:t>
            </a:r>
            <a:endParaRPr lang="ru-RU" sz="1200" b="1">
              <a:solidFill>
                <a:srgbClr val="000000"/>
              </a:solidFill>
            </a:endParaRPr>
          </a:p>
          <a:p>
            <a:pPr algn="just">
              <a:buFontTx/>
              <a:buChar char="-"/>
            </a:pPr>
            <a:r>
              <a:rPr lang="ru-RU" sz="12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specialists in the field of electric power industry, electric engineering, radio engineering and information technologies, automotive industry and transportation, construction, communal services, agriculture, livestock breeding, plant breeding, mechanization</a:t>
            </a:r>
            <a:r>
              <a:rPr lang="ru-RU" sz="120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ru-RU" sz="1200">
                <a:solidFill>
                  <a:srgbClr val="000000"/>
                </a:solidFill>
              </a:rPr>
              <a:t>- </a:t>
            </a:r>
            <a:r>
              <a:rPr lang="en-US" sz="1200">
                <a:solidFill>
                  <a:srgbClr val="000000"/>
                </a:solidFill>
              </a:rPr>
              <a:t>obstetricians, gynecologists, anesthesiologists,  resuscitators, surgeons, infectious disease specialists, oncologists, neurologists, microbiologists, physiotherapists, pharmacists, histologists, orthopedists, otolaryngologists, pediatricians, pediatric dentists, pediatric surgeons</a:t>
            </a:r>
            <a:r>
              <a:rPr lang="ru-RU" sz="1200">
                <a:solidFill>
                  <a:srgbClr val="000000"/>
                </a:solidFill>
              </a:rPr>
              <a:t>;</a:t>
            </a:r>
          </a:p>
          <a:p>
            <a:pPr algn="just"/>
            <a:r>
              <a:rPr lang="ru-RU" sz="1200">
                <a:solidFill>
                  <a:srgbClr val="000000"/>
                </a:solidFill>
              </a:rPr>
              <a:t>- </a:t>
            </a:r>
            <a:r>
              <a:rPr lang="en-US" sz="1200">
                <a:solidFill>
                  <a:srgbClr val="000000"/>
                </a:solidFill>
              </a:rPr>
              <a:t>specialists in the field of economics, trade, computer studies, legal studies, sociology, linguistics as well as specialists of state administration, management, land development, tourism and service.  </a:t>
            </a:r>
            <a:endParaRPr lang="ru-RU" sz="1200">
              <a:solidFill>
                <a:srgbClr val="000000"/>
              </a:solidFill>
            </a:endParaRPr>
          </a:p>
        </p:txBody>
      </p:sp>
      <p:sp>
        <p:nvSpPr>
          <p:cNvPr id="40965" name="Rectangle 7"/>
          <p:cNvSpPr>
            <a:spLocks noChangeArrowheads="1"/>
          </p:cNvSpPr>
          <p:nvPr/>
        </p:nvSpPr>
        <p:spPr bwMode="auto">
          <a:xfrm>
            <a:off x="107950" y="1187450"/>
            <a:ext cx="6192838" cy="30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00"/>
                </a:solidFill>
              </a:rPr>
              <a:t>Institutions of vocational training </a:t>
            </a:r>
            <a:endParaRPr lang="ru-RU" sz="1400" b="1">
              <a:solidFill>
                <a:srgbClr val="000000"/>
              </a:solidFill>
            </a:endParaRPr>
          </a:p>
        </p:txBody>
      </p:sp>
      <p:pic>
        <p:nvPicPr>
          <p:cNvPr id="40966" name="Рисунок 180" descr="smolenskiy-gumanitarnyy-universitet-8583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2900" y="579438"/>
            <a:ext cx="2127250" cy="1525587"/>
          </a:xfrm>
          <a:prstGeom prst="rect">
            <a:avLst/>
          </a:prstGeom>
          <a:noFill/>
          <a:ln w="6350">
            <a:solidFill>
              <a:srgbClr val="F79646"/>
            </a:solidFill>
            <a:miter lim="800000"/>
            <a:headEnd/>
            <a:tailEnd/>
          </a:ln>
        </p:spPr>
      </p:pic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574675" y="487363"/>
            <a:ext cx="5868988" cy="7699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Availability of free highly skilled</a:t>
            </a:r>
          </a:p>
          <a:p>
            <a:pPr algn="ctr"/>
            <a:r>
              <a:rPr lang="en-US" sz="2200" b="1">
                <a:solidFill>
                  <a:srgbClr val="0070C0"/>
                </a:solidFill>
              </a:rPr>
              <a:t>human resources</a:t>
            </a:r>
            <a:endParaRPr lang="ru-RU" sz="2200" b="1">
              <a:solidFill>
                <a:srgbClr val="0070C0"/>
              </a:solidFill>
            </a:endParaRPr>
          </a:p>
        </p:txBody>
      </p:sp>
      <p:sp>
        <p:nvSpPr>
          <p:cNvPr id="40968" name="TextBox 10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6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700088"/>
            <a:ext cx="4606925" cy="3567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3010" name="Text Box 7"/>
          <p:cNvSpPr txBox="1">
            <a:spLocks noChangeArrowheads="1"/>
          </p:cNvSpPr>
          <p:nvPr/>
        </p:nvSpPr>
        <p:spPr bwMode="auto">
          <a:xfrm>
            <a:off x="5929313" y="3106738"/>
            <a:ext cx="2438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3011" name="Rectangle 8"/>
          <p:cNvSpPr>
            <a:spLocks noChangeArrowheads="1"/>
          </p:cNvSpPr>
          <p:nvPr/>
        </p:nvSpPr>
        <p:spPr bwMode="auto">
          <a:xfrm>
            <a:off x="1709738" y="67786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3012" name="Text Box 10"/>
          <p:cNvSpPr txBox="1">
            <a:spLocks noChangeArrowheads="1"/>
          </p:cNvSpPr>
          <p:nvPr/>
        </p:nvSpPr>
        <p:spPr bwMode="auto">
          <a:xfrm>
            <a:off x="6553200" y="2800350"/>
            <a:ext cx="2362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3013" name="Text Box 11"/>
          <p:cNvSpPr txBox="1">
            <a:spLocks noChangeArrowheads="1"/>
          </p:cNvSpPr>
          <p:nvPr/>
        </p:nvSpPr>
        <p:spPr bwMode="auto">
          <a:xfrm>
            <a:off x="6781800" y="3200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43014" name="Номер слайда 3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A8FB23-7C9F-4A58-B8B6-96AC911466AC}" type="slidenum">
              <a:rPr lang="ru-RU" smtClean="0">
                <a:latin typeface="Arial" charset="0"/>
                <a:cs typeface="Arial" charset="0"/>
              </a:rPr>
              <a:pPr/>
              <a:t>15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43015" name="Picture 1"/>
          <p:cNvPicPr>
            <a:picLocks noChangeAspect="1" noChangeArrowheads="1"/>
          </p:cNvPicPr>
          <p:nvPr/>
        </p:nvPicPr>
        <p:blipFill>
          <a:blip r:embed="rId4"/>
          <a:srcRect l="26666" t="16672" r="17778" b="12469"/>
          <a:stretch>
            <a:fillRect/>
          </a:stretch>
        </p:blipFill>
        <p:spPr bwMode="auto">
          <a:xfrm>
            <a:off x="68263" y="3076575"/>
            <a:ext cx="1655762" cy="1079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6" name="Picture 2"/>
          <p:cNvPicPr>
            <a:picLocks noChangeAspect="1" noChangeArrowheads="1"/>
          </p:cNvPicPr>
          <p:nvPr/>
        </p:nvPicPr>
        <p:blipFill>
          <a:blip r:embed="rId5"/>
          <a:srcRect l="27592" t="18750" r="29485" b="21875"/>
          <a:stretch>
            <a:fillRect/>
          </a:stretch>
        </p:blipFill>
        <p:spPr bwMode="auto">
          <a:xfrm>
            <a:off x="77788" y="1938338"/>
            <a:ext cx="1643062" cy="10556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7" name="Picture 4" descr="замощье"/>
          <p:cNvPicPr>
            <a:picLocks noChangeAspect="1" noChangeArrowheads="1"/>
          </p:cNvPicPr>
          <p:nvPr/>
        </p:nvPicPr>
        <p:blipFill>
          <a:blip r:embed="rId6"/>
          <a:srcRect l="35359" t="36667" r="22211" b="16667"/>
          <a:stretch>
            <a:fillRect/>
          </a:stretch>
        </p:blipFill>
        <p:spPr bwMode="auto">
          <a:xfrm>
            <a:off x="7334250" y="1922463"/>
            <a:ext cx="1714500" cy="1071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8" name="Picture 6" descr="стабна"/>
          <p:cNvPicPr>
            <a:picLocks noChangeAspect="1" noChangeArrowheads="1"/>
          </p:cNvPicPr>
          <p:nvPr/>
        </p:nvPicPr>
        <p:blipFill>
          <a:blip r:embed="rId7"/>
          <a:srcRect l="27686" t="29031" r="27325" b="22580"/>
          <a:stretch>
            <a:fillRect/>
          </a:stretch>
        </p:blipFill>
        <p:spPr bwMode="auto">
          <a:xfrm>
            <a:off x="7323138" y="3051175"/>
            <a:ext cx="1714500" cy="1104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3019" name="Picture 7" descr="рудня1"/>
          <p:cNvPicPr>
            <a:picLocks noChangeAspect="1" noChangeArrowheads="1"/>
          </p:cNvPicPr>
          <p:nvPr/>
        </p:nvPicPr>
        <p:blipFill>
          <a:blip r:embed="rId8"/>
          <a:srcRect l="18227" t="14804" b="9421"/>
          <a:stretch>
            <a:fillRect/>
          </a:stretch>
        </p:blipFill>
        <p:spPr bwMode="auto">
          <a:xfrm>
            <a:off x="80963" y="825500"/>
            <a:ext cx="1643062" cy="1031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73" name="Прямая со стрелкой 72"/>
          <p:cNvCxnSpPr/>
          <p:nvPr/>
        </p:nvCxnSpPr>
        <p:spPr>
          <a:xfrm>
            <a:off x="1724025" y="1341438"/>
            <a:ext cx="1201738" cy="99695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>
            <a:off x="1720850" y="2466975"/>
            <a:ext cx="1562100" cy="47625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V="1">
            <a:off x="1692275" y="2500313"/>
            <a:ext cx="1727200" cy="576262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 flipV="1">
            <a:off x="3563938" y="2427288"/>
            <a:ext cx="3744912" cy="576262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 flipV="1">
            <a:off x="3708400" y="2355850"/>
            <a:ext cx="3625850" cy="10160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3419475" y="2325688"/>
            <a:ext cx="0" cy="792162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26" name="Рисунок 8" descr="северо-западная пром зона .jpg"/>
          <p:cNvPicPr>
            <a:picLocks noChangeAspect="1" noChangeArrowheads="1"/>
          </p:cNvPicPr>
          <p:nvPr/>
        </p:nvPicPr>
        <p:blipFill>
          <a:blip r:embed="rId9"/>
          <a:srcRect l="26666" t="26329"/>
          <a:stretch>
            <a:fillRect/>
          </a:stretch>
        </p:blipFill>
        <p:spPr bwMode="auto">
          <a:xfrm>
            <a:off x="7331075" y="823913"/>
            <a:ext cx="1714500" cy="1038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8" name="Прямая со стрелкой 27"/>
          <p:cNvCxnSpPr/>
          <p:nvPr/>
        </p:nvCxnSpPr>
        <p:spPr>
          <a:xfrm flipH="1">
            <a:off x="6145213" y="1276350"/>
            <a:ext cx="1163637" cy="215900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28" name="Рисунок 179" descr="67-15-0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6225" y="3101975"/>
            <a:ext cx="1646238" cy="10715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2916238" y="2284413"/>
            <a:ext cx="142875" cy="142875"/>
          </a:xfrm>
          <a:prstGeom prst="ellipse">
            <a:avLst/>
          </a:prstGeom>
          <a:solidFill>
            <a:srgbClr val="C30F5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flipH="1" flipV="1">
            <a:off x="4356100" y="3708400"/>
            <a:ext cx="1008063" cy="144463"/>
          </a:xfrm>
          <a:prstGeom prst="straightConnector1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3348038" y="2284413"/>
            <a:ext cx="144462" cy="142875"/>
          </a:xfrm>
          <a:prstGeom prst="ellipse">
            <a:avLst/>
          </a:prstGeom>
          <a:solidFill>
            <a:srgbClr val="C30F5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284663" y="3651250"/>
            <a:ext cx="142875" cy="144463"/>
          </a:xfrm>
          <a:prstGeom prst="ellipse">
            <a:avLst/>
          </a:prstGeom>
          <a:solidFill>
            <a:srgbClr val="C30F5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084888" y="1419225"/>
            <a:ext cx="142875" cy="144463"/>
          </a:xfrm>
          <a:prstGeom prst="ellipse">
            <a:avLst/>
          </a:prstGeom>
          <a:solidFill>
            <a:srgbClr val="C30F5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492500" y="2355850"/>
            <a:ext cx="142875" cy="144463"/>
          </a:xfrm>
          <a:prstGeom prst="ellipse">
            <a:avLst/>
          </a:prstGeom>
          <a:solidFill>
            <a:srgbClr val="C30F5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563938" y="2284413"/>
            <a:ext cx="144462" cy="142875"/>
          </a:xfrm>
          <a:prstGeom prst="ellipse">
            <a:avLst/>
          </a:prstGeom>
          <a:solidFill>
            <a:srgbClr val="C30F5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276600" y="2427288"/>
            <a:ext cx="142875" cy="144462"/>
          </a:xfrm>
          <a:prstGeom prst="ellipse">
            <a:avLst/>
          </a:prstGeom>
          <a:solidFill>
            <a:srgbClr val="C30F5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3037" name="Picture 2" descr="67-18-5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908175" y="3092450"/>
            <a:ext cx="1511300" cy="109537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1" name="Кольцо 40"/>
          <p:cNvSpPr/>
          <p:nvPr/>
        </p:nvSpPr>
        <p:spPr>
          <a:xfrm>
            <a:off x="7596188" y="842963"/>
            <a:ext cx="647700" cy="649287"/>
          </a:xfrm>
          <a:prstGeom prst="donut">
            <a:avLst>
              <a:gd name="adj" fmla="val 4223"/>
            </a:avLst>
          </a:prstGeom>
          <a:solidFill>
            <a:srgbClr val="FF0000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3039" name="TextBox 41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12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43040" name="TextBox 42"/>
          <p:cNvSpPr txBox="1">
            <a:spLocks noChangeArrowheads="1"/>
          </p:cNvSpPr>
          <p:nvPr/>
        </p:nvSpPr>
        <p:spPr bwMode="auto">
          <a:xfrm>
            <a:off x="0" y="4286250"/>
            <a:ext cx="91709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700" b="1"/>
              <a:t>There are more than </a:t>
            </a:r>
            <a:r>
              <a:rPr lang="ru-RU" sz="1700" b="1"/>
              <a:t>350 </a:t>
            </a:r>
            <a:r>
              <a:rPr lang="en-US" sz="1700" b="1"/>
              <a:t>investment sites with the total acreage over </a:t>
            </a:r>
            <a:r>
              <a:rPr lang="ru-RU" sz="1700" b="1"/>
              <a:t>25 000 </a:t>
            </a:r>
            <a:r>
              <a:rPr lang="en-US" sz="1700" b="1"/>
              <a:t>ha</a:t>
            </a:r>
            <a:endParaRPr lang="ru-RU" sz="1700" b="1"/>
          </a:p>
        </p:txBody>
      </p:sp>
      <p:sp>
        <p:nvSpPr>
          <p:cNvPr id="43041" name="Заголовок 2"/>
          <p:cNvSpPr>
            <a:spLocks noGrp="1"/>
          </p:cNvSpPr>
          <p:nvPr>
            <p:ph type="title"/>
          </p:nvPr>
        </p:nvSpPr>
        <p:spPr>
          <a:xfrm>
            <a:off x="463550" y="484188"/>
            <a:ext cx="8572500" cy="358775"/>
          </a:xfrm>
        </p:spPr>
        <p:txBody>
          <a:bodyPr/>
          <a:lstStyle/>
          <a:p>
            <a:pPr eaLnBrk="1" hangingPunct="1"/>
            <a:r>
              <a:rPr kumimoji="0" lang="en-US" sz="2200" b="1" smtClean="0">
                <a:solidFill>
                  <a:srgbClr val="0070C0"/>
                </a:solidFill>
                <a:latin typeface="Arial" charset="0"/>
              </a:rPr>
              <a:t>Free investment zones</a:t>
            </a:r>
            <a:endParaRPr kumimoji="0" lang="ru-RU" sz="2200" smtClean="0">
              <a:latin typeface="Arial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4212C1E-33CC-48EB-A5F0-73F3F416439E}" type="slidenum">
              <a:rPr lang="ru-RU" smtClean="0">
                <a:latin typeface="Arial" charset="0"/>
                <a:cs typeface="Arial" charset="0"/>
              </a:rPr>
              <a:pPr/>
              <a:t>16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-4763" y="555625"/>
            <a:ext cx="9148763" cy="3603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endParaRPr lang="ru-RU" sz="22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5059" name="Рисунок 147" descr="фото 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87425"/>
            <a:ext cx="2170112" cy="3384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45060" name="TextBox 32"/>
          <p:cNvSpPr txBox="1">
            <a:spLocks noChangeArrowheads="1"/>
          </p:cNvSpPr>
          <p:nvPr/>
        </p:nvSpPr>
        <p:spPr bwMode="auto">
          <a:xfrm>
            <a:off x="2411413" y="915988"/>
            <a:ext cx="6697662" cy="354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002060"/>
                </a:solidFill>
              </a:rPr>
              <a:t>The Governor of the Smolensk Region guarantees proper protection of any investment as well as the rights and interests of all investors:</a:t>
            </a:r>
            <a:endParaRPr lang="ru-RU" sz="1800" b="1">
              <a:solidFill>
                <a:srgbClr val="002060"/>
              </a:solidFill>
            </a:endParaRPr>
          </a:p>
          <a:p>
            <a:pPr algn="ctr"/>
            <a:endParaRPr lang="ru-RU" sz="500" b="1">
              <a:solidFill>
                <a:srgbClr val="002060"/>
              </a:solidFill>
            </a:endParaRPr>
          </a:p>
          <a:p>
            <a:pPr algn="just"/>
            <a:r>
              <a:rPr lang="ru-RU" sz="1400" b="1">
                <a:solidFill>
                  <a:srgbClr val="002060"/>
                </a:solidFill>
              </a:rPr>
              <a:t>-  </a:t>
            </a:r>
            <a:r>
              <a:rPr lang="en-US" sz="1400" b="1">
                <a:solidFill>
                  <a:srgbClr val="002060"/>
                </a:solidFill>
              </a:rPr>
              <a:t>equal attitude to all investors</a:t>
            </a:r>
            <a:r>
              <a:rPr lang="ru-RU" sz="1400" b="1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</a:rPr>
              <a:t>- </a:t>
            </a:r>
            <a:r>
              <a:rPr lang="en-US" sz="1400" b="1">
                <a:solidFill>
                  <a:srgbClr val="002060"/>
                </a:solidFill>
              </a:rPr>
              <a:t>right to participate in the decision-making process and their subsequent assessment at the administrative level for all investors</a:t>
            </a:r>
            <a:r>
              <a:rPr lang="ru-RU" sz="1400" b="1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</a:rPr>
              <a:t>- </a:t>
            </a:r>
            <a:r>
              <a:rPr lang="en-US" sz="1400" b="1">
                <a:solidFill>
                  <a:srgbClr val="002060"/>
                </a:solidFill>
              </a:rPr>
              <a:t>free access to any public information of the executive authorities of the Smolensk region for all investors</a:t>
            </a:r>
            <a:r>
              <a:rPr lang="ru-RU" sz="1400" b="1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</a:rPr>
              <a:t>- </a:t>
            </a:r>
            <a:r>
              <a:rPr lang="en-US" sz="1400" b="1">
                <a:solidFill>
                  <a:srgbClr val="002060"/>
                </a:solidFill>
              </a:rPr>
              <a:t>no restrictions that might hinder investment project implementation within the frames of the federal and regional legislation</a:t>
            </a:r>
            <a:r>
              <a:rPr lang="ru-RU" sz="1400" b="1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</a:rPr>
              <a:t>- </a:t>
            </a:r>
            <a:r>
              <a:rPr lang="en-US" sz="1400" b="1">
                <a:solidFill>
                  <a:srgbClr val="002060"/>
                </a:solidFill>
              </a:rPr>
              <a:t>complete security of any entrepreneur or investment activity</a:t>
            </a:r>
            <a:r>
              <a:rPr lang="ru-RU" sz="1400" b="1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</a:rPr>
              <a:t>-  </a:t>
            </a:r>
            <a:r>
              <a:rPr lang="en-US" sz="1400" b="1">
                <a:solidFill>
                  <a:srgbClr val="002060"/>
                </a:solidFill>
              </a:rPr>
              <a:t>protection of all capital investment</a:t>
            </a:r>
            <a:r>
              <a:rPr lang="ru-RU" sz="1400" b="1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</a:rPr>
              <a:t>-  </a:t>
            </a:r>
            <a:r>
              <a:rPr lang="en-US" sz="1400" b="1">
                <a:solidFill>
                  <a:srgbClr val="002060"/>
                </a:solidFill>
              </a:rPr>
              <a:t>protection of all investors</a:t>
            </a:r>
            <a:r>
              <a:rPr lang="en-US" altLang="ru-RU" sz="1400" b="1">
                <a:solidFill>
                  <a:srgbClr val="002060"/>
                </a:solidFill>
              </a:rPr>
              <a:t>’</a:t>
            </a:r>
            <a:r>
              <a:rPr lang="en-US" sz="1400" b="1">
                <a:solidFill>
                  <a:srgbClr val="002060"/>
                </a:solidFill>
              </a:rPr>
              <a:t> rights</a:t>
            </a:r>
            <a:r>
              <a:rPr lang="ru-RU" sz="1400" b="1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1400" b="1">
                <a:solidFill>
                  <a:srgbClr val="002060"/>
                </a:solidFill>
              </a:rPr>
              <a:t>- </a:t>
            </a:r>
            <a:r>
              <a:rPr lang="en-US" sz="1400" b="1">
                <a:solidFill>
                  <a:srgbClr val="002060"/>
                </a:solidFill>
              </a:rPr>
              <a:t>laissez fair and nonintervention of the public authorities in concluding contracts, choosing business partners and determining obligations.   </a:t>
            </a:r>
            <a:endParaRPr lang="ru-RU" sz="1400" b="1"/>
          </a:p>
        </p:txBody>
      </p:sp>
      <p:sp>
        <p:nvSpPr>
          <p:cNvPr id="45061" name="TextBox 33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4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684213" y="503238"/>
            <a:ext cx="845978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The best guaranties for investors</a:t>
            </a:r>
            <a:endParaRPr lang="ru-RU" sz="2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Номер слайда 3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CBE376-FBDC-4245-B57E-B5285373996F}" type="slidenum">
              <a:rPr lang="ru-RU" smtClean="0">
                <a:latin typeface="Arial" charset="0"/>
                <a:cs typeface="Arial" charset="0"/>
              </a:rPr>
              <a:pPr/>
              <a:t>17</a:t>
            </a:fld>
            <a:endParaRPr lang="ru-RU" smtClean="0">
              <a:latin typeface="Arial" charset="0"/>
              <a:cs typeface="Arial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-36512" y="915566"/>
          <a:ext cx="885698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372225" y="2355850"/>
            <a:ext cx="2160588" cy="863600"/>
          </a:xfrm>
          <a:prstGeom prst="roundRect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2700000" scaled="0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cs typeface="Arial" pitchFamily="34" charset="0"/>
              </a:rPr>
              <a:t>Providing subsidies for entities of the industry sector</a:t>
            </a:r>
          </a:p>
          <a:p>
            <a:pPr algn="ctr">
              <a:defRPr/>
            </a:pPr>
            <a:endParaRPr lang="ru-RU" sz="1200" b="1" dirty="0">
              <a:solidFill>
                <a:schemeClr val="tx1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353731">
            <a:off x="5559425" y="2924175"/>
            <a:ext cx="800100" cy="431800"/>
          </a:xfrm>
          <a:prstGeom prst="rightArrow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6600000" scaled="0"/>
          </a:gra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09" name="TextBox 9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8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47110" name="Заголовок 2"/>
          <p:cNvSpPr>
            <a:spLocks noGrp="1"/>
          </p:cNvSpPr>
          <p:nvPr>
            <p:ph type="title"/>
          </p:nvPr>
        </p:nvSpPr>
        <p:spPr>
          <a:xfrm>
            <a:off x="463550" y="669925"/>
            <a:ext cx="8572500" cy="287338"/>
          </a:xfrm>
        </p:spPr>
        <p:txBody>
          <a:bodyPr/>
          <a:lstStyle/>
          <a:p>
            <a:pPr eaLnBrk="1" hangingPunct="1"/>
            <a:r>
              <a:rPr kumimoji="0" lang="en-US" sz="2200" b="1" smtClean="0">
                <a:solidFill>
                  <a:srgbClr val="0070C0"/>
                </a:solidFill>
                <a:latin typeface="Arial" charset="0"/>
              </a:rPr>
              <a:t>State support for investors</a:t>
            </a:r>
            <a:r>
              <a:rPr kumimoji="0" lang="ru-RU" sz="1600" b="1" smtClean="0">
                <a:solidFill>
                  <a:srgbClr val="0070C0"/>
                </a:solidFill>
              </a:rPr>
              <a:t/>
            </a:r>
            <a:br>
              <a:rPr kumimoji="0" lang="ru-RU" sz="1600" b="1" smtClean="0">
                <a:solidFill>
                  <a:srgbClr val="0070C0"/>
                </a:solidFill>
              </a:rPr>
            </a:br>
            <a:endParaRPr kumimoji="0" lang="ru-RU" sz="1600" smtClean="0">
              <a:latin typeface="Arial" charset="0"/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191" descr="9458_20130502235721_689451159369e231bb7b293065ba1ca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932113"/>
            <a:ext cx="2159000" cy="1622425"/>
          </a:xfrm>
          <a:prstGeom prst="rect">
            <a:avLst/>
          </a:prstGeom>
          <a:noFill/>
          <a:ln w="6350">
            <a:solidFill>
              <a:srgbClr val="F79646"/>
            </a:solidFill>
            <a:miter lim="800000"/>
            <a:headEnd/>
            <a:tailEnd/>
          </a:ln>
        </p:spPr>
      </p:pic>
      <p:pic>
        <p:nvPicPr>
          <p:cNvPr id="49154" name="Рисунок 3" descr="grunt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571750"/>
            <a:ext cx="2339975" cy="1619250"/>
          </a:xfrm>
          <a:prstGeom prst="rect">
            <a:avLst/>
          </a:prstGeom>
          <a:noFill/>
          <a:ln w="6350">
            <a:solidFill>
              <a:srgbClr val="F79646"/>
            </a:solidFill>
            <a:miter lim="800000"/>
            <a:headEnd/>
            <a:tailEnd/>
          </a:ln>
        </p:spPr>
      </p:pic>
      <p:sp>
        <p:nvSpPr>
          <p:cNvPr id="49155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7C3674-2A83-4964-B887-9F1A85EDBC76}" type="slidenum">
              <a:rPr lang="ru-RU" smtClean="0">
                <a:latin typeface="Arial" charset="0"/>
                <a:cs typeface="Arial" charset="0"/>
              </a:rPr>
              <a:pPr/>
              <a:t>18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49156" name="TextBox 10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5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pic>
        <p:nvPicPr>
          <p:cNvPr id="49157" name="Рисунок 192" descr="60147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969963"/>
            <a:ext cx="2376488" cy="1781175"/>
          </a:xfrm>
          <a:prstGeom prst="rect">
            <a:avLst/>
          </a:prstGeom>
          <a:noFill/>
          <a:ln w="6350">
            <a:solidFill>
              <a:srgbClr val="F79646"/>
            </a:solidFill>
            <a:miter lim="800000"/>
            <a:headEnd/>
            <a:tailEnd/>
          </a:ln>
        </p:spPr>
      </p:pic>
      <p:sp>
        <p:nvSpPr>
          <p:cNvPr id="49158" name="TextBox 7"/>
          <p:cNvSpPr txBox="1">
            <a:spLocks noChangeArrowheads="1"/>
          </p:cNvSpPr>
          <p:nvPr/>
        </p:nvSpPr>
        <p:spPr bwMode="auto">
          <a:xfrm>
            <a:off x="2843213" y="915988"/>
            <a:ext cx="612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/>
              <a:t>Agroindustrial complex is a strategic sector of the regional economy </a:t>
            </a:r>
            <a:endParaRPr lang="ru-RU" b="1"/>
          </a:p>
        </p:txBody>
      </p:sp>
      <p:sp>
        <p:nvSpPr>
          <p:cNvPr id="49159" name="TextBox 8"/>
          <p:cNvSpPr txBox="1">
            <a:spLocks noChangeArrowheads="1"/>
          </p:cNvSpPr>
          <p:nvPr/>
        </p:nvSpPr>
        <p:spPr bwMode="auto">
          <a:xfrm>
            <a:off x="2843213" y="1635125"/>
            <a:ext cx="608647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The main sectors</a:t>
            </a:r>
            <a:r>
              <a:rPr lang="ru-RU" b="1"/>
              <a:t>:</a:t>
            </a:r>
          </a:p>
          <a:p>
            <a:pPr>
              <a:buFontTx/>
              <a:buChar char="-"/>
            </a:pPr>
            <a:r>
              <a:rPr lang="ru-RU" b="1"/>
              <a:t> </a:t>
            </a:r>
            <a:r>
              <a:rPr lang="en-US" b="1"/>
              <a:t>Livestock breeding</a:t>
            </a:r>
            <a:r>
              <a:rPr lang="ru-RU" b="1"/>
              <a:t> (</a:t>
            </a:r>
            <a:r>
              <a:rPr lang="en-US" b="1"/>
              <a:t>beef and dairy stock farming</a:t>
            </a:r>
            <a:r>
              <a:rPr lang="ru-RU" b="1"/>
              <a:t>)</a:t>
            </a:r>
          </a:p>
          <a:p>
            <a:pPr>
              <a:buFontTx/>
              <a:buChar char="-"/>
            </a:pPr>
            <a:r>
              <a:rPr lang="ru-RU" b="1"/>
              <a:t> </a:t>
            </a:r>
            <a:r>
              <a:rPr lang="en-US" b="1"/>
              <a:t>Plant breeding</a:t>
            </a:r>
            <a:r>
              <a:rPr lang="ru-RU" b="1"/>
              <a:t> (</a:t>
            </a:r>
            <a:r>
              <a:rPr lang="en-US" b="1"/>
              <a:t>cultivation of grain, legume and forage crops</a:t>
            </a:r>
            <a:r>
              <a:rPr lang="ru-RU" b="1"/>
              <a:t>)</a:t>
            </a:r>
            <a:endParaRPr lang="ru-RU"/>
          </a:p>
        </p:txBody>
      </p:sp>
      <p:sp>
        <p:nvSpPr>
          <p:cNvPr id="49160" name="TextBox 9"/>
          <p:cNvSpPr txBox="1">
            <a:spLocks noChangeArrowheads="1"/>
          </p:cNvSpPr>
          <p:nvPr/>
        </p:nvSpPr>
        <p:spPr bwMode="auto">
          <a:xfrm>
            <a:off x="4932363" y="2932113"/>
            <a:ext cx="39608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FF0000"/>
                </a:solidFill>
              </a:rPr>
              <a:t>Agricultural land exceeds 1 mln ha in the Smolensk region</a:t>
            </a:r>
          </a:p>
          <a:p>
            <a:pPr algn="just"/>
            <a:endParaRPr lang="ru-RU" b="1"/>
          </a:p>
          <a:p>
            <a:pPr algn="just"/>
            <a:r>
              <a:rPr lang="en-US" b="1"/>
              <a:t>The region is beneficial for breeding fiber flax, rape, potato and vegetables</a:t>
            </a:r>
            <a:endParaRPr lang="ru-RU"/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-4763" y="555625"/>
            <a:ext cx="9148763" cy="3603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endParaRPr lang="ru-RU" sz="22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9162" name="Прямоугольник 13"/>
          <p:cNvSpPr>
            <a:spLocks noChangeArrowheads="1"/>
          </p:cNvSpPr>
          <p:nvPr/>
        </p:nvSpPr>
        <p:spPr bwMode="auto">
          <a:xfrm>
            <a:off x="117475" y="495300"/>
            <a:ext cx="90360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Agriculture development</a:t>
            </a:r>
            <a:endParaRPr lang="ru-RU" sz="22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C443E1-9512-483B-841D-544B04C5DEB1}" type="slidenum">
              <a:rPr lang="ru-RU" smtClean="0">
                <a:latin typeface="Arial" charset="0"/>
                <a:cs typeface="Arial" charset="0"/>
              </a:rPr>
              <a:pPr/>
              <a:t>19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1202" name="TextBox 10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3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51203" name="TextBox 6"/>
          <p:cNvSpPr txBox="1">
            <a:spLocks noChangeArrowheads="1"/>
          </p:cNvSpPr>
          <p:nvPr/>
        </p:nvSpPr>
        <p:spPr bwMode="auto">
          <a:xfrm>
            <a:off x="3708400" y="1203325"/>
            <a:ext cx="51847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800" b="1"/>
              <a:t>Small and medium-sized enterprises make up a dynamically developing sector of the regional economy.</a:t>
            </a:r>
            <a:endParaRPr lang="ru-RU" sz="1800" b="1"/>
          </a:p>
          <a:p>
            <a:pPr algn="just"/>
            <a:endParaRPr lang="ru-RU" sz="1800" b="1"/>
          </a:p>
          <a:p>
            <a:pPr algn="just"/>
            <a:r>
              <a:rPr lang="en-US" sz="1800" b="1"/>
              <a:t>More than 36 500 entities of small and medium-sized enterprises successfully function on the territory of the Smolensk region. This sector embraces over 142 thousand people.</a:t>
            </a:r>
            <a:endParaRPr lang="ru-RU" sz="1200" b="1"/>
          </a:p>
        </p:txBody>
      </p:sp>
      <p:sp>
        <p:nvSpPr>
          <p:cNvPr id="51204" name="Заголовок 2"/>
          <p:cNvSpPr>
            <a:spLocks noGrp="1"/>
          </p:cNvSpPr>
          <p:nvPr>
            <p:ph type="title"/>
          </p:nvPr>
        </p:nvSpPr>
        <p:spPr>
          <a:xfrm>
            <a:off x="642938" y="514350"/>
            <a:ext cx="8501062" cy="433388"/>
          </a:xfrm>
        </p:spPr>
        <p:txBody>
          <a:bodyPr/>
          <a:lstStyle/>
          <a:p>
            <a:pPr eaLnBrk="1" hangingPunct="1"/>
            <a:r>
              <a:rPr kumimoji="0" lang="en-US" sz="2200" b="1" smtClean="0">
                <a:solidFill>
                  <a:srgbClr val="0070C0"/>
                </a:solidFill>
                <a:latin typeface="Arial" charset="0"/>
              </a:rPr>
              <a:t>Small and medium-sized enterprises</a:t>
            </a:r>
            <a:endParaRPr kumimoji="0" lang="ru-RU" sz="2200" b="1" smtClean="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9218" name="Picture 2" descr="http://ms.znate.ru/tw_files2/urls_3/5/d-4076/4076_html_7c74a9f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463" y="915988"/>
            <a:ext cx="2208212" cy="165576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51206" name="Рисунок 5" descr="кондитерский_цех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50" y="2139950"/>
            <a:ext cx="2168525" cy="1655763"/>
          </a:xfrm>
          <a:prstGeom prst="rect">
            <a:avLst/>
          </a:prstGeom>
          <a:noFill/>
          <a:ln w="6350">
            <a:solidFill>
              <a:srgbClr val="F79646"/>
            </a:solidFill>
            <a:miter lim="800000"/>
            <a:headEnd/>
            <a:tailEnd/>
          </a:ln>
        </p:spPr>
      </p:pic>
      <p:pic>
        <p:nvPicPr>
          <p:cNvPr id="10" name="Picture 1" descr="\\Servder\der\Отдел_бюджетных_инвестиций\Юля\Парик1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3003550"/>
            <a:ext cx="2136775" cy="1603375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smtClean="0">
                <a:latin typeface="Arial" charset="0"/>
                <a:cs typeface="Arial" charset="0"/>
              </a:rPr>
              <a:t> !</a:t>
            </a:r>
            <a:fld id="{D5890425-04D2-41F7-AE92-7BD4FF0845AF}" type="slidenum">
              <a:rPr lang="ru-RU" smtClean="0">
                <a:latin typeface="Arial" charset="0"/>
                <a:cs typeface="Arial" charset="0"/>
              </a:rPr>
              <a:pPr/>
              <a:t>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-4763" y="555625"/>
            <a:ext cx="9148763" cy="3603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>
              <a:defRPr/>
            </a:pPr>
            <a:endParaRPr lang="ru-RU" sz="2200" b="1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411" name="TextBox 32"/>
          <p:cNvSpPr txBox="1">
            <a:spLocks noChangeArrowheads="1"/>
          </p:cNvSpPr>
          <p:nvPr/>
        </p:nvSpPr>
        <p:spPr bwMode="auto">
          <a:xfrm>
            <a:off x="2700338" y="966788"/>
            <a:ext cx="6119812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solidFill>
                  <a:srgbClr val="C00000"/>
                </a:solidFill>
              </a:rPr>
              <a:t>Competitive Edge:</a:t>
            </a:r>
            <a:endParaRPr lang="ru-RU" sz="1800" b="1">
              <a:solidFill>
                <a:srgbClr val="C00000"/>
              </a:solidFill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b="1" i="1">
                <a:solidFill>
                  <a:srgbClr val="002060"/>
                </a:solidFill>
              </a:rPr>
              <a:t>- </a:t>
            </a:r>
            <a:r>
              <a:rPr lang="en-US" b="1">
                <a:solidFill>
                  <a:srgbClr val="002060"/>
                </a:solidFill>
              </a:rPr>
              <a:t>Unique geographical location;</a:t>
            </a:r>
            <a:endParaRPr lang="ru-RU" b="1">
              <a:solidFill>
                <a:srgbClr val="002060"/>
              </a:solidFill>
            </a:endParaRPr>
          </a:p>
          <a:p>
            <a:pPr>
              <a:lnSpc>
                <a:spcPts val="2200"/>
              </a:lnSpc>
            </a:pPr>
            <a:r>
              <a:rPr lang="ru-RU" b="1">
                <a:solidFill>
                  <a:srgbClr val="002060"/>
                </a:solidFill>
              </a:rPr>
              <a:t>- </a:t>
            </a:r>
            <a:r>
              <a:rPr lang="en-US" b="1">
                <a:solidFill>
                  <a:srgbClr val="002060"/>
                </a:solidFill>
              </a:rPr>
              <a:t>An important transportation and communication hub;</a:t>
            </a:r>
            <a:endParaRPr lang="ru-RU" b="1">
              <a:solidFill>
                <a:srgbClr val="002060"/>
              </a:solidFill>
            </a:endParaRPr>
          </a:p>
          <a:p>
            <a:pPr>
              <a:lnSpc>
                <a:spcPts val="2200"/>
              </a:lnSpc>
            </a:pPr>
            <a:r>
              <a:rPr lang="ru-RU" b="1">
                <a:solidFill>
                  <a:srgbClr val="002060"/>
                </a:solidFill>
              </a:rPr>
              <a:t>- </a:t>
            </a:r>
            <a:r>
              <a:rPr lang="en-US" b="1">
                <a:solidFill>
                  <a:srgbClr val="002060"/>
                </a:solidFill>
              </a:rPr>
              <a:t>High level of power supply;</a:t>
            </a:r>
            <a:endParaRPr lang="ru-RU" b="1">
              <a:solidFill>
                <a:srgbClr val="002060"/>
              </a:solidFill>
            </a:endParaRPr>
          </a:p>
          <a:p>
            <a:pPr>
              <a:lnSpc>
                <a:spcPts val="2200"/>
              </a:lnSpc>
            </a:pPr>
            <a:r>
              <a:rPr lang="ru-RU" b="1">
                <a:solidFill>
                  <a:srgbClr val="002060"/>
                </a:solidFill>
              </a:rPr>
              <a:t>- </a:t>
            </a:r>
            <a:r>
              <a:rPr lang="en-US" b="1">
                <a:solidFill>
                  <a:srgbClr val="002060"/>
                </a:solidFill>
              </a:rPr>
              <a:t>Proximity to big industrial  centres;</a:t>
            </a:r>
            <a:endParaRPr lang="ru-RU" b="1">
              <a:solidFill>
                <a:srgbClr val="002060"/>
              </a:solidFill>
            </a:endParaRPr>
          </a:p>
          <a:p>
            <a:pPr>
              <a:lnSpc>
                <a:spcPts val="2200"/>
              </a:lnSpc>
            </a:pPr>
            <a:r>
              <a:rPr lang="ru-RU" b="1">
                <a:solidFill>
                  <a:srgbClr val="002060"/>
                </a:solidFill>
              </a:rPr>
              <a:t>- </a:t>
            </a:r>
            <a:r>
              <a:rPr lang="en-US" b="1">
                <a:solidFill>
                  <a:srgbClr val="002060"/>
                </a:solidFill>
              </a:rPr>
              <a:t>Developed industry;</a:t>
            </a:r>
            <a:endParaRPr lang="ru-RU" b="1">
              <a:solidFill>
                <a:srgbClr val="002060"/>
              </a:solidFill>
            </a:endParaRPr>
          </a:p>
          <a:p>
            <a:pPr>
              <a:lnSpc>
                <a:spcPts val="2200"/>
              </a:lnSpc>
            </a:pPr>
            <a:r>
              <a:rPr lang="ru-RU" b="1">
                <a:solidFill>
                  <a:srgbClr val="002060"/>
                </a:solidFill>
              </a:rPr>
              <a:t>- </a:t>
            </a:r>
            <a:r>
              <a:rPr lang="en-US" b="1">
                <a:solidFill>
                  <a:srgbClr val="002060"/>
                </a:solidFill>
              </a:rPr>
              <a:t>Highly-qualified specialists;</a:t>
            </a:r>
            <a:endParaRPr lang="ru-RU" b="1">
              <a:solidFill>
                <a:srgbClr val="002060"/>
              </a:solidFill>
            </a:endParaRPr>
          </a:p>
          <a:p>
            <a:pPr>
              <a:lnSpc>
                <a:spcPts val="2200"/>
              </a:lnSpc>
            </a:pPr>
            <a:r>
              <a:rPr lang="ru-RU" b="1">
                <a:solidFill>
                  <a:srgbClr val="002060"/>
                </a:solidFill>
              </a:rPr>
              <a:t>- </a:t>
            </a:r>
            <a:r>
              <a:rPr lang="en-US" b="1">
                <a:solidFill>
                  <a:srgbClr val="002060"/>
                </a:solidFill>
              </a:rPr>
              <a:t>Available  investment</a:t>
            </a:r>
            <a:r>
              <a:rPr lang="ru-RU" b="1">
                <a:solidFill>
                  <a:srgbClr val="002060"/>
                </a:solidFill>
              </a:rPr>
              <a:t> </a:t>
            </a:r>
            <a:r>
              <a:rPr lang="en-US" b="1">
                <a:solidFill>
                  <a:srgbClr val="002060"/>
                </a:solidFill>
              </a:rPr>
              <a:t>sites;</a:t>
            </a:r>
            <a:r>
              <a:rPr lang="ru-RU" b="1">
                <a:solidFill>
                  <a:srgbClr val="002060"/>
                </a:solidFill>
              </a:rPr>
              <a:t> </a:t>
            </a:r>
          </a:p>
          <a:p>
            <a:pPr>
              <a:lnSpc>
                <a:spcPts val="2200"/>
              </a:lnSpc>
            </a:pPr>
            <a:r>
              <a:rPr lang="ru-RU" b="1">
                <a:solidFill>
                  <a:srgbClr val="002060"/>
                </a:solidFill>
              </a:rPr>
              <a:t>- </a:t>
            </a:r>
            <a:r>
              <a:rPr lang="en-US" b="1">
                <a:solidFill>
                  <a:srgbClr val="002060"/>
                </a:solidFill>
              </a:rPr>
              <a:t>Preferences for investors;</a:t>
            </a:r>
            <a:endParaRPr lang="ru-RU" b="1">
              <a:solidFill>
                <a:srgbClr val="002060"/>
              </a:solidFill>
            </a:endParaRPr>
          </a:p>
          <a:p>
            <a:pPr>
              <a:lnSpc>
                <a:spcPts val="2200"/>
              </a:lnSpc>
            </a:pPr>
            <a:r>
              <a:rPr lang="ru-RU" b="1">
                <a:solidFill>
                  <a:srgbClr val="002060"/>
                </a:solidFill>
              </a:rPr>
              <a:t>- </a:t>
            </a:r>
            <a:r>
              <a:rPr lang="en-US" b="1">
                <a:solidFill>
                  <a:srgbClr val="002060"/>
                </a:solidFill>
              </a:rPr>
              <a:t>Favourable conditions for agricultural  development;</a:t>
            </a:r>
            <a:endParaRPr lang="ru-RU" b="1">
              <a:solidFill>
                <a:srgbClr val="002060"/>
              </a:solidFill>
            </a:endParaRPr>
          </a:p>
          <a:p>
            <a:pPr>
              <a:lnSpc>
                <a:spcPts val="2200"/>
              </a:lnSpc>
            </a:pPr>
            <a:r>
              <a:rPr lang="ru-RU" b="1">
                <a:solidFill>
                  <a:srgbClr val="002060"/>
                </a:solidFill>
              </a:rPr>
              <a:t>- </a:t>
            </a:r>
            <a:r>
              <a:rPr lang="en-US" b="1">
                <a:solidFill>
                  <a:srgbClr val="002060"/>
                </a:solidFill>
              </a:rPr>
              <a:t>Favourable conditions for tourism development.</a:t>
            </a:r>
            <a:endParaRPr lang="ru-RU"/>
          </a:p>
          <a:p>
            <a:pPr>
              <a:lnSpc>
                <a:spcPts val="2200"/>
              </a:lnSpc>
              <a:spcBef>
                <a:spcPts val="600"/>
              </a:spcBef>
            </a:pPr>
            <a:endParaRPr lang="ru-RU"/>
          </a:p>
        </p:txBody>
      </p:sp>
      <p:sp>
        <p:nvSpPr>
          <p:cNvPr id="17412" name="TextBox 33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3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827088" y="503238"/>
            <a:ext cx="81010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Smolensk Region opens its doors to investors!</a:t>
            </a:r>
            <a:endParaRPr lang="ru-RU" sz="2200" b="1">
              <a:solidFill>
                <a:srgbClr val="0070C0"/>
              </a:solidFill>
            </a:endParaRP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79388" y="3724275"/>
            <a:ext cx="20161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/>
              <a:t>Губернатор Смоленской области </a:t>
            </a:r>
            <a:r>
              <a:rPr lang="ru-RU" sz="1400" b="1"/>
              <a:t>А.В.Островский</a:t>
            </a:r>
          </a:p>
        </p:txBody>
      </p:sp>
      <p:pic>
        <p:nvPicPr>
          <p:cNvPr id="17415" name="Picture 3" descr="C:\Documents and Settings\Miroshkin_IA.ADSM\Рабочий стол\9837931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203325"/>
            <a:ext cx="2227263" cy="23764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7416" name="Рисунок 216" descr="подпись-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867150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715220-F301-4CDB-84F6-A12AF6EFFFFE}" type="slidenum">
              <a:rPr lang="ru-RU" smtClean="0">
                <a:latin typeface="Arial" charset="0"/>
                <a:cs typeface="Arial" charset="0"/>
              </a:rPr>
              <a:pPr/>
              <a:t>20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3250" name="Заголовок 2"/>
          <p:cNvSpPr>
            <a:spLocks noGrp="1"/>
          </p:cNvSpPr>
          <p:nvPr>
            <p:ph type="title"/>
          </p:nvPr>
        </p:nvSpPr>
        <p:spPr>
          <a:xfrm>
            <a:off x="895350" y="555625"/>
            <a:ext cx="8501063" cy="431800"/>
          </a:xfrm>
        </p:spPr>
        <p:txBody>
          <a:bodyPr/>
          <a:lstStyle/>
          <a:p>
            <a:pPr eaLnBrk="1" hangingPunct="1"/>
            <a:r>
              <a:rPr kumimoji="0" lang="en-US" sz="2200" b="1" smtClean="0">
                <a:solidFill>
                  <a:srgbClr val="0070C0"/>
                </a:solidFill>
                <a:latin typeface="Arial" charset="0"/>
              </a:rPr>
              <a:t>Investment projects</a:t>
            </a:r>
            <a:endParaRPr kumimoji="0" lang="ru-RU" sz="2200" b="1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53251" name="Заголовок 2"/>
          <p:cNvSpPr txBox="1">
            <a:spLocks/>
          </p:cNvSpPr>
          <p:nvPr/>
        </p:nvSpPr>
        <p:spPr bwMode="auto">
          <a:xfrm>
            <a:off x="1692275" y="1131888"/>
            <a:ext cx="69469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>
                <a:solidFill>
                  <a:srgbClr val="020202"/>
                </a:solidFill>
              </a:rPr>
              <a:t>Establishing mass production of the manufacturing of</a:t>
            </a:r>
          </a:p>
          <a:p>
            <a:pPr algn="ctr"/>
            <a:r>
              <a:rPr lang="en-US" sz="1800" b="1">
                <a:solidFill>
                  <a:srgbClr val="020202"/>
                </a:solidFill>
              </a:rPr>
              <a:t>glass-comprising fittings</a:t>
            </a:r>
            <a:r>
              <a:rPr lang="ru-RU" sz="1800" b="1">
                <a:solidFill>
                  <a:srgbClr val="020202"/>
                </a:solidFill>
              </a:rPr>
              <a:t> </a:t>
            </a:r>
            <a:endParaRPr lang="ru-RU" sz="1800" b="1">
              <a:solidFill>
                <a:srgbClr val="FF6600"/>
              </a:solidFill>
            </a:endParaRPr>
          </a:p>
        </p:txBody>
      </p:sp>
      <p:sp>
        <p:nvSpPr>
          <p:cNvPr id="53252" name="Заголовок 2"/>
          <p:cNvSpPr txBox="1">
            <a:spLocks/>
          </p:cNvSpPr>
          <p:nvPr/>
        </p:nvSpPr>
        <p:spPr bwMode="auto">
          <a:xfrm>
            <a:off x="1979613" y="1852613"/>
            <a:ext cx="7129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>
                <a:solidFill>
                  <a:srgbClr val="020202"/>
                </a:solidFill>
              </a:rPr>
              <a:t>Establishing production of</a:t>
            </a:r>
            <a:r>
              <a:rPr lang="ru-RU" sz="1800" b="1">
                <a:solidFill>
                  <a:srgbClr val="020202"/>
                </a:solidFill>
              </a:rPr>
              <a:t> </a:t>
            </a:r>
            <a:r>
              <a:rPr lang="en-US" sz="1800" b="1">
                <a:solidFill>
                  <a:srgbClr val="020202"/>
                </a:solidFill>
              </a:rPr>
              <a:t>photovoltaic</a:t>
            </a:r>
            <a:r>
              <a:rPr lang="ru-RU" sz="1800" b="1">
                <a:solidFill>
                  <a:srgbClr val="020202"/>
                </a:solidFill>
              </a:rPr>
              <a:t>, </a:t>
            </a:r>
            <a:r>
              <a:rPr lang="en-US" sz="1800" b="1">
                <a:solidFill>
                  <a:srgbClr val="020202"/>
                </a:solidFill>
              </a:rPr>
              <a:t>display glass and glass for architecture and construction </a:t>
            </a:r>
            <a:endParaRPr lang="ru-RU" sz="1800" b="1">
              <a:solidFill>
                <a:srgbClr val="020202"/>
              </a:solidFill>
            </a:endParaRPr>
          </a:p>
        </p:txBody>
      </p:sp>
      <p:sp>
        <p:nvSpPr>
          <p:cNvPr id="53253" name="Заголовок 2"/>
          <p:cNvSpPr txBox="1">
            <a:spLocks/>
          </p:cNvSpPr>
          <p:nvPr/>
        </p:nvSpPr>
        <p:spPr bwMode="auto">
          <a:xfrm>
            <a:off x="1908175" y="3363913"/>
            <a:ext cx="67675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>
                <a:solidFill>
                  <a:srgbClr val="020202"/>
                </a:solidFill>
              </a:rPr>
              <a:t>Building a complex for breeding broiler chicken</a:t>
            </a:r>
            <a:endParaRPr lang="ru-RU" sz="1800" b="1">
              <a:solidFill>
                <a:srgbClr val="020202"/>
              </a:solidFill>
            </a:endParaRPr>
          </a:p>
        </p:txBody>
      </p:sp>
      <p:sp>
        <p:nvSpPr>
          <p:cNvPr id="53254" name="Заголовок 2"/>
          <p:cNvSpPr txBox="1">
            <a:spLocks/>
          </p:cNvSpPr>
          <p:nvPr/>
        </p:nvSpPr>
        <p:spPr bwMode="auto">
          <a:xfrm>
            <a:off x="2051050" y="2716213"/>
            <a:ext cx="67691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800" b="1">
                <a:solidFill>
                  <a:srgbClr val="020202"/>
                </a:solidFill>
              </a:rPr>
              <a:t>Creating an eco resort </a:t>
            </a:r>
            <a:r>
              <a:rPr lang="en-US" altLang="ru-RU" sz="1800" b="1">
                <a:solidFill>
                  <a:srgbClr val="020202"/>
                </a:solidFill>
              </a:rPr>
              <a:t>“</a:t>
            </a:r>
            <a:r>
              <a:rPr lang="en-US" sz="1800" b="1">
                <a:solidFill>
                  <a:srgbClr val="020202"/>
                </a:solidFill>
              </a:rPr>
              <a:t>Vazuza &amp; Yauza Park</a:t>
            </a:r>
            <a:r>
              <a:rPr lang="en-US" altLang="ru-RU" sz="1800" b="1">
                <a:solidFill>
                  <a:srgbClr val="020202"/>
                </a:solidFill>
              </a:rPr>
              <a:t>”</a:t>
            </a:r>
            <a:endParaRPr lang="ru-RU" sz="1800" b="1">
              <a:solidFill>
                <a:srgbClr val="020202"/>
              </a:solidFill>
            </a:endParaRPr>
          </a:p>
        </p:txBody>
      </p:sp>
      <p:sp>
        <p:nvSpPr>
          <p:cNvPr id="53255" name="Заголовок 2"/>
          <p:cNvSpPr txBox="1">
            <a:spLocks/>
          </p:cNvSpPr>
          <p:nvPr/>
        </p:nvSpPr>
        <p:spPr bwMode="auto">
          <a:xfrm>
            <a:off x="1619250" y="4011613"/>
            <a:ext cx="75612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i="1"/>
              <a:t> </a:t>
            </a:r>
            <a:r>
              <a:rPr lang="en-US" sz="1800" b="1"/>
              <a:t>Building a motor-racing track </a:t>
            </a:r>
            <a:r>
              <a:rPr lang="en-US" altLang="ru-RU" sz="1800" b="1"/>
              <a:t>“</a:t>
            </a:r>
            <a:r>
              <a:rPr lang="en-US" sz="1800" b="1"/>
              <a:t>Smolensk Ring</a:t>
            </a:r>
            <a:r>
              <a:rPr lang="en-US" altLang="ru-RU" sz="1800" b="1"/>
              <a:t>”</a:t>
            </a:r>
            <a:r>
              <a:rPr lang="en-US" sz="1800" b="1"/>
              <a:t> </a:t>
            </a:r>
            <a:endParaRPr lang="ru-RU" sz="1800" b="1">
              <a:solidFill>
                <a:srgbClr val="0070C0"/>
              </a:solidFill>
            </a:endParaRPr>
          </a:p>
        </p:txBody>
      </p:sp>
      <p:pic>
        <p:nvPicPr>
          <p:cNvPr id="53256" name="Picture 2"/>
          <p:cNvPicPr>
            <a:picLocks noChangeAspect="1" noChangeArrowheads="1"/>
          </p:cNvPicPr>
          <p:nvPr/>
        </p:nvPicPr>
        <p:blipFill>
          <a:blip r:embed="rId2"/>
          <a:srcRect l="2229" b="13181"/>
          <a:stretch>
            <a:fillRect/>
          </a:stretch>
        </p:blipFill>
        <p:spPr bwMode="auto">
          <a:xfrm>
            <a:off x="250825" y="842963"/>
            <a:ext cx="1728788" cy="11382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257" name="Picture 2" descr="\\Galileo\users\Рыбкина\Desktop\презентация парка\яуза пар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35125"/>
            <a:ext cx="1584325" cy="11572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258" name="Рисунок 15" descr="trassa600w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3508375"/>
            <a:ext cx="1666875" cy="10795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53259" name="Picture 2" descr="ee36635b992136679493f369a87e60a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2500313"/>
            <a:ext cx="1655762" cy="1146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3260" name="TextBox 22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6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Documents and Settings\Miroshkin_IA.ADSM\Рабочий стол\картинки для презентации портала\135196613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627063"/>
            <a:ext cx="22320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Содержимое 2"/>
          <p:cNvSpPr>
            <a:spLocks noGrp="1"/>
          </p:cNvSpPr>
          <p:nvPr>
            <p:ph idx="1"/>
          </p:nvPr>
        </p:nvSpPr>
        <p:spPr>
          <a:xfrm>
            <a:off x="1512888" y="627063"/>
            <a:ext cx="7596187" cy="396081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kumimoji="0" lang="en-US" sz="2200" b="1" smtClean="0">
                <a:solidFill>
                  <a:srgbClr val="0070C0"/>
                </a:solidFill>
                <a:latin typeface="Arial" charset="0"/>
              </a:rPr>
              <a:t>Investment portal</a:t>
            </a:r>
            <a:r>
              <a:rPr kumimoji="0" lang="ru-RU" sz="2200" b="1" smtClean="0">
                <a:solidFill>
                  <a:srgbClr val="0070C0"/>
                </a:solidFill>
                <a:latin typeface="Arial" charset="0"/>
              </a:rPr>
              <a:t>: </a:t>
            </a:r>
          </a:p>
          <a:p>
            <a:pPr algn="just">
              <a:buFont typeface="Wingdings" pitchFamily="2" charset="2"/>
              <a:buChar char="Ø"/>
            </a:pPr>
            <a:r>
              <a:rPr kumimoji="0" lang="ru-RU" sz="1600" b="1" smtClean="0">
                <a:latin typeface="Arial" charset="0"/>
              </a:rPr>
              <a:t> </a:t>
            </a:r>
            <a:r>
              <a:rPr kumimoji="0" lang="en-US" sz="1600" b="1" smtClean="0">
                <a:latin typeface="Arial" charset="0"/>
              </a:rPr>
              <a:t>Information on the potential of the Smolensk region</a:t>
            </a:r>
            <a:endParaRPr kumimoji="0" lang="ru-RU" sz="1600" b="1" smtClean="0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kumimoji="0" lang="ru-RU" sz="1600" b="1" smtClean="0">
                <a:latin typeface="Arial" charset="0"/>
              </a:rPr>
              <a:t> </a:t>
            </a:r>
            <a:r>
              <a:rPr kumimoji="0" lang="en-US" sz="1600" b="1" smtClean="0">
                <a:latin typeface="Arial" charset="0"/>
              </a:rPr>
              <a:t>Offers on setting up your business</a:t>
            </a:r>
            <a:endParaRPr kumimoji="0" lang="ru-RU" sz="1600" b="1" smtClean="0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kumimoji="0" lang="ru-RU" sz="1600" b="1" smtClean="0">
                <a:latin typeface="Arial" charset="0"/>
              </a:rPr>
              <a:t> </a:t>
            </a:r>
            <a:r>
              <a:rPr kumimoji="0" lang="en-US" sz="1600" b="1" smtClean="0">
                <a:latin typeface="Arial" charset="0"/>
              </a:rPr>
              <a:t>Updated information on all preferences offered to investors </a:t>
            </a:r>
            <a:endParaRPr kumimoji="0" lang="ru-RU" sz="1600" b="1" smtClean="0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kumimoji="0" lang="ru-RU" sz="1600" b="1" smtClean="0">
                <a:latin typeface="Arial" charset="0"/>
              </a:rPr>
              <a:t> </a:t>
            </a:r>
            <a:r>
              <a:rPr kumimoji="0" lang="en-US" sz="1600" b="1" smtClean="0">
                <a:latin typeface="Arial" charset="0"/>
              </a:rPr>
              <a:t>Investment declaration of the Smolensk region</a:t>
            </a:r>
            <a:endParaRPr kumimoji="0" lang="ru-RU" sz="1600" b="1" smtClean="0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kumimoji="0" lang="ru-RU" sz="1600" b="1" smtClean="0">
                <a:latin typeface="Arial" charset="0"/>
              </a:rPr>
              <a:t> </a:t>
            </a:r>
            <a:r>
              <a:rPr kumimoji="0" lang="en-US" sz="1600" b="1" smtClean="0">
                <a:latin typeface="Arial" charset="0"/>
              </a:rPr>
              <a:t>Updated information on prioritized investment sites </a:t>
            </a:r>
            <a:endParaRPr kumimoji="0" lang="ru-RU" sz="1600" b="1" smtClean="0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kumimoji="0" lang="ru-RU" sz="1600" b="1" smtClean="0">
                <a:latin typeface="Arial" charset="0"/>
              </a:rPr>
              <a:t> </a:t>
            </a:r>
            <a:r>
              <a:rPr kumimoji="0" lang="en-US" sz="1600" b="1" smtClean="0">
                <a:latin typeface="Arial" charset="0"/>
              </a:rPr>
              <a:t>Opportunity to apply for setting some business</a:t>
            </a:r>
            <a:endParaRPr kumimoji="0" lang="ru-RU" sz="1600" b="1" smtClean="0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kumimoji="0" lang="ru-RU" sz="1600" b="1" smtClean="0">
                <a:latin typeface="Arial" charset="0"/>
              </a:rPr>
              <a:t> </a:t>
            </a:r>
            <a:r>
              <a:rPr kumimoji="0" lang="en-US" sz="1600" b="1" smtClean="0">
                <a:latin typeface="Arial" charset="0"/>
              </a:rPr>
              <a:t>Opportunity to apply for a free investment site</a:t>
            </a:r>
            <a:endParaRPr kumimoji="0" lang="ru-RU" sz="1600" b="1" smtClean="0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kumimoji="0" lang="ru-RU" sz="1600" b="1" smtClean="0">
                <a:latin typeface="Arial" charset="0"/>
              </a:rPr>
              <a:t> </a:t>
            </a:r>
            <a:r>
              <a:rPr kumimoji="0" lang="en-US" sz="1600" b="1" smtClean="0">
                <a:latin typeface="Arial" charset="0"/>
              </a:rPr>
              <a:t>Program documents in the field of investment </a:t>
            </a:r>
          </a:p>
          <a:p>
            <a:pPr algn="just">
              <a:buFont typeface="Wingdings" pitchFamily="2" charset="2"/>
              <a:buChar char="Ø"/>
            </a:pPr>
            <a:r>
              <a:rPr kumimoji="0" lang="en-US" sz="1600" b="1" smtClean="0">
                <a:latin typeface="Arial" charset="0"/>
              </a:rPr>
              <a:t> Details on the land use planning in the Smolensk region	</a:t>
            </a:r>
            <a:endParaRPr kumimoji="0" lang="ru-RU" sz="1600" b="1" smtClean="0">
              <a:latin typeface="Arial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kumimoji="0" lang="ru-RU" sz="1600" b="1" smtClean="0">
                <a:latin typeface="Arial" charset="0"/>
              </a:rPr>
              <a:t> </a:t>
            </a:r>
            <a:r>
              <a:rPr kumimoji="0" lang="en-US" sz="1600" b="1" smtClean="0">
                <a:latin typeface="Arial" charset="0"/>
              </a:rPr>
              <a:t>Important updates on the tax and tariff systems</a:t>
            </a:r>
          </a:p>
          <a:p>
            <a:pPr algn="just">
              <a:buFont typeface="Wingdings" pitchFamily="2" charset="2"/>
              <a:buChar char="Ø"/>
            </a:pPr>
            <a:r>
              <a:rPr kumimoji="0" lang="en-US" sz="1600" b="1" smtClean="0">
                <a:latin typeface="Arial" charset="0"/>
              </a:rPr>
              <a:t> Detailed information on technical connection to the technical and   engineering networks</a:t>
            </a:r>
            <a:endParaRPr kumimoji="0" lang="ru-RU" sz="16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kumimoji="0" lang="ru-RU" sz="16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kumimoji="0" lang="ru-RU" sz="16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kumimoji="0" lang="ru-RU" sz="1600" smtClean="0">
                <a:latin typeface="Arial" charset="0"/>
              </a:rPr>
              <a:t> </a:t>
            </a:r>
          </a:p>
          <a:p>
            <a:pPr algn="ctr">
              <a:buFont typeface="Arial" charset="0"/>
              <a:buNone/>
            </a:pPr>
            <a:endParaRPr kumimoji="0" lang="ru-RU" sz="1600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kumimoji="0" lang="ru-RU" sz="2400" b="1" smtClean="0"/>
          </a:p>
          <a:p>
            <a:pPr algn="ctr">
              <a:buFont typeface="Arial" charset="0"/>
              <a:buNone/>
            </a:pPr>
            <a:endParaRPr kumimoji="0" lang="ru-RU" sz="2400" b="1" smtClean="0"/>
          </a:p>
          <a:p>
            <a:pPr algn="ctr">
              <a:buFont typeface="Arial" charset="0"/>
              <a:buNone/>
            </a:pPr>
            <a:endParaRPr kumimoji="0" lang="ru-RU" sz="2400" b="1" smtClean="0"/>
          </a:p>
          <a:p>
            <a:pPr algn="ctr">
              <a:buFont typeface="Arial" charset="0"/>
              <a:buNone/>
            </a:pPr>
            <a:endParaRPr kumimoji="0" lang="ru-RU" sz="2400" b="1" smtClean="0"/>
          </a:p>
          <a:p>
            <a:pPr algn="ctr">
              <a:buFont typeface="Arial" charset="0"/>
              <a:buNone/>
            </a:pPr>
            <a:endParaRPr kumimoji="0" lang="ru-RU" sz="2400" b="1" smtClean="0"/>
          </a:p>
          <a:p>
            <a:pPr algn="ctr">
              <a:buFont typeface="Arial" charset="0"/>
              <a:buNone/>
            </a:pPr>
            <a:endParaRPr kumimoji="0" lang="ru-RU" sz="4000" smtClean="0">
              <a:latin typeface="Arial" charset="0"/>
            </a:endParaRPr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BF7302-C073-408C-9C88-480C7FBAD551}" type="slidenum">
              <a:rPr lang="ru-RU" smtClean="0">
                <a:latin typeface="Arial" charset="0"/>
                <a:cs typeface="Arial" charset="0"/>
              </a:rPr>
              <a:pPr/>
              <a:t>21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4276" name="TextBox 9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3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pic>
        <p:nvPicPr>
          <p:cNvPr id="54277" name="Picture 2" descr="C:\Documents and Settings\Miroshkin_IA.ADSM\Рабочий стол\картинки для презентации портала\110396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525" y="987425"/>
            <a:ext cx="1368425" cy="3529013"/>
          </a:xfrm>
          <a:prstGeom prst="rect">
            <a:avLst/>
          </a:prstGeom>
          <a:noFill/>
          <a:ln w="635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013FD1-E632-42E2-8634-2FAF9B207670}" type="slidenum">
              <a:rPr lang="ru-RU" smtClean="0">
                <a:latin typeface="Arial" charset="0"/>
                <a:cs typeface="Arial" charset="0"/>
              </a:rPr>
              <a:pPr/>
              <a:t>22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5298" name="Содержимое 2"/>
          <p:cNvSpPr>
            <a:spLocks noGrp="1"/>
          </p:cNvSpPr>
          <p:nvPr>
            <p:ph idx="1"/>
          </p:nvPr>
        </p:nvSpPr>
        <p:spPr>
          <a:xfrm>
            <a:off x="0" y="2427288"/>
            <a:ext cx="9144000" cy="50482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kumimoji="0" lang="ru-RU" sz="2200" b="1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kumimoji="0" lang="en-US" sz="2200" b="1" smtClean="0">
                <a:solidFill>
                  <a:srgbClr val="002060"/>
                </a:solidFill>
                <a:latin typeface="Arial" charset="0"/>
              </a:rPr>
              <a:t>Euro Info Correspondent Center – the Smolensk Region (EICC) </a:t>
            </a:r>
            <a:endParaRPr kumimoji="0" lang="ru-RU" sz="2200" b="1" smtClean="0">
              <a:solidFill>
                <a:srgbClr val="020202"/>
              </a:solidFill>
              <a:latin typeface="Arial" charset="0"/>
            </a:endParaRPr>
          </a:p>
        </p:txBody>
      </p:sp>
      <p:sp>
        <p:nvSpPr>
          <p:cNvPr id="55299" name="Содержимое 2"/>
          <p:cNvSpPr txBox="1">
            <a:spLocks/>
          </p:cNvSpPr>
          <p:nvPr/>
        </p:nvSpPr>
        <p:spPr bwMode="auto">
          <a:xfrm>
            <a:off x="107950" y="1274763"/>
            <a:ext cx="88566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000" b="1"/>
              <a:t> </a:t>
            </a:r>
            <a:r>
              <a:rPr lang="en-US" sz="2000" b="1"/>
              <a:t>Smolensk Regional Fund for Business Support</a:t>
            </a:r>
            <a:endParaRPr lang="ru-RU" sz="2000" b="1"/>
          </a:p>
        </p:txBody>
      </p:sp>
      <p:sp>
        <p:nvSpPr>
          <p:cNvPr id="55300" name="Содержимое 2"/>
          <p:cNvSpPr txBox="1">
            <a:spLocks/>
          </p:cNvSpPr>
          <p:nvPr/>
        </p:nvSpPr>
        <p:spPr bwMode="auto">
          <a:xfrm>
            <a:off x="539750" y="3003550"/>
            <a:ext cx="80645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400" b="1">
                <a:solidFill>
                  <a:srgbClr val="002060"/>
                </a:solidFill>
                <a:latin typeface="Calibri" pitchFamily="34" charset="0"/>
              </a:rPr>
              <a:t>Center for Youth Innovative Creativity</a:t>
            </a: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55301" name="Содержимое 2"/>
          <p:cNvSpPr txBox="1">
            <a:spLocks/>
          </p:cNvSpPr>
          <p:nvPr/>
        </p:nvSpPr>
        <p:spPr bwMode="auto">
          <a:xfrm>
            <a:off x="250825" y="1851025"/>
            <a:ext cx="86423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2000" b="1"/>
              <a:t>Corporation of the Regional Development of the Smolensk Region </a:t>
            </a:r>
            <a:endParaRPr lang="ru-RU" sz="2000" b="1"/>
          </a:p>
        </p:txBody>
      </p:sp>
      <p:sp>
        <p:nvSpPr>
          <p:cNvPr id="55302" name="TextBox 2"/>
          <p:cNvSpPr txBox="1">
            <a:spLocks noChangeArrowheads="1"/>
          </p:cNvSpPr>
          <p:nvPr/>
        </p:nvSpPr>
        <p:spPr bwMode="auto">
          <a:xfrm>
            <a:off x="755650" y="55562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Institutes of the development of the Smolensk Region</a:t>
            </a:r>
            <a:endParaRPr lang="ru-RU" sz="2400" b="1">
              <a:solidFill>
                <a:srgbClr val="0070C0"/>
              </a:solidFill>
            </a:endParaRPr>
          </a:p>
        </p:txBody>
      </p:sp>
      <p:sp>
        <p:nvSpPr>
          <p:cNvPr id="55303" name="TextBox 9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3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55304" name="Содержимое 2"/>
          <p:cNvSpPr txBox="1">
            <a:spLocks/>
          </p:cNvSpPr>
          <p:nvPr/>
        </p:nvSpPr>
        <p:spPr bwMode="auto">
          <a:xfrm>
            <a:off x="0" y="3579813"/>
            <a:ext cx="91440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b="1"/>
              <a:t>Business Incubator </a:t>
            </a:r>
            <a:r>
              <a:rPr lang="en-US" altLang="ru-RU" sz="2000" b="1"/>
              <a:t>“</a:t>
            </a:r>
            <a:r>
              <a:rPr lang="en-US" sz="2000" b="1"/>
              <a:t>ARS</a:t>
            </a:r>
            <a:r>
              <a:rPr lang="en-US" altLang="ru-RU" sz="2000" b="1"/>
              <a:t>”</a:t>
            </a:r>
            <a:r>
              <a:rPr lang="ru-RU" altLang="ja-JP" sz="2000" b="1"/>
              <a:t> </a:t>
            </a:r>
            <a:endParaRPr lang="ru-RU" sz="2000" b="1">
              <a:solidFill>
                <a:srgbClr val="002060"/>
              </a:solidFill>
            </a:endParaRPr>
          </a:p>
        </p:txBody>
      </p:sp>
      <p:sp>
        <p:nvSpPr>
          <p:cNvPr id="55305" name="Содержимое 2"/>
          <p:cNvSpPr txBox="1">
            <a:spLocks/>
          </p:cNvSpPr>
          <p:nvPr/>
        </p:nvSpPr>
        <p:spPr bwMode="auto">
          <a:xfrm>
            <a:off x="0" y="4084638"/>
            <a:ext cx="90360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2000" b="1"/>
              <a:t>Co-working center</a:t>
            </a:r>
            <a:r>
              <a:rPr lang="ru-RU" sz="2000" b="1"/>
              <a:t> </a:t>
            </a:r>
            <a:endParaRPr lang="ru-RU" sz="2000"/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ru-RU" sz="2000" b="1" i="1"/>
              <a:t> </a:t>
            </a:r>
            <a:endParaRPr lang="ru-RU" sz="20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6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2C2C25C-4486-44A2-A5C4-8A7BCE0E5F26}" type="slidenum">
              <a:rPr lang="ru-RU" smtClean="0">
                <a:latin typeface="Arial" charset="0"/>
                <a:cs typeface="Arial" charset="0"/>
              </a:rPr>
              <a:pPr/>
              <a:t>23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>
          <a:xfrm>
            <a:off x="684213" y="771525"/>
            <a:ext cx="7972425" cy="3744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1400" b="1" smtClean="0"/>
              <a:t>Economic Development Department of </a:t>
            </a:r>
            <a:r>
              <a:rPr lang="ru-RU" sz="1400" b="1" smtClean="0"/>
              <a:t> </a:t>
            </a:r>
            <a:r>
              <a:rPr lang="en-US" sz="1400" b="1" smtClean="0"/>
              <a:t>the Smolensk region</a:t>
            </a:r>
            <a:endParaRPr lang="ru-RU" sz="1400" b="1" smtClean="0"/>
          </a:p>
          <a:p>
            <a:pPr marL="0" indent="0">
              <a:buFont typeface="Arial" charset="0"/>
              <a:buNone/>
            </a:pPr>
            <a:r>
              <a:rPr lang="en-US" sz="1300" b="1" smtClean="0"/>
              <a:t>Head of  the Department</a:t>
            </a:r>
            <a:r>
              <a:rPr lang="ru-RU" sz="1300" b="1" smtClean="0"/>
              <a:t> </a:t>
            </a:r>
            <a:r>
              <a:rPr lang="ru-RU" sz="1300" smtClean="0"/>
              <a:t>– </a:t>
            </a:r>
            <a:r>
              <a:rPr lang="en-US" sz="1300" b="1" i="1" smtClean="0"/>
              <a:t>Victor Kozhevnikov</a:t>
            </a:r>
            <a:endParaRPr lang="ru-RU" sz="1300" b="1" i="1" smtClean="0"/>
          </a:p>
          <a:p>
            <a:pPr marL="0" indent="0">
              <a:buFont typeface="Arial" charset="0"/>
              <a:buNone/>
            </a:pPr>
            <a:r>
              <a:rPr lang="en-US" sz="1000" smtClean="0"/>
              <a:t>Phone/fax: +7 (4812) 38-65-40, 38-67-18</a:t>
            </a:r>
            <a:endParaRPr lang="ru-RU" sz="1000" smtClean="0"/>
          </a:p>
          <a:p>
            <a:pPr marL="0" indent="0">
              <a:buFont typeface="Arial" charset="0"/>
              <a:buNone/>
            </a:pPr>
            <a:r>
              <a:rPr lang="ru-RU" sz="1000" smtClean="0"/>
              <a:t>E-mail: </a:t>
            </a:r>
            <a:r>
              <a:rPr lang="ru-RU" sz="1000" smtClean="0">
                <a:hlinkClick r:id="rId2"/>
              </a:rPr>
              <a:t>ekon@admin.smolensk.ru</a:t>
            </a:r>
            <a:endParaRPr lang="ru-RU" sz="1000" smtClean="0"/>
          </a:p>
          <a:p>
            <a:pPr marL="0" indent="0">
              <a:buFont typeface="Arial" charset="0"/>
              <a:buNone/>
            </a:pPr>
            <a:r>
              <a:rPr lang="en-US" sz="1300" b="1" smtClean="0"/>
              <a:t>First deputy head of the Department</a:t>
            </a:r>
            <a:r>
              <a:rPr lang="ru-RU" sz="1300" b="1" smtClean="0"/>
              <a:t> </a:t>
            </a:r>
            <a:r>
              <a:rPr lang="ru-RU" sz="1300" smtClean="0"/>
              <a:t>– </a:t>
            </a:r>
            <a:r>
              <a:rPr lang="en-US" sz="1300" b="1" i="1" smtClean="0"/>
              <a:t>Rostislav Rovbel </a:t>
            </a:r>
            <a:r>
              <a:rPr lang="en-US" sz="1200" b="1" i="1" smtClean="0"/>
              <a:t/>
            </a:r>
            <a:br>
              <a:rPr lang="en-US" sz="1200" b="1" i="1" smtClean="0"/>
            </a:br>
            <a:r>
              <a:rPr lang="en-US" sz="1000" smtClean="0"/>
              <a:t>Phone: +7 (4812) 29-24-06</a:t>
            </a:r>
            <a:endParaRPr lang="ru-RU" sz="1000" smtClean="0"/>
          </a:p>
          <a:p>
            <a:pPr marL="0" indent="0">
              <a:buFont typeface="Arial" charset="0"/>
              <a:buNone/>
            </a:pPr>
            <a:r>
              <a:rPr lang="ru-RU" sz="1000" smtClean="0"/>
              <a:t>E-mail: </a:t>
            </a:r>
            <a:r>
              <a:rPr lang="ru-RU" sz="1000" smtClean="0">
                <a:hlinkClick r:id="rId3"/>
              </a:rPr>
              <a:t>development@admin.smolensk.ru</a:t>
            </a:r>
            <a:endParaRPr lang="ru-RU" sz="1000" smtClean="0"/>
          </a:p>
          <a:p>
            <a:pPr marL="0" indent="0">
              <a:buFont typeface="Arial" charset="0"/>
              <a:buNone/>
            </a:pPr>
            <a:r>
              <a:rPr lang="en-US" sz="1200" b="1" smtClean="0"/>
              <a:t>Investment Policy Division</a:t>
            </a:r>
            <a:endParaRPr lang="ru-RU" sz="1200" b="1" smtClean="0"/>
          </a:p>
          <a:p>
            <a:pPr marL="0" indent="0">
              <a:buFont typeface="Arial" charset="0"/>
              <a:buNone/>
            </a:pPr>
            <a:r>
              <a:rPr lang="en-US" sz="1200" b="1" smtClean="0"/>
              <a:t>Head of  the Division </a:t>
            </a:r>
            <a:r>
              <a:rPr lang="ru-RU" sz="1200" smtClean="0"/>
              <a:t>– </a:t>
            </a:r>
            <a:r>
              <a:rPr lang="en-US" sz="1200" b="1" i="1" smtClean="0"/>
              <a:t>Margarita Goncharova</a:t>
            </a:r>
            <a:endParaRPr lang="ru-RU" sz="1200" b="1" i="1" smtClean="0"/>
          </a:p>
          <a:p>
            <a:pPr marL="0" indent="0">
              <a:buFont typeface="Arial" charset="0"/>
              <a:buNone/>
            </a:pPr>
            <a:r>
              <a:rPr lang="en-US" sz="1000" smtClean="0"/>
              <a:t>Phone:</a:t>
            </a:r>
            <a:r>
              <a:rPr lang="ru-RU" sz="1000" smtClean="0"/>
              <a:t> (4812) 38-77-90, 29-24-79, </a:t>
            </a:r>
            <a:r>
              <a:rPr lang="en-US" sz="1000" smtClean="0"/>
              <a:t>fax</a:t>
            </a:r>
            <a:r>
              <a:rPr lang="ru-RU" sz="1000" smtClean="0"/>
              <a:t>:</a:t>
            </a:r>
            <a:r>
              <a:rPr lang="en-US" sz="1000" smtClean="0"/>
              <a:t> 29-24-81</a:t>
            </a:r>
            <a:endParaRPr lang="ru-RU" sz="1000" smtClean="0"/>
          </a:p>
          <a:p>
            <a:pPr marL="0" indent="0">
              <a:buFont typeface="Arial" charset="0"/>
              <a:buNone/>
            </a:pPr>
            <a:r>
              <a:rPr lang="ru-RU" sz="1000" smtClean="0"/>
              <a:t>E-mail: </a:t>
            </a:r>
            <a:r>
              <a:rPr lang="ru-RU" sz="1000" smtClean="0">
                <a:hlinkClick r:id="rId4"/>
              </a:rPr>
              <a:t>business@admin.smolensk.ru</a:t>
            </a:r>
            <a:r>
              <a:rPr lang="ru-RU" sz="1000" smtClean="0"/>
              <a:t>, </a:t>
            </a:r>
            <a:r>
              <a:rPr lang="ru-RU" sz="1000" smtClean="0">
                <a:hlinkClick r:id="rId5"/>
              </a:rPr>
              <a:t>invest-smolensk@yandex.ru</a:t>
            </a:r>
            <a:endParaRPr lang="ru-RU" sz="1000" smtClean="0"/>
          </a:p>
          <a:p>
            <a:pPr marL="0" indent="0">
              <a:buFont typeface="Arial" charset="0"/>
              <a:buNone/>
            </a:pPr>
            <a:r>
              <a:rPr lang="en-US" sz="1200" b="1" smtClean="0"/>
              <a:t>Division for State support of investment activities </a:t>
            </a:r>
            <a:endParaRPr lang="ru-RU" sz="1200" b="1" smtClean="0"/>
          </a:p>
          <a:p>
            <a:pPr marL="0" indent="0">
              <a:buFont typeface="Arial" charset="0"/>
              <a:buNone/>
            </a:pPr>
            <a:r>
              <a:rPr lang="en-US" sz="1200" b="1" smtClean="0"/>
              <a:t>Deputy head of the Division </a:t>
            </a:r>
            <a:r>
              <a:rPr lang="ru-RU" sz="1200" b="1" smtClean="0"/>
              <a:t> </a:t>
            </a:r>
            <a:r>
              <a:rPr lang="ru-RU" sz="1200" smtClean="0"/>
              <a:t>– </a:t>
            </a:r>
            <a:r>
              <a:rPr lang="en-US" sz="1200" b="1" i="1" smtClean="0"/>
              <a:t>Svetlana Merkushova</a:t>
            </a:r>
            <a:endParaRPr lang="ru-RU" sz="1200" smtClean="0"/>
          </a:p>
          <a:p>
            <a:pPr marL="0" indent="0">
              <a:buFont typeface="Arial" charset="0"/>
              <a:buNone/>
            </a:pPr>
            <a:r>
              <a:rPr lang="en-US" sz="1000" smtClean="0"/>
              <a:t>Phone:</a:t>
            </a:r>
            <a:r>
              <a:rPr lang="ru-RU" sz="1000" smtClean="0"/>
              <a:t> (4812) </a:t>
            </a:r>
            <a:r>
              <a:rPr lang="en-US" sz="1000" smtClean="0"/>
              <a:t>38-65-67</a:t>
            </a:r>
            <a:r>
              <a:rPr lang="ru-RU" sz="1000" smtClean="0"/>
              <a:t>, 29-24-80, </a:t>
            </a:r>
            <a:r>
              <a:rPr lang="en-US" sz="1000" smtClean="0"/>
              <a:t>fax</a:t>
            </a:r>
            <a:r>
              <a:rPr lang="ru-RU" sz="1000" smtClean="0"/>
              <a:t>:</a:t>
            </a:r>
            <a:r>
              <a:rPr lang="en-US" sz="1000" smtClean="0"/>
              <a:t> 29-24-81</a:t>
            </a:r>
            <a:endParaRPr lang="ru-RU" sz="1000" smtClean="0"/>
          </a:p>
          <a:p>
            <a:pPr marL="0" indent="0">
              <a:buFont typeface="Arial" charset="0"/>
              <a:buNone/>
            </a:pPr>
            <a:r>
              <a:rPr lang="ru-RU" sz="1000" smtClean="0"/>
              <a:t>E-mail: </a:t>
            </a:r>
            <a:r>
              <a:rPr lang="ru-RU" sz="1000" smtClean="0">
                <a:hlinkClick r:id="rId4"/>
              </a:rPr>
              <a:t>business@admin.smolensk.ru</a:t>
            </a:r>
            <a:r>
              <a:rPr lang="ru-RU" sz="1000" smtClean="0"/>
              <a:t>, </a:t>
            </a:r>
            <a:r>
              <a:rPr lang="ru-RU" sz="1000" smtClean="0">
                <a:hlinkClick r:id="rId5"/>
              </a:rPr>
              <a:t>invest-smolensk@yandex.ru</a:t>
            </a:r>
            <a:endParaRPr lang="ru-RU" sz="1000" smtClean="0"/>
          </a:p>
          <a:p>
            <a:pPr marL="0" indent="0">
              <a:buFont typeface="Arial" charset="0"/>
              <a:buNone/>
            </a:pPr>
            <a:r>
              <a:rPr lang="en-US" sz="1200" b="1" smtClean="0"/>
              <a:t>Division for investment  support and project presentation </a:t>
            </a:r>
          </a:p>
          <a:p>
            <a:pPr marL="0" indent="0">
              <a:buFont typeface="Arial" charset="0"/>
              <a:buNone/>
            </a:pPr>
            <a:r>
              <a:rPr lang="en-US" sz="1200" b="1" smtClean="0"/>
              <a:t>Head of Division </a:t>
            </a:r>
            <a:r>
              <a:rPr lang="en-US" sz="1200" smtClean="0"/>
              <a:t>– </a:t>
            </a:r>
            <a:r>
              <a:rPr lang="en-US" sz="1200" b="1" i="1" smtClean="0"/>
              <a:t>Irina Lazarenkova</a:t>
            </a:r>
            <a:endParaRPr lang="en-US" sz="1200" smtClean="0"/>
          </a:p>
          <a:p>
            <a:pPr marL="0" indent="0">
              <a:buFont typeface="Arial" charset="0"/>
              <a:buNone/>
            </a:pPr>
            <a:r>
              <a:rPr lang="en-US" sz="1000" smtClean="0"/>
              <a:t>Phone: +7 (4812) 38-66-42</a:t>
            </a:r>
          </a:p>
          <a:p>
            <a:pPr marL="0" indent="0">
              <a:buFont typeface="Arial" charset="0"/>
              <a:buNone/>
            </a:pPr>
            <a:r>
              <a:rPr lang="ru-RU" sz="1000" smtClean="0"/>
              <a:t>E-mail: </a:t>
            </a:r>
            <a:r>
              <a:rPr lang="ru-RU" sz="1000" smtClean="0">
                <a:hlinkClick r:id="rId6"/>
              </a:rPr>
              <a:t>invest@admin.smolensk.ru</a:t>
            </a:r>
            <a:endParaRPr lang="ru-RU" sz="1000" smtClean="0"/>
          </a:p>
          <a:p>
            <a:pPr marL="0" indent="0">
              <a:buFont typeface="Arial" charset="0"/>
              <a:buNone/>
            </a:pPr>
            <a:endParaRPr lang="ru-RU" sz="1400" b="1" i="1" smtClean="0"/>
          </a:p>
          <a:p>
            <a:pPr marL="0" indent="0">
              <a:buFont typeface="Arial" charset="0"/>
              <a:buNone/>
            </a:pPr>
            <a:endParaRPr lang="ru-RU" sz="1400" b="1" i="1" smtClean="0"/>
          </a:p>
          <a:p>
            <a:pPr marL="0" indent="0">
              <a:buFont typeface="Arial" charset="0"/>
              <a:buNone/>
            </a:pPr>
            <a:endParaRPr lang="ru-RU" sz="1800" smtClean="0">
              <a:latin typeface="Arial" charset="0"/>
            </a:endParaRPr>
          </a:p>
        </p:txBody>
      </p:sp>
      <p:sp>
        <p:nvSpPr>
          <p:cNvPr id="57347" name="Заголовок 1"/>
          <p:cNvSpPr>
            <a:spLocks noGrp="1"/>
          </p:cNvSpPr>
          <p:nvPr>
            <p:ph type="title"/>
          </p:nvPr>
        </p:nvSpPr>
        <p:spPr>
          <a:xfrm>
            <a:off x="0" y="484188"/>
            <a:ext cx="9144000" cy="431800"/>
          </a:xfrm>
        </p:spPr>
        <p:txBody>
          <a:bodyPr/>
          <a:lstStyle/>
          <a:p>
            <a:r>
              <a:rPr lang="en-US" sz="2200" b="1" smtClean="0">
                <a:solidFill>
                  <a:srgbClr val="0070C0"/>
                </a:solidFill>
                <a:latin typeface="Arial" charset="0"/>
              </a:rPr>
              <a:t>Contacts</a:t>
            </a:r>
            <a:endParaRPr lang="ru-RU" sz="2200" b="1" smtClean="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ransition advClick="0" advTm="6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E441228-7ED0-40E5-9AFE-0B640ABA234D}" type="slidenum">
              <a:rPr lang="ru-RU" smtClean="0">
                <a:latin typeface="Arial" charset="0"/>
                <a:cs typeface="Arial" charset="0"/>
              </a:rPr>
              <a:pPr/>
              <a:t>24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58370" name="Picture 2" descr="D:\МИРОШКИН\ФОТО РАЗЛИЧНЫЕ\ФОТО СМОЛЕНСКА БОЛЬШИЕ\DSC_4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2575" y="1058863"/>
            <a:ext cx="4940300" cy="3219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8371" name="Picture 2" descr="D:\МИРОШКИН\ФОТО РАЗЛИЧНЫЕ\ФОТО СМОЛЕНСКА БОЛЬШИЕ\0_31351_eeb2d4cd_orig_умен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888" y="1209675"/>
            <a:ext cx="4672012" cy="33067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250825" y="484188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itchFamily="34" charset="0"/>
              </a:rPr>
              <a:t>Welcome to the Smolensk Region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!</a:t>
            </a:r>
          </a:p>
        </p:txBody>
      </p:sp>
      <p:sp>
        <p:nvSpPr>
          <p:cNvPr id="58373" name="TextBox 8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5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07029A-A602-4FCF-82F8-79E623BBCD43}" type="slidenum">
              <a:rPr lang="ru-RU" smtClean="0">
                <a:latin typeface="Arial" charset="0"/>
                <a:cs typeface="Arial" charset="0"/>
              </a:rPr>
              <a:pPr/>
              <a:t>3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7451725" y="3560763"/>
            <a:ext cx="180022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US" sz="1200" b="1" i="1"/>
              <a:t>The total area of the region:</a:t>
            </a:r>
            <a:br>
              <a:rPr lang="en-US" sz="1200" b="1" i="1"/>
            </a:br>
            <a:r>
              <a:rPr lang="en-US" sz="1200" b="1" i="1"/>
              <a:t>49,8 thousand km</a:t>
            </a:r>
            <a:r>
              <a:rPr lang="en-US" sz="1200" b="1" i="1" baseline="30000"/>
              <a:t>2</a:t>
            </a:r>
            <a:endParaRPr lang="ru-RU" sz="1200" baseline="30000"/>
          </a:p>
          <a:p>
            <a:r>
              <a:rPr lang="en-US" sz="1200" b="1" i="1"/>
              <a:t>The population size</a:t>
            </a:r>
            <a:endParaRPr lang="ru-RU" sz="1200"/>
          </a:p>
          <a:p>
            <a:r>
              <a:rPr lang="en-US" sz="1200" b="1" i="1"/>
              <a:t>983 thousand people</a:t>
            </a:r>
            <a:endParaRPr lang="ru-RU" sz="1200"/>
          </a:p>
          <a:p>
            <a:r>
              <a:rPr lang="en-US" sz="1200" b="1" i="1"/>
              <a:t> </a:t>
            </a:r>
            <a:endParaRPr lang="ru-RU" sz="1200"/>
          </a:p>
          <a:p>
            <a:endParaRPr lang="ru-RU" sz="1200" b="1" i="1">
              <a:solidFill>
                <a:srgbClr val="FF0000"/>
              </a:solidFill>
            </a:endParaRPr>
          </a:p>
        </p:txBody>
      </p:sp>
      <p:sp>
        <p:nvSpPr>
          <p:cNvPr id="19459" name="Заголовок 2"/>
          <p:cNvSpPr>
            <a:spLocks noGrp="1"/>
          </p:cNvSpPr>
          <p:nvPr>
            <p:ph type="title"/>
          </p:nvPr>
        </p:nvSpPr>
        <p:spPr>
          <a:xfrm>
            <a:off x="463550" y="487363"/>
            <a:ext cx="8572500" cy="428625"/>
          </a:xfrm>
        </p:spPr>
        <p:txBody>
          <a:bodyPr/>
          <a:lstStyle/>
          <a:p>
            <a:pPr eaLnBrk="1" hangingPunct="1"/>
            <a:r>
              <a:rPr kumimoji="0" lang="ru-RU" sz="2000" b="1" smtClean="0">
                <a:solidFill>
                  <a:srgbClr val="0070C0"/>
                </a:solidFill>
                <a:latin typeface="Arial" charset="0"/>
              </a:rPr>
              <a:t> </a:t>
            </a:r>
            <a:endParaRPr kumimoji="0" lang="ru-RU" sz="2200" b="1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9460" name="TextBox 15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3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19461" name="Заголовок 2"/>
          <p:cNvSpPr txBox="1">
            <a:spLocks/>
          </p:cNvSpPr>
          <p:nvPr/>
        </p:nvSpPr>
        <p:spPr bwMode="auto">
          <a:xfrm>
            <a:off x="392113" y="896938"/>
            <a:ext cx="85725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Unique geographical location</a:t>
            </a:r>
          </a:p>
          <a:p>
            <a:r>
              <a:rPr lang="en-US"/>
              <a:t>                     </a:t>
            </a:r>
            <a:r>
              <a:rPr lang="en-US" b="1"/>
              <a:t>Over 68 million people live  within a  500-km radius from Smolensk</a:t>
            </a:r>
            <a:endParaRPr lang="ru-RU" b="1"/>
          </a:p>
          <a:p>
            <a:r>
              <a:rPr lang="en-US" b="1" i="1"/>
              <a:t> </a:t>
            </a:r>
            <a:endParaRPr lang="ru-RU"/>
          </a:p>
          <a:p>
            <a:pPr algn="ctr"/>
            <a:endParaRPr lang="ru-RU" b="1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7308850" y="3435350"/>
            <a:ext cx="1800225" cy="1163638"/>
          </a:xfrm>
          <a:prstGeom prst="wedgeRoundRectCallout">
            <a:avLst>
              <a:gd name="adj1" fmla="val -75519"/>
              <a:gd name="adj2" fmla="val -71479"/>
              <a:gd name="adj3" fmla="val 16667"/>
            </a:avLst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7" name="Picture 3" descr="D:\МИРОШКИН\ФОТО РАЗЛИЧНЫЕ\карты Смоленской области\карта для презентации контур Евраз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500313"/>
            <a:ext cx="4173537" cy="21082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987425"/>
            <a:ext cx="3960812" cy="333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" name="Выгнутая вниз стрелка 25"/>
          <p:cNvSpPr/>
          <p:nvPr/>
        </p:nvSpPr>
        <p:spPr>
          <a:xfrm>
            <a:off x="1258888" y="3867150"/>
            <a:ext cx="4465637" cy="576263"/>
          </a:xfrm>
          <a:prstGeom prst="curvedUpArrow">
            <a:avLst>
              <a:gd name="adj1" fmla="val 10015"/>
              <a:gd name="adj2" fmla="val 47606"/>
              <a:gd name="adj3" fmla="val 22463"/>
            </a:avLst>
          </a:prstGeom>
          <a:solidFill>
            <a:srgbClr val="EB6419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 descr="D:\МИРОШКИН\ФОТО РАЗЛИЧНЫЕ\карты Смоленской области\Карта Европа_для презентации_англ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1131888"/>
            <a:ext cx="3133725" cy="1944687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sp>
        <p:nvSpPr>
          <p:cNvPr id="25" name="Выгнутая вверх стрелка 24"/>
          <p:cNvSpPr/>
          <p:nvPr/>
        </p:nvSpPr>
        <p:spPr>
          <a:xfrm rot="21395579">
            <a:off x="2830513" y="1355725"/>
            <a:ext cx="2959100" cy="336550"/>
          </a:xfrm>
          <a:prstGeom prst="curvedDownArrow">
            <a:avLst>
              <a:gd name="adj1" fmla="val 10609"/>
              <a:gd name="adj2" fmla="val 82106"/>
              <a:gd name="adj3" fmla="val 41745"/>
            </a:avLst>
          </a:prstGeom>
          <a:solidFill>
            <a:schemeClr val="accent6">
              <a:lumMod val="75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7"/>
          <p:cNvSpPr txBox="1">
            <a:spLocks noChangeArrowheads="1"/>
          </p:cNvSpPr>
          <p:nvPr/>
        </p:nvSpPr>
        <p:spPr bwMode="auto">
          <a:xfrm>
            <a:off x="5943600" y="3086100"/>
            <a:ext cx="2438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1506" name="Rectangle 8"/>
          <p:cNvSpPr>
            <a:spLocks noChangeArrowheads="1"/>
          </p:cNvSpPr>
          <p:nvPr/>
        </p:nvSpPr>
        <p:spPr bwMode="auto">
          <a:xfrm>
            <a:off x="1709738" y="67786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1507" name="Text Box 10"/>
          <p:cNvSpPr txBox="1">
            <a:spLocks noChangeArrowheads="1"/>
          </p:cNvSpPr>
          <p:nvPr/>
        </p:nvSpPr>
        <p:spPr bwMode="auto">
          <a:xfrm>
            <a:off x="6553200" y="2800350"/>
            <a:ext cx="2362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6781800" y="3200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1509" name="Заголовок 2"/>
          <p:cNvSpPr>
            <a:spLocks noGrp="1"/>
          </p:cNvSpPr>
          <p:nvPr>
            <p:ph type="title"/>
          </p:nvPr>
        </p:nvSpPr>
        <p:spPr>
          <a:xfrm>
            <a:off x="468313" y="600075"/>
            <a:ext cx="8572500" cy="438150"/>
          </a:xfrm>
        </p:spPr>
        <p:txBody>
          <a:bodyPr/>
          <a:lstStyle/>
          <a:p>
            <a:r>
              <a:rPr kumimoji="0" lang="en-US" sz="2400" b="1" smtClean="0"/>
              <a:t/>
            </a:r>
            <a:br>
              <a:rPr kumimoji="0" lang="en-US" sz="2400" b="1" smtClean="0"/>
            </a:br>
            <a:r>
              <a:rPr kumimoji="0" lang="en-US" sz="2200" b="1" smtClean="0">
                <a:solidFill>
                  <a:srgbClr val="0070C0"/>
                </a:solidFill>
                <a:latin typeface="Arial" charset="0"/>
              </a:rPr>
              <a:t>An important transportation and communication hub</a:t>
            </a:r>
            <a:r>
              <a:rPr kumimoji="0" lang="ru-RU" sz="220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kumimoji="0" lang="ru-RU" sz="2200" smtClean="0">
                <a:solidFill>
                  <a:srgbClr val="0070C0"/>
                </a:solidFill>
                <a:latin typeface="Arial" charset="0"/>
              </a:rPr>
            </a:br>
            <a:r>
              <a:rPr kumimoji="0" lang="en-US" altLang="ru-RU" sz="2200" b="1" smtClean="0">
                <a:solidFill>
                  <a:srgbClr val="0070C0"/>
                </a:solidFill>
                <a:latin typeface="Arial" charset="0"/>
              </a:rPr>
              <a:t>“</a:t>
            </a:r>
            <a:r>
              <a:rPr kumimoji="0" lang="en-US" sz="2200" b="1" smtClean="0">
                <a:solidFill>
                  <a:srgbClr val="0070C0"/>
                </a:solidFill>
                <a:latin typeface="Arial" charset="0"/>
              </a:rPr>
              <a:t>Western Gates to Russia</a:t>
            </a:r>
            <a:r>
              <a:rPr kumimoji="0" lang="en-US" altLang="ru-RU" sz="2200" b="1" smtClean="0">
                <a:solidFill>
                  <a:srgbClr val="0070C0"/>
                </a:solidFill>
                <a:latin typeface="Arial" charset="0"/>
              </a:rPr>
              <a:t>”</a:t>
            </a:r>
            <a:r>
              <a:rPr kumimoji="0" lang="ru-RU" altLang="ja-JP" sz="2000" smtClean="0"/>
              <a:t/>
            </a:r>
            <a:br>
              <a:rPr kumimoji="0" lang="ru-RU" altLang="ja-JP" sz="2000" smtClean="0"/>
            </a:br>
            <a:endParaRPr kumimoji="0" lang="ru-RU" sz="2000" b="1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1510" name="Номер слайда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96CE7F-B740-4DD9-8AC9-A5D8B2F65229}" type="slidenum">
              <a:rPr lang="ru-RU" smtClean="0">
                <a:latin typeface="Arial" charset="0"/>
                <a:cs typeface="Arial" charset="0"/>
              </a:rPr>
              <a:pPr/>
              <a:t>4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4356100" y="1162050"/>
            <a:ext cx="4608513" cy="833438"/>
          </a:xfrm>
          <a:prstGeom prst="rect">
            <a:avLst/>
          </a:prstGeom>
          <a:solidFill>
            <a:srgbClr val="FFFFFF"/>
          </a:solidFill>
          <a:ln w="1908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just"/>
            <a:r>
              <a:rPr lang="ru-RU" sz="1200" b="1"/>
              <a:t>Located along the border with the Republic of Belarus, the  Smolensk Region is an important transportation and communication hub.  It borders on 5  Russian regions: Moscow, Kaluga, Tver, Bryansk, Pskov.</a:t>
            </a:r>
            <a:endParaRPr lang="ru-RU" sz="1200"/>
          </a:p>
        </p:txBody>
      </p:sp>
      <p:sp>
        <p:nvSpPr>
          <p:cNvPr id="21512" name="TextBox 14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3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pic>
        <p:nvPicPr>
          <p:cNvPr id="21513" name="Picture 2" descr="D:\МИРОШКИН\ФОТО РАЗЛИЧНЫЕ\карты Смоленской области\коридоры_роста3с БТС2_уменьш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185863"/>
            <a:ext cx="3960813" cy="33639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1514" name="TextBox 1"/>
          <p:cNvSpPr txBox="1">
            <a:spLocks noChangeArrowheads="1"/>
          </p:cNvSpPr>
          <p:nvPr/>
        </p:nvSpPr>
        <p:spPr bwMode="auto">
          <a:xfrm>
            <a:off x="4284663" y="2066925"/>
            <a:ext cx="505301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 The following routes run through its territory:</a:t>
            </a:r>
            <a:endParaRPr lang="ru-RU"/>
          </a:p>
          <a:p>
            <a:r>
              <a:rPr lang="en-US" b="1"/>
              <a:t>-</a:t>
            </a:r>
            <a:r>
              <a:rPr lang="en-US" sz="1200" b="1"/>
              <a:t>Federal highway </a:t>
            </a:r>
            <a:r>
              <a:rPr lang="ru-RU" sz="1200" b="1"/>
              <a:t>М-1 «</a:t>
            </a:r>
            <a:r>
              <a:rPr lang="en-US" sz="1200" b="1"/>
              <a:t>Belarus</a:t>
            </a:r>
            <a:r>
              <a:rPr lang="ru-RU" sz="1200" b="1"/>
              <a:t>»</a:t>
            </a:r>
            <a:r>
              <a:rPr lang="en-US" sz="1200" b="1"/>
              <a:t>;</a:t>
            </a:r>
            <a:endParaRPr lang="ru-RU" sz="1200" b="1"/>
          </a:p>
          <a:p>
            <a:r>
              <a:rPr lang="ru-RU" sz="1200" b="1"/>
              <a:t> </a:t>
            </a:r>
            <a:r>
              <a:rPr lang="en-US" sz="1200" b="1"/>
              <a:t>-Federal highway </a:t>
            </a:r>
            <a:r>
              <a:rPr lang="ru-RU" sz="1200" b="1"/>
              <a:t>А-141  «</a:t>
            </a:r>
            <a:r>
              <a:rPr lang="en-US" sz="1200" b="1"/>
              <a:t>Oryol – Rudnya</a:t>
            </a:r>
            <a:r>
              <a:rPr lang="ru-RU" sz="1200" b="1"/>
              <a:t>»</a:t>
            </a:r>
            <a:r>
              <a:rPr lang="en-US" sz="1200" b="1"/>
              <a:t>;</a:t>
            </a:r>
            <a:endParaRPr lang="ru-RU" sz="1200" b="1"/>
          </a:p>
          <a:p>
            <a:r>
              <a:rPr lang="ru-RU" sz="1200" b="1"/>
              <a:t> </a:t>
            </a:r>
            <a:r>
              <a:rPr lang="en-US" sz="1200" b="1"/>
              <a:t>-Federal highway </a:t>
            </a:r>
            <a:r>
              <a:rPr lang="ru-RU" sz="1200" b="1"/>
              <a:t>А-101 «</a:t>
            </a:r>
            <a:r>
              <a:rPr lang="en-US" sz="1200" b="1"/>
              <a:t>Moscow – Bobruisk</a:t>
            </a:r>
            <a:r>
              <a:rPr lang="ru-RU" sz="1200" b="1"/>
              <a:t>»</a:t>
            </a:r>
            <a:r>
              <a:rPr lang="en-US" sz="1200" b="1"/>
              <a:t>;</a:t>
            </a:r>
            <a:endParaRPr lang="ru-RU" sz="1200" b="1"/>
          </a:p>
          <a:p>
            <a:r>
              <a:rPr lang="en-US" sz="1200" b="1"/>
              <a:t>- Lateral transportation corridor </a:t>
            </a:r>
            <a:r>
              <a:rPr lang="ru-RU" sz="1200" b="1"/>
              <a:t>«</a:t>
            </a:r>
            <a:r>
              <a:rPr lang="en-US" sz="1200" b="1"/>
              <a:t>North – South</a:t>
            </a:r>
            <a:r>
              <a:rPr lang="ru-RU" sz="1200" b="1"/>
              <a:t>» (via St. Petersburg)</a:t>
            </a:r>
            <a:r>
              <a:rPr lang="en-US" sz="1200" b="1"/>
              <a:t>;</a:t>
            </a:r>
            <a:endParaRPr lang="ru-RU" sz="1200" b="1"/>
          </a:p>
          <a:p>
            <a:r>
              <a:rPr lang="ru-RU" sz="1200" b="1"/>
              <a:t> </a:t>
            </a:r>
            <a:r>
              <a:rPr lang="en-US" sz="1200" b="1"/>
              <a:t>- Fiber-optical communication link  Moscow – St. Petersburg;</a:t>
            </a:r>
            <a:endParaRPr lang="ru-RU" sz="1200" b="1"/>
          </a:p>
          <a:p>
            <a:r>
              <a:rPr lang="en-US" sz="1200" b="1"/>
              <a:t>- Fiber- optical communication link </a:t>
            </a:r>
          </a:p>
          <a:p>
            <a:r>
              <a:rPr lang="en-US" sz="1200" b="1"/>
              <a:t>- Moscow </a:t>
            </a:r>
            <a:r>
              <a:rPr lang="ru-RU" sz="1200" b="1"/>
              <a:t>– </a:t>
            </a:r>
            <a:r>
              <a:rPr lang="en-US" sz="1200" b="1"/>
              <a:t>Bryansk</a:t>
            </a:r>
            <a:r>
              <a:rPr lang="ru-RU" sz="1200" b="1"/>
              <a:t> – </a:t>
            </a:r>
            <a:r>
              <a:rPr lang="en-US" sz="1200" b="1"/>
              <a:t>Smolensk</a:t>
            </a:r>
            <a:r>
              <a:rPr lang="ru-RU" sz="1200" b="1"/>
              <a:t> – </a:t>
            </a:r>
            <a:r>
              <a:rPr lang="en-US" sz="1200" b="1"/>
              <a:t>Belarus;</a:t>
            </a:r>
            <a:endParaRPr lang="ru-RU" sz="1200" b="1"/>
          </a:p>
          <a:p>
            <a:r>
              <a:rPr lang="ru-RU" sz="1200" b="1"/>
              <a:t> </a:t>
            </a:r>
            <a:r>
              <a:rPr lang="en-US" sz="1200" b="1"/>
              <a:t>- Gas transmission pipeline </a:t>
            </a:r>
            <a:r>
              <a:rPr lang="ru-RU" sz="1200" b="1"/>
              <a:t>«</a:t>
            </a:r>
            <a:r>
              <a:rPr lang="en-US" sz="1200" b="1"/>
              <a:t>Yamal</a:t>
            </a:r>
            <a:r>
              <a:rPr lang="ru-RU" sz="1200" b="1"/>
              <a:t> – </a:t>
            </a:r>
            <a:r>
              <a:rPr lang="en-US" sz="1200" b="1"/>
              <a:t>Europe</a:t>
            </a:r>
            <a:r>
              <a:rPr lang="ru-RU" sz="1200" b="1"/>
              <a:t>»</a:t>
            </a:r>
            <a:r>
              <a:rPr lang="en-US" sz="1200" b="1"/>
              <a:t>;</a:t>
            </a:r>
            <a:endParaRPr lang="ru-RU" sz="1200" b="1"/>
          </a:p>
          <a:p>
            <a:r>
              <a:rPr lang="ru-RU" sz="1200" b="1"/>
              <a:t> </a:t>
            </a:r>
            <a:r>
              <a:rPr lang="en-US" sz="1200" b="1"/>
              <a:t>-</a:t>
            </a:r>
            <a:r>
              <a:rPr lang="ru-RU" sz="1200" b="1"/>
              <a:t> </a:t>
            </a:r>
            <a:r>
              <a:rPr lang="en-US" sz="1200" b="1"/>
              <a:t>Baltic Pipeline System</a:t>
            </a:r>
            <a:r>
              <a:rPr lang="ru-RU" sz="1200" b="1"/>
              <a:t>(</a:t>
            </a:r>
            <a:r>
              <a:rPr lang="en-US" sz="1200" b="1"/>
              <a:t>BPS</a:t>
            </a:r>
            <a:r>
              <a:rPr lang="ru-RU" sz="1200" b="1"/>
              <a:t>-</a:t>
            </a:r>
            <a:r>
              <a:rPr lang="en-US" sz="1200" b="1"/>
              <a:t>II).</a:t>
            </a:r>
            <a:endParaRPr lang="ru-RU" sz="1200" b="1"/>
          </a:p>
          <a:p>
            <a:endParaRPr lang="ru-RU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 descr="http://www.info-islam.ru/_pu/248/843357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3076575"/>
            <a:ext cx="2032000" cy="1511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4BC4B7C-7399-477D-BB0D-106F4C8C8716}" type="slidenum">
              <a:rPr lang="ru-RU" smtClean="0">
                <a:latin typeface="Arial" charset="0"/>
                <a:cs typeface="Arial" charset="0"/>
              </a:rPr>
              <a:pPr/>
              <a:t>5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3555" name="Rectangle 1"/>
          <p:cNvSpPr txBox="1">
            <a:spLocks noChangeArrowheads="1"/>
          </p:cNvSpPr>
          <p:nvPr/>
        </p:nvSpPr>
        <p:spPr bwMode="auto">
          <a:xfrm>
            <a:off x="3922713" y="915988"/>
            <a:ext cx="511333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b="1"/>
              <a:t>The Smolensk Region lies in the vicinity to Moscow and St. Peter</a:t>
            </a:r>
            <a:r>
              <a:rPr lang="en-US" b="1"/>
              <a:t>s</a:t>
            </a:r>
            <a:r>
              <a:rPr lang="ru-RU" b="1"/>
              <a:t>burg:</a:t>
            </a:r>
            <a:endParaRPr lang="ru-RU"/>
          </a:p>
          <a:p>
            <a:r>
              <a:rPr lang="ru-RU" b="1"/>
              <a:t>-distance from Moscow to Smolensk – 370km</a:t>
            </a:r>
            <a:r>
              <a:rPr lang="en-US" b="1"/>
              <a:t>;</a:t>
            </a:r>
            <a:r>
              <a:rPr lang="ru-RU" b="1"/>
              <a:t> (from Gagarin to Moscow – 180km);</a:t>
            </a:r>
            <a:endParaRPr lang="ru-RU"/>
          </a:p>
          <a:p>
            <a:r>
              <a:rPr lang="ru-RU" b="1"/>
              <a:t>- from St. Peter</a:t>
            </a:r>
            <a:r>
              <a:rPr lang="en-US" b="1"/>
              <a:t>s</a:t>
            </a:r>
            <a:r>
              <a:rPr lang="ru-RU" b="1"/>
              <a:t>burg to Smolensk – 750km</a:t>
            </a:r>
            <a:r>
              <a:rPr lang="en-US" b="1"/>
              <a:t>.</a:t>
            </a:r>
            <a:endParaRPr lang="ru-RU"/>
          </a:p>
          <a:p>
            <a:r>
              <a:rPr lang="ru-RU" b="1"/>
              <a:t> It is also located </a:t>
            </a:r>
            <a:r>
              <a:rPr lang="en-US" b="1"/>
              <a:t>near</a:t>
            </a:r>
            <a:r>
              <a:rPr lang="ru-RU" b="1"/>
              <a:t> big cities in Belarus and Europe:</a:t>
            </a:r>
            <a:endParaRPr lang="ru-RU"/>
          </a:p>
          <a:p>
            <a:r>
              <a:rPr lang="ru-RU" b="1"/>
              <a:t>from Minsk to Smolensk – 340km</a:t>
            </a:r>
            <a:r>
              <a:rPr lang="en-US" b="1"/>
              <a:t>;</a:t>
            </a:r>
          </a:p>
          <a:p>
            <a:r>
              <a:rPr lang="ru-RU" b="1"/>
              <a:t>from Brest to Smolensk – 660km</a:t>
            </a:r>
            <a:r>
              <a:rPr lang="en-US" b="1"/>
              <a:t>;</a:t>
            </a:r>
            <a:endParaRPr lang="ru-RU"/>
          </a:p>
          <a:p>
            <a:r>
              <a:rPr lang="ru-RU" b="1"/>
              <a:t>from  the Smolensk-Belarus border to Warsaw – 800km, to Berlin – 1370km, to Wien – 1500km, to Paris -2400km.</a:t>
            </a:r>
            <a:endParaRPr lang="ru-RU"/>
          </a:p>
          <a:p>
            <a:r>
              <a:rPr lang="ru-RU" b="1"/>
              <a:t> Moscow-Nice (3315km), one of the longest trans</a:t>
            </a:r>
            <a:r>
              <a:rPr lang="en-US" b="1"/>
              <a:t>-</a:t>
            </a:r>
            <a:r>
              <a:rPr lang="ru-RU" b="1"/>
              <a:t>european routes, runs through its territory (railway connection)</a:t>
            </a:r>
            <a:r>
              <a:rPr lang="en-US" b="1"/>
              <a:t>.</a:t>
            </a:r>
            <a:r>
              <a:rPr lang="ru-RU" b="1"/>
              <a:t> </a:t>
            </a:r>
            <a:endParaRPr lang="ru-RU"/>
          </a:p>
          <a:p>
            <a:r>
              <a:rPr lang="ru-RU" b="1"/>
              <a:t> </a:t>
            </a:r>
            <a:endParaRPr lang="ru-RU"/>
          </a:p>
          <a:p>
            <a:pPr algn="just"/>
            <a:endParaRPr lang="ru-RU" b="1" i="1">
              <a:solidFill>
                <a:srgbClr val="000000"/>
              </a:solidFill>
            </a:endParaRPr>
          </a:p>
        </p:txBody>
      </p:sp>
      <p:sp>
        <p:nvSpPr>
          <p:cNvPr id="23556" name="TextBox 17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4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pic>
        <p:nvPicPr>
          <p:cNvPr id="23557" name="Picture 8" descr="http://img1.liveinternet.ru/images/attach/c/7/98/126/98126909_Franciya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813050"/>
            <a:ext cx="2160588" cy="16303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3558" name="TextBox 8"/>
          <p:cNvSpPr txBox="1">
            <a:spLocks noChangeArrowheads="1"/>
          </p:cNvSpPr>
          <p:nvPr/>
        </p:nvSpPr>
        <p:spPr bwMode="auto">
          <a:xfrm>
            <a:off x="900113" y="533400"/>
            <a:ext cx="80279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0070C0"/>
                </a:solidFill>
              </a:rPr>
              <a:t>                 </a:t>
            </a:r>
            <a:r>
              <a:rPr lang="ru-RU" sz="2200" b="1">
                <a:solidFill>
                  <a:srgbClr val="0070C0"/>
                </a:solidFill>
              </a:rPr>
              <a:t>Proximity to big industrial centres</a:t>
            </a:r>
          </a:p>
        </p:txBody>
      </p:sp>
      <p:pic>
        <p:nvPicPr>
          <p:cNvPr id="23559" name="Picture 2" descr="http://i.ccdn.cz/acm/211/284102/l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062038"/>
            <a:ext cx="2160588" cy="16541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3560" name="Picture 4" descr="http://www.turoboz.ru/cmsdb/article_images/images/berlin_aroundtheworld_com_ua%20(1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1638" y="1276350"/>
            <a:ext cx="2120900" cy="16557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219450"/>
            <a:ext cx="1890713" cy="1373188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</p:pic>
      <p:pic>
        <p:nvPicPr>
          <p:cNvPr id="11" name="Picture 13" descr="C:\Documents and Settings\Nikiforova_YS\Рабочий стол\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2675" y="3157538"/>
            <a:ext cx="1982788" cy="13589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2" name="Picture 12" descr="C:\Documents and Settings\Nikiforova_YS\Рабочий стол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103563"/>
            <a:ext cx="2016125" cy="133985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38138" y="484188"/>
            <a:ext cx="8624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/>
              <a:t>                            </a:t>
            </a:r>
            <a:r>
              <a:rPr lang="en-US" sz="2200" b="1">
                <a:solidFill>
                  <a:srgbClr val="0070C0"/>
                </a:solidFill>
              </a:rPr>
              <a:t>High level of power supply</a:t>
            </a:r>
            <a:endParaRPr lang="ru-RU" sz="2200">
              <a:solidFill>
                <a:srgbClr val="0070C0"/>
              </a:solidFill>
            </a:endParaRPr>
          </a:p>
        </p:txBody>
      </p:sp>
      <p:sp>
        <p:nvSpPr>
          <p:cNvPr id="16" name="Номер слайда 15"/>
          <p:cNvSpPr txBox="1">
            <a:spLocks noGrp="1"/>
          </p:cNvSpPr>
          <p:nvPr/>
        </p:nvSpPr>
        <p:spPr>
          <a:xfrm>
            <a:off x="8647113" y="4806950"/>
            <a:ext cx="366712" cy="27305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>
              <a:latin typeface="+mn-lt"/>
              <a:cs typeface="+mn-cs"/>
            </a:endParaRPr>
          </a:p>
        </p:txBody>
      </p:sp>
      <p:sp>
        <p:nvSpPr>
          <p:cNvPr id="25606" name="Rectangle 18"/>
          <p:cNvSpPr>
            <a:spLocks noChangeArrowheads="1"/>
          </p:cNvSpPr>
          <p:nvPr/>
        </p:nvSpPr>
        <p:spPr bwMode="auto">
          <a:xfrm>
            <a:off x="3203575" y="984250"/>
            <a:ext cx="5689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/>
              <a:t>The Smolensk Region is a power abundant area, which  power production exceeds 4 times its  power consumption.</a:t>
            </a:r>
          </a:p>
          <a:p>
            <a:pPr algn="just"/>
            <a:r>
              <a:rPr lang="en-US"/>
              <a:t>Power industry of  the region is represented by such large enterprises as  the Smolensk Nuclear Power Plant (3000 MW) and the Smolensk Regional Power Station (630 MW), which is a partner of German power-producing concern E.ON. The annual volume of generated electricity  is 25 bln. kWh .</a:t>
            </a:r>
            <a:endParaRPr lang="ru-RU"/>
          </a:p>
          <a:p>
            <a:pPr algn="just"/>
            <a:endParaRPr lang="ru-RU"/>
          </a:p>
        </p:txBody>
      </p:sp>
      <p:pic>
        <p:nvPicPr>
          <p:cNvPr id="21510" name="Picture 21" descr="Картинка 3 из 13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611188" y="2593975"/>
            <a:ext cx="2520950" cy="1706563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</a:ln>
        </p:spPr>
      </p:pic>
      <p:sp>
        <p:nvSpPr>
          <p:cNvPr id="25608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38DBE9-8E05-4E0C-866A-0760C326D849}" type="slidenum">
              <a:rPr lang="ru-RU" smtClean="0">
                <a:latin typeface="Arial" charset="0"/>
                <a:cs typeface="Arial" charset="0"/>
              </a:rPr>
              <a:pPr/>
              <a:t>6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25609" name="Рисунок 193" descr="атом станция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825" y="985838"/>
            <a:ext cx="2559050" cy="1730375"/>
          </a:xfrm>
          <a:prstGeom prst="rect">
            <a:avLst/>
          </a:prstGeom>
          <a:noFill/>
          <a:ln w="6350">
            <a:solidFill>
              <a:srgbClr val="F79646"/>
            </a:solidFill>
            <a:miter lim="800000"/>
            <a:headEnd/>
            <a:tailEnd/>
          </a:ln>
        </p:spPr>
      </p:pic>
      <p:sp>
        <p:nvSpPr>
          <p:cNvPr id="25610" name="TextBox 13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8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" descr="http://cdipo.ru/pictures/0471591536.jpg"/>
          <p:cNvPicPr>
            <a:picLocks noChangeAspect="1" noChangeArrowheads="1"/>
          </p:cNvPicPr>
          <p:nvPr/>
        </p:nvPicPr>
        <p:blipFill>
          <a:blip r:embed="rId3">
            <a:lum bright="56000" contrast="-34000"/>
          </a:blip>
          <a:srcRect/>
          <a:stretch>
            <a:fillRect/>
          </a:stretch>
        </p:blipFill>
        <p:spPr bwMode="auto">
          <a:xfrm>
            <a:off x="0" y="842963"/>
            <a:ext cx="9144000" cy="378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5943600" y="3086100"/>
            <a:ext cx="2438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7651" name="Rectangle 8"/>
          <p:cNvSpPr>
            <a:spLocks noChangeArrowheads="1"/>
          </p:cNvSpPr>
          <p:nvPr/>
        </p:nvSpPr>
        <p:spPr bwMode="auto">
          <a:xfrm>
            <a:off x="1709738" y="677863"/>
            <a:ext cx="9144000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7652" name="Text Box 11"/>
          <p:cNvSpPr txBox="1">
            <a:spLocks noChangeArrowheads="1"/>
          </p:cNvSpPr>
          <p:nvPr/>
        </p:nvSpPr>
        <p:spPr bwMode="auto">
          <a:xfrm>
            <a:off x="6781800" y="3200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27653" name="Заголовок 2"/>
          <p:cNvSpPr>
            <a:spLocks noGrp="1"/>
          </p:cNvSpPr>
          <p:nvPr>
            <p:ph type="title"/>
          </p:nvPr>
        </p:nvSpPr>
        <p:spPr>
          <a:xfrm>
            <a:off x="539750" y="555625"/>
            <a:ext cx="8604250" cy="647700"/>
          </a:xfrm>
        </p:spPr>
        <p:txBody>
          <a:bodyPr/>
          <a:lstStyle/>
          <a:p>
            <a:pPr algn="l"/>
            <a:r>
              <a:rPr kumimoji="0" lang="en-US" sz="2400" b="1" i="1" smtClean="0"/>
              <a:t/>
            </a:r>
            <a:br>
              <a:rPr kumimoji="0" lang="en-US" sz="2400" b="1" i="1" smtClean="0"/>
            </a:br>
            <a:r>
              <a:rPr kumimoji="0" lang="en-US" sz="2400" b="1" i="1" smtClean="0"/>
              <a:t/>
            </a:r>
            <a:br>
              <a:rPr kumimoji="0" lang="en-US" sz="2400" b="1" i="1" smtClean="0"/>
            </a:br>
            <a:r>
              <a:rPr kumimoji="0" lang="en-US" sz="2400" b="1" i="1" smtClean="0"/>
              <a:t/>
            </a:r>
            <a:br>
              <a:rPr kumimoji="0" lang="en-US" sz="2400" b="1" i="1" smtClean="0"/>
            </a:br>
            <a:r>
              <a:rPr kumimoji="0" lang="en-US" sz="2400" b="1" i="1" smtClean="0"/>
              <a:t/>
            </a:r>
            <a:br>
              <a:rPr kumimoji="0" lang="en-US" sz="2400" b="1" i="1" smtClean="0"/>
            </a:br>
            <a:r>
              <a:rPr kumimoji="0" lang="en-US" sz="2400" b="1" i="1" smtClean="0"/>
              <a:t/>
            </a:r>
            <a:br>
              <a:rPr kumimoji="0" lang="en-US" sz="2400" b="1" i="1" smtClean="0"/>
            </a:br>
            <a:r>
              <a:rPr kumimoji="0" lang="en-US" sz="2400" b="1" i="1" smtClean="0"/>
              <a:t/>
            </a:r>
            <a:br>
              <a:rPr kumimoji="0" lang="en-US" sz="2400" b="1" i="1" smtClean="0"/>
            </a:br>
            <a:r>
              <a:rPr kumimoji="0" lang="en-US" sz="2400" b="1" i="1" smtClean="0"/>
              <a:t/>
            </a:r>
            <a:br>
              <a:rPr kumimoji="0" lang="en-US" sz="2400" b="1" i="1" smtClean="0"/>
            </a:br>
            <a:r>
              <a:rPr kumimoji="0" lang="en-US" sz="2400" b="1" i="1" smtClean="0"/>
              <a:t/>
            </a:r>
            <a:br>
              <a:rPr kumimoji="0" lang="en-US" sz="2400" b="1" i="1" smtClean="0"/>
            </a:br>
            <a:r>
              <a:rPr kumimoji="0" lang="en-US" sz="2400" b="1" i="1" smtClean="0"/>
              <a:t/>
            </a:r>
            <a:br>
              <a:rPr kumimoji="0" lang="en-US" sz="2400" b="1" i="1" smtClean="0"/>
            </a:br>
            <a:r>
              <a:rPr kumimoji="0" lang="en-US" sz="2400" b="1" i="1" smtClean="0"/>
              <a:t>                  </a:t>
            </a:r>
            <a:r>
              <a:rPr kumimoji="0" lang="en-US" sz="2200" b="1" smtClean="0">
                <a:solidFill>
                  <a:srgbClr val="0070C0"/>
                </a:solidFill>
                <a:latin typeface="Arial" charset="0"/>
              </a:rPr>
              <a:t>Development priorities of the Smolensk Region</a:t>
            </a:r>
            <a:r>
              <a:rPr kumimoji="0" lang="ru-RU" sz="220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kumimoji="0" lang="ru-RU" sz="2200" smtClean="0">
                <a:solidFill>
                  <a:srgbClr val="0070C0"/>
                </a:solidFill>
                <a:latin typeface="Arial" charset="0"/>
              </a:rPr>
            </a:br>
            <a:r>
              <a:rPr kumimoji="0" lang="ru-RU" sz="2200" b="1" smtClean="0">
                <a:solidFill>
                  <a:srgbClr val="0070C0"/>
                </a:solidFill>
                <a:latin typeface="Arial" charset="0"/>
              </a:rPr>
              <a:t>Our region looks a</a:t>
            </a:r>
            <a:r>
              <a:rPr kumimoji="0" lang="en-US" sz="2200" b="1" smtClean="0">
                <a:solidFill>
                  <a:srgbClr val="0070C0"/>
                </a:solidFill>
                <a:latin typeface="Arial" charset="0"/>
              </a:rPr>
              <a:t>ttractive to Russian and foreign investors</a:t>
            </a:r>
            <a:r>
              <a:rPr kumimoji="0" lang="en-US" sz="2400" b="1" i="1" smtClean="0"/>
              <a:t/>
            </a:r>
            <a:br>
              <a:rPr kumimoji="0" lang="en-US" sz="2400" b="1" i="1" smtClean="0"/>
            </a:br>
            <a:r>
              <a:rPr kumimoji="0" lang="en-US" sz="2400" b="1" i="1" smtClean="0"/>
              <a:t/>
            </a:r>
            <a:br>
              <a:rPr kumimoji="0" lang="en-US" sz="2400" b="1" i="1" smtClean="0"/>
            </a:br>
            <a:r>
              <a:rPr kumimoji="0" lang="ru-RU" sz="1800" b="1" i="1" smtClean="0"/>
              <a:t>- logistics;</a:t>
            </a:r>
            <a:r>
              <a:rPr kumimoji="0" lang="ru-RU" sz="1800" smtClean="0"/>
              <a:t/>
            </a:r>
            <a:br>
              <a:rPr kumimoji="0" lang="ru-RU" sz="1800" smtClean="0"/>
            </a:br>
            <a:r>
              <a:rPr kumimoji="0" lang="ru-RU" sz="1800" b="1" i="1" smtClean="0"/>
              <a:t>- machinery production;</a:t>
            </a:r>
            <a:r>
              <a:rPr kumimoji="0" lang="ru-RU" sz="1800" smtClean="0"/>
              <a:t/>
            </a:r>
            <a:br>
              <a:rPr kumimoji="0" lang="ru-RU" sz="1800" smtClean="0"/>
            </a:br>
            <a:r>
              <a:rPr kumimoji="0" lang="ru-RU" sz="1800" b="1" i="1" smtClean="0"/>
              <a:t>- wood</a:t>
            </a:r>
            <a:r>
              <a:rPr kumimoji="0" lang="en-US" sz="1800" b="1" i="1" smtClean="0"/>
              <a:t> processing</a:t>
            </a:r>
            <a:r>
              <a:rPr kumimoji="0" lang="ru-RU" sz="1800" b="1" i="1" smtClean="0"/>
              <a:t> and timber industry;</a:t>
            </a:r>
            <a:r>
              <a:rPr kumimoji="0" lang="ru-RU" sz="1800" smtClean="0"/>
              <a:t/>
            </a:r>
            <a:br>
              <a:rPr kumimoji="0" lang="ru-RU" sz="1800" smtClean="0"/>
            </a:br>
            <a:r>
              <a:rPr kumimoji="0" lang="ru-RU" sz="1800" b="1" i="1" smtClean="0"/>
              <a:t>-  </a:t>
            </a:r>
            <a:r>
              <a:rPr kumimoji="0" lang="en-US" sz="1800" b="1" i="1" smtClean="0"/>
              <a:t>recycle of low quality wood and wood waste</a:t>
            </a:r>
            <a:r>
              <a:rPr kumimoji="0" lang="ru-RU" sz="1800" b="1" i="1" smtClean="0"/>
              <a:t>;</a:t>
            </a:r>
            <a:r>
              <a:rPr kumimoji="0" lang="ru-RU" sz="1800" smtClean="0"/>
              <a:t/>
            </a:r>
            <a:br>
              <a:rPr kumimoji="0" lang="ru-RU" sz="1800" smtClean="0"/>
            </a:br>
            <a:r>
              <a:rPr kumimoji="0" lang="ru-RU" sz="1800" b="1" i="1" smtClean="0"/>
              <a:t>- food industry;</a:t>
            </a:r>
            <a:r>
              <a:rPr kumimoji="0" lang="ru-RU" sz="1800" smtClean="0"/>
              <a:t/>
            </a:r>
            <a:br>
              <a:rPr kumimoji="0" lang="ru-RU" sz="1800" smtClean="0"/>
            </a:br>
            <a:r>
              <a:rPr kumimoji="0" lang="ru-RU" sz="1800" b="1" i="1" smtClean="0"/>
              <a:t>- glass industry;</a:t>
            </a:r>
            <a:r>
              <a:rPr kumimoji="0" lang="ru-RU" sz="1800" smtClean="0"/>
              <a:t/>
            </a:r>
            <a:br>
              <a:rPr kumimoji="0" lang="ru-RU" sz="1800" smtClean="0"/>
            </a:br>
            <a:r>
              <a:rPr kumimoji="0" lang="ru-RU" sz="1800" b="1" i="1" smtClean="0"/>
              <a:t>- agriculture;</a:t>
            </a:r>
            <a:r>
              <a:rPr kumimoji="0" lang="ru-RU" sz="1800" smtClean="0"/>
              <a:t/>
            </a:r>
            <a:br>
              <a:rPr kumimoji="0" lang="ru-RU" sz="1800" smtClean="0"/>
            </a:br>
            <a:r>
              <a:rPr kumimoji="0" lang="ru-RU" sz="1800" b="1" i="1" smtClean="0"/>
              <a:t>- </a:t>
            </a:r>
            <a:r>
              <a:rPr kumimoji="0" lang="en-US" sz="1800" b="1" i="1" smtClean="0"/>
              <a:t>development of peat deposits and materials for cement production</a:t>
            </a:r>
            <a:r>
              <a:rPr kumimoji="0" lang="ru-RU" sz="1800" b="1" i="1" smtClean="0"/>
              <a:t>;</a:t>
            </a:r>
            <a:r>
              <a:rPr kumimoji="0" lang="ru-RU" sz="1800" smtClean="0"/>
              <a:t/>
            </a:r>
            <a:br>
              <a:rPr kumimoji="0" lang="ru-RU" sz="1800" smtClean="0"/>
            </a:br>
            <a:r>
              <a:rPr kumimoji="0" lang="ru-RU" sz="1800" b="1" i="1" smtClean="0"/>
              <a:t>-  development of recreational tourism in combination with event and historical tourism</a:t>
            </a:r>
            <a:r>
              <a:rPr kumimoji="0" lang="en-US" sz="1800" b="1" i="1" smtClean="0"/>
              <a:t>.</a:t>
            </a:r>
            <a:r>
              <a:rPr kumimoji="0" lang="ru-RU" sz="1800" smtClean="0"/>
              <a:t/>
            </a:r>
            <a:br>
              <a:rPr kumimoji="0" lang="ru-RU" sz="1800" smtClean="0"/>
            </a:br>
            <a:r>
              <a:rPr kumimoji="0" lang="ru-RU" sz="1800" smtClean="0"/>
              <a:t/>
            </a:r>
            <a:br>
              <a:rPr kumimoji="0" lang="ru-RU" sz="1800" smtClean="0"/>
            </a:br>
            <a:endParaRPr kumimoji="0" lang="ru-RU" sz="1800" b="1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7654" name="Номер слайда 2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F74DAD-6AAD-45AB-87C7-F74088F9B61F}" type="slidenum">
              <a:rPr lang="ru-RU" smtClean="0">
                <a:latin typeface="Arial" charset="0"/>
                <a:cs typeface="Arial" charset="0"/>
              </a:rPr>
              <a:pPr/>
              <a:t>7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7655" name="TextBox 12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4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sp>
        <p:nvSpPr>
          <p:cNvPr id="27656" name="TextBox 10"/>
          <p:cNvSpPr txBox="1">
            <a:spLocks noChangeArrowheads="1"/>
          </p:cNvSpPr>
          <p:nvPr/>
        </p:nvSpPr>
        <p:spPr bwMode="auto">
          <a:xfrm>
            <a:off x="-323850" y="982663"/>
            <a:ext cx="93599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b="1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  <a:buClr>
                <a:srgbClr val="CC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1">
                <a:solidFill>
                  <a:srgbClr val="002060"/>
                </a:solidFill>
              </a:rPr>
              <a:t>             </a:t>
            </a:r>
            <a:r>
              <a:rPr lang="ru-RU" sz="2000" b="1" i="1"/>
              <a:t>Pespective spheres for regional development</a:t>
            </a:r>
            <a:r>
              <a:rPr lang="en-US" sz="2000" b="1" i="1"/>
              <a:t>:</a:t>
            </a:r>
            <a:r>
              <a:rPr lang="en-US" sz="2000" b="1" i="1">
                <a:solidFill>
                  <a:srgbClr val="002060"/>
                </a:solidFill>
              </a:rPr>
              <a:t> </a:t>
            </a:r>
            <a:endParaRPr lang="ru-RU" sz="2000" i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95288" y="3036888"/>
            <a:ext cx="27368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Llc</a:t>
            </a:r>
            <a:r>
              <a:rPr lang="ru-RU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Dorogobuzh</a:t>
            </a:r>
            <a:r>
              <a:rPr lang="ru-RU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production of mineral fertilizers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>
          <a:xfrm>
            <a:off x="395288" y="771525"/>
            <a:ext cx="8572500" cy="287338"/>
          </a:xfrm>
        </p:spPr>
        <p:txBody>
          <a:bodyPr/>
          <a:lstStyle/>
          <a:p>
            <a:pPr eaLnBrk="1" hangingPunct="1"/>
            <a:r>
              <a:rPr kumimoji="0" lang="en-US" sz="2200" b="1" smtClean="0">
                <a:solidFill>
                  <a:srgbClr val="0070C0"/>
                </a:solidFill>
                <a:latin typeface="Arial" charset="0"/>
              </a:rPr>
              <a:t>The greatest exporting enterprises</a:t>
            </a:r>
            <a:r>
              <a:rPr kumimoji="0" lang="ru-RU" sz="2200" smtClean="0">
                <a:solidFill>
                  <a:srgbClr val="0070C0"/>
                </a:solidFill>
                <a:latin typeface="Arial" charset="0"/>
              </a:rPr>
              <a:t/>
            </a:r>
            <a:br>
              <a:rPr kumimoji="0" lang="ru-RU" sz="2200" smtClean="0">
                <a:solidFill>
                  <a:srgbClr val="0070C0"/>
                </a:solidFill>
                <a:latin typeface="Arial" charset="0"/>
              </a:rPr>
            </a:br>
            <a:endParaRPr kumimoji="0" lang="ru-RU" sz="2200" b="1" smtClean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9699" name="Номер слайда 1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5AFBAF-64DD-4F00-9564-32F70DB1FDC5}" type="slidenum">
              <a:rPr lang="ru-RU" smtClean="0">
                <a:latin typeface="Arial" charset="0"/>
                <a:cs typeface="Arial" charset="0"/>
              </a:rPr>
              <a:pPr/>
              <a:t>8</a:t>
            </a:fld>
            <a:endParaRPr lang="ru-RU" smtClean="0">
              <a:latin typeface="Arial" charset="0"/>
              <a:cs typeface="Arial" charset="0"/>
            </a:endParaRPr>
          </a:p>
        </p:txBody>
      </p:sp>
      <p:sp>
        <p:nvSpPr>
          <p:cNvPr id="29700" name="Text Box 3078"/>
          <p:cNvSpPr txBox="1">
            <a:spLocks noChangeArrowheads="1"/>
          </p:cNvSpPr>
          <p:nvPr/>
        </p:nvSpPr>
        <p:spPr bwMode="auto">
          <a:xfrm>
            <a:off x="5940425" y="3367088"/>
            <a:ext cx="28797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A80000"/>
                </a:solidFill>
              </a:rPr>
              <a:t>Production Corporation</a:t>
            </a:r>
            <a:r>
              <a:rPr lang="ru-RU" b="1">
                <a:solidFill>
                  <a:srgbClr val="A80000"/>
                </a:solidFill>
              </a:rPr>
              <a:t> «</a:t>
            </a:r>
            <a:r>
              <a:rPr lang="en-US" b="1">
                <a:solidFill>
                  <a:srgbClr val="A80000"/>
                </a:solidFill>
              </a:rPr>
              <a:t>KRISTALL</a:t>
            </a:r>
            <a:r>
              <a:rPr lang="ru-RU" b="1">
                <a:solidFill>
                  <a:srgbClr val="A80000"/>
                </a:solidFill>
              </a:rPr>
              <a:t>» </a:t>
            </a:r>
            <a:r>
              <a:rPr lang="ru-RU" b="1"/>
              <a:t> </a:t>
            </a:r>
            <a:r>
              <a:rPr lang="en-US"/>
              <a:t>top-make polished diamonds manufacturer</a:t>
            </a:r>
            <a:endParaRPr lang="ru-RU" b="1">
              <a:solidFill>
                <a:srgbClr val="A80000"/>
              </a:solidFill>
              <a:latin typeface="Lucida Sans Unicode" pitchFamily="34" charset="0"/>
            </a:endParaRPr>
          </a:p>
        </p:txBody>
      </p:sp>
      <p:pic>
        <p:nvPicPr>
          <p:cNvPr id="29701" name="Picture 2" descr="Три цеха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058863"/>
            <a:ext cx="2841625" cy="178911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9702" name="Picture 2" descr="C:\Documents and Settings\Miroshkin_IA.ADSM\Рабочий стол\Осрам_лампоч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2138" y="1276350"/>
            <a:ext cx="2808287" cy="17446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59113" y="3148013"/>
            <a:ext cx="3025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Lls</a:t>
            </a:r>
            <a:r>
              <a:rPr lang="ru-RU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OSRAM</a:t>
            </a:r>
            <a:r>
              <a:rPr lang="ru-RU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en-US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>
                <a:solidFill>
                  <a:srgbClr val="A80000"/>
                </a:solidFill>
                <a:latin typeface="Arial" pitchFamily="34" charset="0"/>
                <a:cs typeface="Arial" pitchFamily="34" charset="0"/>
              </a:rPr>
              <a:t> (OSRAM</a:t>
            </a:r>
            <a:r>
              <a:rPr lang="ru-RU">
                <a:solidFill>
                  <a:srgbClr val="A8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rgbClr val="A80000"/>
                </a:solidFill>
                <a:latin typeface="Arial" pitchFamily="34" charset="0"/>
                <a:cs typeface="Arial" pitchFamily="34" charset="0"/>
              </a:rPr>
              <a:t> AG, Germany)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production of lamps and lighting systems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TextBox 13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5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pic>
        <p:nvPicPr>
          <p:cNvPr id="29705" name="Picture 9" descr="diamonds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419225"/>
            <a:ext cx="2808288" cy="18732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F5D2C8-CB0F-4795-987F-5A949A3E4E14}" type="slidenum">
              <a:rPr lang="ru-RU" smtClean="0">
                <a:latin typeface="Arial" charset="0"/>
                <a:cs typeface="Arial" charset="0"/>
              </a:rPr>
              <a:pPr/>
              <a:t>9</a:t>
            </a:fld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31746" name="Picture 2" descr="Картинка 1 из 805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6338" y="1058863"/>
            <a:ext cx="23685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Картинка 1 из 35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139950"/>
            <a:ext cx="208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Картинка 14 из 946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995488"/>
            <a:ext cx="1747838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Картинка 1 из 114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200" y="1203325"/>
            <a:ext cx="3000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6" descr="Картинка 37 из 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3613" y="2139950"/>
            <a:ext cx="1374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8" descr="Картинка 10 из 3086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21450" y="2211388"/>
            <a:ext cx="22987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9"/>
          <p:cNvPicPr>
            <a:picLocks noChangeAspect="1" noChangeArrowheads="1"/>
          </p:cNvPicPr>
          <p:nvPr/>
        </p:nvPicPr>
        <p:blipFill>
          <a:blip r:embed="rId8">
            <a:lum contrast="20000"/>
          </a:blip>
          <a:srcRect/>
          <a:stretch>
            <a:fillRect/>
          </a:stretch>
        </p:blipFill>
        <p:spPr bwMode="auto">
          <a:xfrm>
            <a:off x="6775450" y="987425"/>
            <a:ext cx="20447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Заголовок 1"/>
          <p:cNvSpPr txBox="1">
            <a:spLocks/>
          </p:cNvSpPr>
          <p:nvPr/>
        </p:nvSpPr>
        <p:spPr bwMode="auto">
          <a:xfrm>
            <a:off x="500063" y="555625"/>
            <a:ext cx="8232775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216" tIns="38108" rIns="76216" bIns="38108" anchor="ctr"/>
          <a:lstStyle/>
          <a:p>
            <a:pPr algn="ctr"/>
            <a:r>
              <a:rPr lang="en-US" sz="2200" b="1">
                <a:solidFill>
                  <a:srgbClr val="0070C0"/>
                </a:solidFill>
              </a:rPr>
              <a:t>Enterprises with foreign capital</a:t>
            </a:r>
            <a:endParaRPr lang="ru-RU" sz="2200">
              <a:solidFill>
                <a:srgbClr val="0070C0"/>
              </a:solidFill>
            </a:endParaRPr>
          </a:p>
        </p:txBody>
      </p:sp>
      <p:pic>
        <p:nvPicPr>
          <p:cNvPr id="31754" name="Picture 21" descr="Картинка 2 из 237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27538" y="3076575"/>
            <a:ext cx="31257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4" descr="Картинка 68 из 425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16238" y="3724275"/>
            <a:ext cx="1300162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107950" y="4732338"/>
            <a:ext cx="1800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b="1">
                <a:solidFill>
                  <a:srgbClr val="FF0000"/>
                </a:solidFill>
                <a:hlinkClick r:id="rId11"/>
              </a:rPr>
              <a:t>www.smolinvest.com</a:t>
            </a:r>
            <a:endParaRPr lang="ru-RU" sz="1200" b="1">
              <a:solidFill>
                <a:srgbClr val="FF0000"/>
              </a:solidFill>
            </a:endParaRPr>
          </a:p>
        </p:txBody>
      </p:sp>
      <p:pic>
        <p:nvPicPr>
          <p:cNvPr id="31757" name="Picture 2" descr="промышленные здания - о компании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0825" y="3724275"/>
            <a:ext cx="224631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8" name="AutoShape 2" descr="http://upload.wikimedia.org/wikipedia/commons/0/06/Tele2_logo_until_2007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31759" name="Picture 4" descr="http://www.pdf.lv/uploads/images/Logo/tele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40650" y="2859088"/>
            <a:ext cx="10715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0" name="Picture 6" descr="http://www.rabochy-put.ru/uploads/posts/2009-09/1252580388_11-6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50825" y="3003550"/>
            <a:ext cx="17145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1" name="Picture 8" descr="Ardagh Group Logo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732588" y="3795713"/>
            <a:ext cx="208756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2" name="Picture 10" descr="Logo - main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16463" y="3795713"/>
            <a:ext cx="15843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0000"/>
  <p:tag name="ISPRING_RESOURCE_PATHS_HASH_2" val="5d9587e640a087c5ea6a8a76b456b67f5b8e2daf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22448</TotalTime>
  <Words>1385</Words>
  <Application>Microsoft Office PowerPoint</Application>
  <PresentationFormat>Экран (16:9)</PresentationFormat>
  <Paragraphs>246</Paragraphs>
  <Slides>24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Lucida Sans Unicode</vt:lpstr>
      <vt:lpstr>Wingdings</vt:lpstr>
      <vt:lpstr>ＭＳ Ｐゴシック</vt:lpstr>
      <vt:lpstr>Myriad Pro</vt:lpstr>
      <vt:lpstr>Тема Office</vt:lpstr>
      <vt:lpstr>Слайд 1</vt:lpstr>
      <vt:lpstr>Слайд 2</vt:lpstr>
      <vt:lpstr> </vt:lpstr>
      <vt:lpstr> An important transportation and communication hub “Western Gates to Russia” </vt:lpstr>
      <vt:lpstr>Слайд 5</vt:lpstr>
      <vt:lpstr>Слайд 6</vt:lpstr>
      <vt:lpstr>                           Development priorities of the Smolensk Region Our region looks attractive to Russian and foreign investors  - logistics; - machinery production; - wood processing and timber industry; -  recycle of low quality wood and wood waste; - food industry; - glass industry; - agriculture; - development of peat deposits and materials for cement production; -  development of recreational tourism in combination with event and historical tourism.  </vt:lpstr>
      <vt:lpstr>The greatest exporting enterprises </vt:lpstr>
      <vt:lpstr>Слайд 9</vt:lpstr>
      <vt:lpstr>Слайд 10</vt:lpstr>
      <vt:lpstr>Слайд 11</vt:lpstr>
      <vt:lpstr>Слайд 12</vt:lpstr>
      <vt:lpstr>Слайд 13</vt:lpstr>
      <vt:lpstr>Слайд 14</vt:lpstr>
      <vt:lpstr>Free investment zones</vt:lpstr>
      <vt:lpstr>Слайд 16</vt:lpstr>
      <vt:lpstr>State support for investors </vt:lpstr>
      <vt:lpstr>Слайд 18</vt:lpstr>
      <vt:lpstr>Small and medium-sized enterprises</vt:lpstr>
      <vt:lpstr>Investment projects</vt:lpstr>
      <vt:lpstr>Слайд 21</vt:lpstr>
      <vt:lpstr>Слайд 22</vt:lpstr>
      <vt:lpstr>Contacts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Мирошкин И.А.</dc:creator>
  <cp:lastModifiedBy>Komova</cp:lastModifiedBy>
  <cp:revision>3776</cp:revision>
  <cp:lastPrinted>2014-04-09T07:19:45Z</cp:lastPrinted>
  <dcterms:created xsi:type="dcterms:W3CDTF">2010-02-16T07:32:03Z</dcterms:created>
  <dcterms:modified xsi:type="dcterms:W3CDTF">2014-12-03T14:58:56Z</dcterms:modified>
</cp:coreProperties>
</file>