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9" r:id="rId3"/>
    <p:sldId id="273" r:id="rId4"/>
    <p:sldId id="260" r:id="rId5"/>
    <p:sldId id="264" r:id="rId6"/>
    <p:sldId id="270" r:id="rId7"/>
    <p:sldId id="274" r:id="rId8"/>
    <p:sldId id="257" r:id="rId9"/>
    <p:sldId id="263" r:id="rId10"/>
    <p:sldId id="269" r:id="rId11"/>
    <p:sldId id="25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6" autoAdjust="0"/>
  </p:normalViewPr>
  <p:slideViewPr>
    <p:cSldViewPr>
      <p:cViewPr>
        <p:scale>
          <a:sx n="66" d="100"/>
          <a:sy n="66" d="100"/>
        </p:scale>
        <p:origin x="-12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328897-C097-4453-A902-10E24F10A51B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E27D52-BA38-4F0D-8805-F1C45E10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BE835-F8CD-4E26-9A57-70F550B940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BE518C-475B-40E0-AF7E-3A14A2F4DB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6E47C8-BDB9-42E9-84AE-CA5EC54335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0805C4-B6DC-4351-84E0-016E7EC5ED9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85BEDA-B33B-428F-A662-4B863BF8D8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BD072-11A0-4995-89F3-C586B157B21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1EE32-42E1-4024-8245-FB38970974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CCE9C0-E214-4067-8935-60EE472CED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B920F2-6EE4-4345-B9AE-AD70C13691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C8F099-3060-4B29-8510-BD2E5A8C2F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C1AC26-F94A-4E34-BF03-5DBB8150B0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4A2C9B-7C99-48C3-A120-3F1C45831E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6EEF-1FC3-43FC-830D-D20A54D322A8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C94-A1C4-4105-9759-A47327A99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51E9-9C5F-4A65-B281-B1D2FA1D1296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F64E-28BA-45A7-8D72-3B29BE5B7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9D82-BD74-4101-938C-37BBE03D7128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1919-C1C3-461D-86F6-3901EBCD4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8D18-95B4-4D7D-8DC3-11F4B31EB162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72E9-0892-48CB-8025-9E128E755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0F68-3293-475B-B06E-2E2BFC8A81B2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729E-0D23-4867-BB65-44B507754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F048-4D71-4324-B3B4-2B9720E5EFE1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99AD-4F1F-470B-BBCF-D0091C6FA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3225-A446-4D4F-90F9-AF2A0A226FDE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4B10-D4CB-4B5D-8D8B-9A654C827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7EB4-944A-4D73-89B5-0DC73788BAA5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9E6E-2F4B-4CC1-A321-6D2600A25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FBDA-FC5F-40E5-8247-AB2A873E60AA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711C-B9B9-48C3-9D57-22CB60242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E8A2-D580-4892-B3CF-63A389524BFD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FE49-A05C-4976-812F-510A0873E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C1A1-4508-46E6-8479-50387423E439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BA7C-3966-4464-A9D2-FF47FE17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25B2B-E854-44FE-AA86-6DD10C068271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D9827-5A33-44E1-88B0-86551B7E2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4;&#1083;&#1100;&#1075;&#1072;\Dropbox\&#1050;&#1086;&#1084;&#1084;&#1077;&#1088;&#1094;&#1080;&#1103;\&#1055;&#1088;&#1077;&#1079;&#1077;&#1085;&#1090;&#1072;&#1094;&#1080;&#1080;\GlobTech\02.06%20&#1079;&#1072;&#1082;&#1083;&#1102;&#1095;%20&#1095;&#1072;&#1089;&#1090;&#1100;.mp4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4;&#1083;&#1100;&#1075;&#1072;\Dropbox\&#1050;&#1086;&#1084;&#1084;&#1077;&#1088;&#1094;&#1080;&#1103;\&#1055;&#1088;&#1077;&#1079;&#1077;&#1085;&#1090;&#1072;&#1094;&#1080;&#1080;\GlobTech\01.06%20&#1083;&#1086;&#1076;&#1082;&#1072;%20&#1090;&#1088;&#1103;&#1089;%201%20&#1094;&#1080;&#1082;&#1083;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4;&#1083;&#1100;&#1075;&#1072;\Dropbox\&#1050;&#1086;&#1084;&#1084;&#1077;&#1088;&#1094;&#1080;&#1103;\&#1055;&#1088;&#1077;&#1079;&#1077;&#1085;&#1090;&#1072;&#1094;&#1080;&#1080;\GlobTech\&#1086;&#1090;&#1076;&#1077;&#1083;&#1100;&#1085;&#1086;%20&#1072;&#1084;&#1086;&#1088;&#1090;&#1080;&#1079;&#1072;&#1094;&#1080;&#1103;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logo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1052513"/>
            <a:ext cx="44529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6238" y="4437063"/>
            <a:ext cx="5616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S.</a:t>
            </a:r>
            <a:r>
              <a:rPr lang="en-US" sz="2400" b="1" dirty="0" err="1">
                <a:latin typeface="+mn-lt"/>
                <a:cs typeface="+mn-cs"/>
              </a:rPr>
              <a:t>pine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P.</a:t>
            </a:r>
            <a:r>
              <a:rPr lang="en-US" sz="2400" b="1" dirty="0" err="1">
                <a:latin typeface="+mn-lt"/>
                <a:cs typeface="+mn-cs"/>
              </a:rPr>
              <a:t>rotection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A.</a:t>
            </a:r>
            <a:r>
              <a:rPr lang="en-US" sz="2400" b="1" dirty="0" err="1">
                <a:latin typeface="+mn-lt"/>
                <a:cs typeface="+mn-cs"/>
              </a:rPr>
              <a:t>t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T.</a:t>
            </a:r>
            <a:r>
              <a:rPr lang="en-US" sz="2400" b="1" dirty="0" err="1">
                <a:latin typeface="+mn-lt"/>
                <a:cs typeface="+mn-cs"/>
              </a:rPr>
              <a:t>ransportation</a:t>
            </a:r>
            <a:endParaRPr lang="ru-RU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0"/>
          <p:cNvSpPr txBox="1">
            <a:spLocks noChangeArrowheads="1"/>
          </p:cNvSpPr>
          <p:nvPr/>
        </p:nvSpPr>
        <p:spPr bwMode="auto">
          <a:xfrm>
            <a:off x="3419475" y="6381750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2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year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6309320"/>
            <a:ext cx="720080" cy="21602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 </a:t>
            </a:r>
            <a:r>
              <a:rPr lang="en-US" sz="1200" b="1" dirty="0"/>
              <a:t>0</a:t>
            </a:r>
            <a:r>
              <a:rPr lang="ru-RU" sz="1200" b="1" dirty="0"/>
              <a:t>,5М</a:t>
            </a:r>
            <a:endParaRPr lang="ru-RU" sz="1200" b="1" dirty="0"/>
          </a:p>
        </p:txBody>
      </p:sp>
      <p:sp>
        <p:nvSpPr>
          <p:cNvPr id="32773" name="Заголовок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6732587" cy="574675"/>
          </a:xfrm>
        </p:spPr>
        <p:txBody>
          <a:bodyPr/>
          <a:lstStyle/>
          <a:p>
            <a:r>
              <a:rPr lang="en-US" sz="2400" b="1" smtClean="0"/>
              <a:t>FINANCIAL PLAN</a:t>
            </a:r>
            <a:endParaRPr lang="ru-RU" sz="2400" b="1" smtClean="0"/>
          </a:p>
        </p:txBody>
      </p:sp>
      <p:pic>
        <p:nvPicPr>
          <p:cNvPr id="32774" name="Рисунок 2" descr="logo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395288" y="6308725"/>
            <a:ext cx="84978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19"/>
          <p:cNvSpPr txBox="1">
            <a:spLocks noChangeArrowheads="1"/>
          </p:cNvSpPr>
          <p:nvPr/>
        </p:nvSpPr>
        <p:spPr bwMode="auto">
          <a:xfrm>
            <a:off x="1763713" y="638175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1 </a:t>
            </a:r>
            <a:r>
              <a:rPr lang="en-US">
                <a:latin typeface="Calibri" pitchFamily="34" charset="0"/>
              </a:rPr>
              <a:t>year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2777" name="TextBox 21"/>
          <p:cNvSpPr txBox="1">
            <a:spLocks noChangeArrowheads="1"/>
          </p:cNvSpPr>
          <p:nvPr/>
        </p:nvSpPr>
        <p:spPr bwMode="auto">
          <a:xfrm>
            <a:off x="5364163" y="638175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3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year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2778" name="TextBox 22"/>
          <p:cNvSpPr txBox="1">
            <a:spLocks noChangeArrowheads="1"/>
          </p:cNvSpPr>
          <p:nvPr/>
        </p:nvSpPr>
        <p:spPr bwMode="auto">
          <a:xfrm>
            <a:off x="7380288" y="638175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4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year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3688" y="6093296"/>
            <a:ext cx="504056" cy="21602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0,8</a:t>
            </a:r>
            <a:r>
              <a:rPr lang="ru-RU" sz="1000" b="1" dirty="0"/>
              <a:t>М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67744" y="5949320"/>
            <a:ext cx="504056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1</a:t>
            </a:r>
            <a:r>
              <a:rPr lang="ru-RU" sz="1200" b="1" dirty="0"/>
              <a:t>М</a:t>
            </a:r>
            <a:endParaRPr lang="ru-RU" sz="12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5949280"/>
            <a:ext cx="504056" cy="14401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/>
              <a:t>0,</a:t>
            </a:r>
            <a:r>
              <a:rPr lang="en-US" sz="1000" b="1" dirty="0"/>
              <a:t>2</a:t>
            </a:r>
            <a:r>
              <a:rPr lang="ru-RU" sz="1000" b="1" dirty="0"/>
              <a:t>М</a:t>
            </a:r>
            <a:endParaRPr lang="ru-RU" sz="1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5733256"/>
            <a:ext cx="504056" cy="57606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2</a:t>
            </a:r>
            <a:r>
              <a:rPr lang="ru-RU" sz="1400" b="1" dirty="0"/>
              <a:t>М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5445224"/>
            <a:ext cx="504056" cy="86409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3</a:t>
            </a:r>
            <a:r>
              <a:rPr lang="ru-RU" sz="1400" b="1" dirty="0"/>
              <a:t>М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19872" y="5445224"/>
            <a:ext cx="504056" cy="2880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1</a:t>
            </a:r>
            <a:r>
              <a:rPr lang="ru-RU" sz="1400" b="1" dirty="0"/>
              <a:t>М</a:t>
            </a:r>
            <a:endParaRPr lang="ru-RU" sz="1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96136" y="4005064"/>
            <a:ext cx="648072" cy="23039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8</a:t>
            </a:r>
            <a:r>
              <a:rPr lang="ru-RU" sz="1600" b="1" dirty="0"/>
              <a:t>М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220072" y="4941168"/>
            <a:ext cx="576064" cy="136815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5</a:t>
            </a:r>
            <a:r>
              <a:rPr lang="ru-RU" sz="1600" b="1" dirty="0"/>
              <a:t>М</a:t>
            </a:r>
            <a:endParaRPr lang="ru-RU" sz="1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220072" y="4005064"/>
            <a:ext cx="576064" cy="93610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4</a:t>
            </a:r>
            <a:r>
              <a:rPr lang="ru-RU" sz="1600" b="1" dirty="0"/>
              <a:t>М</a:t>
            </a:r>
            <a:endParaRPr lang="ru-RU" sz="1600" b="1" dirty="0"/>
          </a:p>
        </p:txBody>
      </p:sp>
      <p:sp>
        <p:nvSpPr>
          <p:cNvPr id="32806" name="TextBox 35"/>
          <p:cNvSpPr txBox="1">
            <a:spLocks noChangeArrowheads="1"/>
          </p:cNvSpPr>
          <p:nvPr/>
        </p:nvSpPr>
        <p:spPr bwMode="auto">
          <a:xfrm>
            <a:off x="1835150" y="3357563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CAPEX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15616" y="3429000"/>
            <a:ext cx="576064" cy="2880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810" name="TextBox 37"/>
          <p:cNvSpPr txBox="1">
            <a:spLocks noChangeArrowheads="1"/>
          </p:cNvSpPr>
          <p:nvPr/>
        </p:nvSpPr>
        <p:spPr bwMode="auto">
          <a:xfrm>
            <a:off x="1835150" y="285273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OPEX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15616" y="2924944"/>
            <a:ext cx="576064" cy="28803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814" name="TextBox 39"/>
          <p:cNvSpPr txBox="1">
            <a:spLocks noChangeArrowheads="1"/>
          </p:cNvSpPr>
          <p:nvPr/>
        </p:nvSpPr>
        <p:spPr bwMode="auto">
          <a:xfrm>
            <a:off x="1835150" y="2349500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Revenue </a:t>
            </a:r>
            <a:endParaRPr lang="ru-RU"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15616" y="2420888"/>
            <a:ext cx="576064" cy="28803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15616" y="1916832"/>
            <a:ext cx="576064" cy="2880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821" name="Прямоугольник 44"/>
          <p:cNvSpPr>
            <a:spLocks noChangeArrowheads="1"/>
          </p:cNvSpPr>
          <p:nvPr/>
        </p:nvSpPr>
        <p:spPr bwMode="auto">
          <a:xfrm>
            <a:off x="1835150" y="1844675"/>
            <a:ext cx="70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Profit</a:t>
            </a:r>
            <a:endParaRPr lang="ru-RU">
              <a:latin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812360" y="908720"/>
            <a:ext cx="648072" cy="540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20М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164288" y="3645024"/>
            <a:ext cx="648072" cy="26642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10М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164288" y="908720"/>
            <a:ext cx="648072" cy="273630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10М</a:t>
            </a:r>
            <a:endParaRPr lang="ru-RU" b="1" dirty="0"/>
          </a:p>
        </p:txBody>
      </p:sp>
      <p:sp>
        <p:nvSpPr>
          <p:cNvPr id="32831" name="Прямоугольник 67"/>
          <p:cNvSpPr>
            <a:spLocks noChangeArrowheads="1"/>
          </p:cNvSpPr>
          <p:nvPr/>
        </p:nvSpPr>
        <p:spPr bwMode="auto">
          <a:xfrm>
            <a:off x="611188" y="5732463"/>
            <a:ext cx="341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€</a:t>
            </a:r>
          </a:p>
        </p:txBody>
      </p:sp>
      <p:sp>
        <p:nvSpPr>
          <p:cNvPr id="32832" name="Прямоугольник 50"/>
          <p:cNvSpPr>
            <a:spLocks noChangeArrowheads="1"/>
          </p:cNvSpPr>
          <p:nvPr/>
        </p:nvSpPr>
        <p:spPr bwMode="auto">
          <a:xfrm>
            <a:off x="2124075" y="5373688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€</a:t>
            </a:r>
          </a:p>
        </p:txBody>
      </p:sp>
      <p:sp>
        <p:nvSpPr>
          <p:cNvPr id="32833" name="Прямоугольник 51"/>
          <p:cNvSpPr>
            <a:spLocks noChangeArrowheads="1"/>
          </p:cNvSpPr>
          <p:nvPr/>
        </p:nvSpPr>
        <p:spPr bwMode="auto">
          <a:xfrm>
            <a:off x="3779838" y="486886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€</a:t>
            </a:r>
          </a:p>
        </p:txBody>
      </p:sp>
      <p:sp>
        <p:nvSpPr>
          <p:cNvPr id="32834" name="Прямоугольник 52"/>
          <p:cNvSpPr>
            <a:spLocks noChangeArrowheads="1"/>
          </p:cNvSpPr>
          <p:nvPr/>
        </p:nvSpPr>
        <p:spPr bwMode="auto">
          <a:xfrm>
            <a:off x="5651500" y="3429000"/>
            <a:ext cx="34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€</a:t>
            </a:r>
          </a:p>
        </p:txBody>
      </p:sp>
      <p:sp>
        <p:nvSpPr>
          <p:cNvPr id="32835" name="Прямоугольник 53"/>
          <p:cNvSpPr>
            <a:spLocks noChangeArrowheads="1"/>
          </p:cNvSpPr>
          <p:nvPr/>
        </p:nvSpPr>
        <p:spPr bwMode="auto">
          <a:xfrm>
            <a:off x="7596188" y="333375"/>
            <a:ext cx="33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€</a:t>
            </a:r>
          </a:p>
        </p:txBody>
      </p:sp>
      <p:sp>
        <p:nvSpPr>
          <p:cNvPr id="32836" name="TextBox 45"/>
          <p:cNvSpPr txBox="1">
            <a:spLocks noChangeArrowheads="1"/>
          </p:cNvSpPr>
          <p:nvPr/>
        </p:nvSpPr>
        <p:spPr bwMode="auto">
          <a:xfrm>
            <a:off x="4211638" y="1484313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Capitalization</a:t>
            </a:r>
          </a:p>
          <a:p>
            <a:pPr algn="ctr"/>
            <a:r>
              <a:rPr lang="en-US" sz="2400">
                <a:latin typeface="Calibri" pitchFamily="34" charset="0"/>
              </a:rPr>
              <a:t>for investor</a:t>
            </a:r>
          </a:p>
          <a:p>
            <a:pPr algn="ctr"/>
            <a:r>
              <a:rPr lang="en-US" sz="2400" b="1">
                <a:latin typeface="Calibri" pitchFamily="34" charset="0"/>
              </a:rPr>
              <a:t>5X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itrix2.cdnvideo.ru/b196093/resize_cache/517/2e7fb5fb2ab1ebdd663145ea3b6c2c2e/main/0ce/0cef6ea2302c0a72822e903f5f074669/Foto+Evsigneev.JPG?h=astron63.bitrix24.ru"/>
          <p:cNvPicPr>
            <a:picLocks noChangeAspect="1" noChangeArrowheads="1"/>
          </p:cNvPicPr>
          <p:nvPr/>
        </p:nvPicPr>
        <p:blipFill>
          <a:blip r:embed="rId3" cstate="print"/>
          <a:srcRect l="8356" t="30770" r="28977" b="27451"/>
          <a:stretch>
            <a:fillRect/>
          </a:stretch>
        </p:blipFill>
        <p:spPr bwMode="auto">
          <a:xfrm>
            <a:off x="539552" y="1700808"/>
            <a:ext cx="1080120" cy="108012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s://bitrix2.cdnvideo.ru/b196093/resize_cache/409/2e7fb5fb2ab1ebdd663145ea3b6c2c2e/main/150/150e918122fa811350ecb1c1b6e092f4/wed+_82_.jpg?h=astron63.bitrix24.ru"/>
          <p:cNvPicPr>
            <a:picLocks noChangeAspect="1" noChangeArrowheads="1"/>
          </p:cNvPicPr>
          <p:nvPr/>
        </p:nvPicPr>
        <p:blipFill>
          <a:blip r:embed="rId4" cstate="print"/>
          <a:srcRect l="35280"/>
          <a:stretch>
            <a:fillRect/>
          </a:stretch>
        </p:blipFill>
        <p:spPr bwMode="auto">
          <a:xfrm>
            <a:off x="535700" y="2996952"/>
            <a:ext cx="1048472" cy="1080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s://bitrix2.cdnvideo.ru/b196093/resize_cache/521/2e7fb5fb2ab1ebdd663145ea3b6c2c2e/main/669/66960ad97c85aaefdad58e68ab899979/DSC_8898.jpg?h=astron63.bitrix24.ru"/>
          <p:cNvPicPr>
            <a:picLocks noChangeAspect="1" noChangeArrowheads="1"/>
          </p:cNvPicPr>
          <p:nvPr/>
        </p:nvPicPr>
        <p:blipFill>
          <a:blip r:embed="rId5" cstate="print"/>
          <a:srcRect l="22680" r="9281"/>
          <a:stretch>
            <a:fillRect/>
          </a:stretch>
        </p:blipFill>
        <p:spPr bwMode="auto">
          <a:xfrm>
            <a:off x="4784172" y="2997072"/>
            <a:ext cx="1107771" cy="1080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 descr="C:\Users\Андрей\Desktop\IMG_3829.jpg"/>
          <p:cNvPicPr>
            <a:picLocks noChangeAspect="1" noChangeArrowheads="1"/>
          </p:cNvPicPr>
          <p:nvPr/>
        </p:nvPicPr>
        <p:blipFill>
          <a:blip r:embed="rId6" cstate="print"/>
          <a:srcRect l="15642" t="8916" r="8751" b="4902"/>
          <a:stretch>
            <a:fillRect/>
          </a:stretch>
        </p:blipFill>
        <p:spPr bwMode="auto">
          <a:xfrm>
            <a:off x="4788024" y="1700808"/>
            <a:ext cx="1080000" cy="1080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4438" y="404813"/>
            <a:ext cx="6659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atin typeface="+mn-lt"/>
                <a:cs typeface="+mn-cs"/>
              </a:rPr>
              <a:t>team of professionals</a:t>
            </a:r>
            <a:endParaRPr lang="ru-RU" sz="2400" b="1" cap="all" dirty="0">
              <a:latin typeface="+mn-lt"/>
              <a:cs typeface="+mn-cs"/>
            </a:endParaRPr>
          </a:p>
        </p:txBody>
      </p:sp>
      <p:pic>
        <p:nvPicPr>
          <p:cNvPr id="34822" name="Рисунок 8" descr="logo_e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0" y="10525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Developing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0" y="45085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R&amp;D and production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1857375" y="1628775"/>
            <a:ext cx="2374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Andrey Evsigneev</a:t>
            </a:r>
          </a:p>
          <a:p>
            <a:r>
              <a:rPr lang="en-US">
                <a:latin typeface="Calibri" pitchFamily="34" charset="0"/>
              </a:rPr>
              <a:t>founder, CEO</a:t>
            </a:r>
          </a:p>
          <a:p>
            <a:r>
              <a:rPr lang="en-US">
                <a:latin typeface="Calibri" pitchFamily="34" charset="0"/>
              </a:rPr>
              <a:t>10 years in technical</a:t>
            </a:r>
          </a:p>
          <a:p>
            <a:r>
              <a:rPr lang="en-US">
                <a:latin typeface="Calibri" pitchFamily="34" charset="0"/>
              </a:rPr>
              <a:t>8 years in management</a:t>
            </a:r>
            <a:endParaRPr lang="ru-RU">
              <a:latin typeface="Calibri" pitchFamily="34" charset="0"/>
            </a:endParaRP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6184900" y="1712913"/>
            <a:ext cx="2490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Kirill Miroshkin</a:t>
            </a:r>
          </a:p>
          <a:p>
            <a:r>
              <a:rPr lang="en-US">
                <a:latin typeface="Calibri" pitchFamily="34" charset="0"/>
              </a:rPr>
              <a:t>development director</a:t>
            </a:r>
          </a:p>
          <a:p>
            <a:r>
              <a:rPr lang="en-US">
                <a:latin typeface="Calibri" pitchFamily="34" charset="0"/>
              </a:rPr>
              <a:t>12 years in development</a:t>
            </a:r>
          </a:p>
        </p:txBody>
      </p:sp>
      <p:sp>
        <p:nvSpPr>
          <p:cNvPr id="34827" name="TextBox 13"/>
          <p:cNvSpPr txBox="1">
            <a:spLocks noChangeArrowheads="1"/>
          </p:cNvSpPr>
          <p:nvPr/>
        </p:nvSpPr>
        <p:spPr bwMode="auto">
          <a:xfrm>
            <a:off x="6151563" y="3081338"/>
            <a:ext cx="237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Olga Pavlova</a:t>
            </a:r>
          </a:p>
          <a:p>
            <a:r>
              <a:rPr lang="en-US">
                <a:latin typeface="Calibri" pitchFamily="34" charset="0"/>
              </a:rPr>
              <a:t>specialist</a:t>
            </a:r>
          </a:p>
          <a:p>
            <a:r>
              <a:rPr lang="en-US">
                <a:latin typeface="Calibri" pitchFamily="34" charset="0"/>
              </a:rPr>
              <a:t>8 years in development</a:t>
            </a:r>
          </a:p>
        </p:txBody>
      </p:sp>
      <p:sp>
        <p:nvSpPr>
          <p:cNvPr id="34828" name="TextBox 14"/>
          <p:cNvSpPr txBox="1">
            <a:spLocks noChangeArrowheads="1"/>
          </p:cNvSpPr>
          <p:nvPr/>
        </p:nvSpPr>
        <p:spPr bwMode="auto">
          <a:xfrm>
            <a:off x="1862138" y="3068638"/>
            <a:ext cx="2493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Maria Ovchinnikova</a:t>
            </a:r>
          </a:p>
          <a:p>
            <a:r>
              <a:rPr lang="en-US">
                <a:latin typeface="Calibri" pitchFamily="34" charset="0"/>
              </a:rPr>
              <a:t>assistant</a:t>
            </a:r>
          </a:p>
          <a:p>
            <a:r>
              <a:rPr lang="en-US">
                <a:latin typeface="Calibri" pitchFamily="34" charset="0"/>
              </a:rPr>
              <a:t>7 years in administration</a:t>
            </a: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323850" y="5043488"/>
            <a:ext cx="2106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Yuri Ponomarev</a:t>
            </a:r>
          </a:p>
          <a:p>
            <a:r>
              <a:rPr lang="en-US">
                <a:latin typeface="Calibri" pitchFamily="34" charset="0"/>
              </a:rPr>
              <a:t>scientific consultant,</a:t>
            </a:r>
          </a:p>
          <a:p>
            <a:r>
              <a:rPr lang="en-US">
                <a:latin typeface="Calibri" pitchFamily="34" charset="0"/>
              </a:rPr>
              <a:t>professor </a:t>
            </a:r>
          </a:p>
          <a:p>
            <a:r>
              <a:rPr lang="en-US">
                <a:latin typeface="Calibri" pitchFamily="34" charset="0"/>
              </a:rPr>
              <a:t>over 40 years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in vibration sphere</a:t>
            </a:r>
            <a:endParaRPr lang="ru-RU">
              <a:latin typeface="Calibri" pitchFamily="34" charset="0"/>
            </a:endParaRPr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2627313" y="5043488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Anton Kotov</a:t>
            </a:r>
          </a:p>
          <a:p>
            <a:r>
              <a:rPr lang="en-US">
                <a:latin typeface="Calibri" pitchFamily="34" charset="0"/>
              </a:rPr>
              <a:t>head of R&amp;D </a:t>
            </a:r>
          </a:p>
          <a:p>
            <a:r>
              <a:rPr lang="en-US">
                <a:latin typeface="Calibri" pitchFamily="34" charset="0"/>
              </a:rPr>
              <a:t>over 15 years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in vibration sphere</a:t>
            </a:r>
            <a:endParaRPr lang="ru-RU">
              <a:latin typeface="Calibri" pitchFamily="34" charset="0"/>
            </a:endParaRPr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6996113" y="5037138"/>
            <a:ext cx="2039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Sergey Pyshkin</a:t>
            </a:r>
          </a:p>
          <a:p>
            <a:r>
              <a:rPr lang="en-US">
                <a:latin typeface="Calibri" pitchFamily="34" charset="0"/>
              </a:rPr>
              <a:t>head of production </a:t>
            </a:r>
          </a:p>
          <a:p>
            <a:r>
              <a:rPr lang="en-US">
                <a:latin typeface="Calibri" pitchFamily="34" charset="0"/>
              </a:rPr>
              <a:t>over 10 years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in production</a:t>
            </a:r>
            <a:endParaRPr lang="ru-RU">
              <a:latin typeface="Calibri" pitchFamily="34" charset="0"/>
            </a:endParaRP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4789488" y="5037138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Nikolay Mednikov</a:t>
            </a:r>
          </a:p>
          <a:p>
            <a:r>
              <a:rPr lang="en-US">
                <a:latin typeface="Calibri" pitchFamily="34" charset="0"/>
              </a:rPr>
              <a:t>engineer </a:t>
            </a:r>
          </a:p>
          <a:p>
            <a:r>
              <a:rPr lang="en-US">
                <a:latin typeface="Calibri" pitchFamily="34" charset="0"/>
              </a:rPr>
              <a:t>over 6 years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in testing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6732587" cy="574675"/>
          </a:xfrm>
        </p:spPr>
        <p:txBody>
          <a:bodyPr/>
          <a:lstStyle/>
          <a:p>
            <a:r>
              <a:rPr lang="en-US" sz="2400" b="1" smtClean="0"/>
              <a:t>RESUME</a:t>
            </a:r>
            <a:endParaRPr lang="ru-RU" sz="2400" b="1" smtClean="0"/>
          </a:p>
        </p:txBody>
      </p:sp>
      <p:pic>
        <p:nvPicPr>
          <p:cNvPr id="36866" name="Рисунок 2" descr="logo_e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68"/>
          <p:cNvSpPr txBox="1">
            <a:spLocks noChangeArrowheads="1"/>
          </p:cNvSpPr>
          <p:nvPr/>
        </p:nvSpPr>
        <p:spPr bwMode="auto">
          <a:xfrm>
            <a:off x="2484438" y="5661025"/>
            <a:ext cx="1771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Market volume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is about</a:t>
            </a:r>
            <a:r>
              <a:rPr lang="ru-RU" sz="2000">
                <a:latin typeface="Calibri" pitchFamily="34" charset="0"/>
              </a:rPr>
              <a:t> €</a:t>
            </a:r>
            <a:r>
              <a:rPr lang="en-US" sz="2000">
                <a:latin typeface="Calibri" pitchFamily="34" charset="0"/>
              </a:rPr>
              <a:t>1</a:t>
            </a:r>
            <a:r>
              <a:rPr lang="ru-RU" sz="2000">
                <a:latin typeface="Calibri" pitchFamily="34" charset="0"/>
              </a:rPr>
              <a:t>0</a:t>
            </a:r>
            <a:r>
              <a:rPr lang="en-US" sz="2000">
                <a:latin typeface="Calibri" pitchFamily="34" charset="0"/>
              </a:rPr>
              <a:t>B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it’s increasing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6868" name="TextBox 71"/>
          <p:cNvSpPr txBox="1">
            <a:spLocks noChangeArrowheads="1"/>
          </p:cNvSpPr>
          <p:nvPr/>
        </p:nvSpPr>
        <p:spPr bwMode="auto">
          <a:xfrm>
            <a:off x="4668838" y="5661025"/>
            <a:ext cx="1703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After 4 years</a:t>
            </a:r>
            <a:r>
              <a:rPr lang="ru-RU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/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we expected</a:t>
            </a:r>
          </a:p>
          <a:p>
            <a:pPr algn="ctr"/>
            <a:r>
              <a:rPr lang="en-US" sz="2000">
                <a:latin typeface="Calibri" pitchFamily="34" charset="0"/>
              </a:rPr>
              <a:t>revenue</a:t>
            </a:r>
            <a:r>
              <a:rPr lang="ru-RU" sz="2000">
                <a:latin typeface="Calibri" pitchFamily="34" charset="0"/>
              </a:rPr>
              <a:t> €</a:t>
            </a:r>
            <a:r>
              <a:rPr lang="en-US" sz="2000">
                <a:latin typeface="Calibri" pitchFamily="34" charset="0"/>
              </a:rPr>
              <a:t>20M</a:t>
            </a:r>
          </a:p>
        </p:txBody>
      </p:sp>
      <p:sp>
        <p:nvSpPr>
          <p:cNvPr id="36869" name="TextBox 73"/>
          <p:cNvSpPr txBox="1">
            <a:spLocks noChangeArrowheads="1"/>
          </p:cNvSpPr>
          <p:nvPr/>
        </p:nvSpPr>
        <p:spPr bwMode="auto">
          <a:xfrm>
            <a:off x="6553200" y="5661025"/>
            <a:ext cx="241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We need</a:t>
            </a:r>
            <a:r>
              <a:rPr lang="ru-RU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/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smart money </a:t>
            </a:r>
            <a:r>
              <a:rPr lang="ru-RU" sz="2000">
                <a:latin typeface="Calibri" pitchFamily="34" charset="0"/>
              </a:rPr>
              <a:t>€ </a:t>
            </a:r>
            <a:r>
              <a:rPr lang="en-US" sz="2000">
                <a:latin typeface="Calibri" pitchFamily="34" charset="0"/>
              </a:rPr>
              <a:t>0,5M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for a 25% share</a:t>
            </a:r>
          </a:p>
        </p:txBody>
      </p:sp>
      <p:sp>
        <p:nvSpPr>
          <p:cNvPr id="36870" name="TextBox 24"/>
          <p:cNvSpPr txBox="1">
            <a:spLocks noChangeArrowheads="1"/>
          </p:cNvSpPr>
          <p:nvPr/>
        </p:nvSpPr>
        <p:spPr bwMode="auto">
          <a:xfrm>
            <a:off x="323850" y="5661025"/>
            <a:ext cx="1755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We have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good product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and good team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9" name="02.06 заключ част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088" y="1246188"/>
            <a:ext cx="74898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84438" y="404813"/>
            <a:ext cx="6659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atin typeface="+mn-lt"/>
                <a:cs typeface="+mn-cs"/>
              </a:rPr>
              <a:t>We are working in vibration sphere</a:t>
            </a:r>
            <a:endParaRPr lang="ru-RU" sz="2400" b="1" cap="all" dirty="0">
              <a:latin typeface="+mn-lt"/>
              <a:cs typeface="+mn-cs"/>
            </a:endParaRPr>
          </a:p>
        </p:txBody>
      </p:sp>
      <p:pic>
        <p:nvPicPr>
          <p:cNvPr id="16386" name="Рисунок 8" descr="logo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Railway Compressor"/>
          <p:cNvPicPr>
            <a:picLocks noChangeAspect="1" noChangeArrowheads="1"/>
          </p:cNvPicPr>
          <p:nvPr/>
        </p:nvPicPr>
        <p:blipFill>
          <a:blip r:embed="rId4" cstate="print"/>
          <a:srcRect l="6048" t="19656" r="4745" b="21377"/>
          <a:stretch>
            <a:fillRect/>
          </a:stretch>
        </p:blipFill>
        <p:spPr bwMode="auto">
          <a:xfrm>
            <a:off x="539552" y="4758827"/>
            <a:ext cx="246408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humbs.dreamstime.com/z/gas-water-oil-steel-pipelines-valve-19194690.jpg"/>
          <p:cNvPicPr>
            <a:picLocks noChangeAspect="1" noChangeArrowheads="1"/>
          </p:cNvPicPr>
          <p:nvPr/>
        </p:nvPicPr>
        <p:blipFill>
          <a:blip r:embed="rId5" cstate="print"/>
          <a:srcRect b="11429"/>
          <a:stretch>
            <a:fillRect/>
          </a:stretch>
        </p:blipFill>
        <p:spPr bwMode="auto">
          <a:xfrm flipH="1">
            <a:off x="6516216" y="4686819"/>
            <a:ext cx="2179357" cy="167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Прямоугольник 22"/>
          <p:cNvSpPr>
            <a:spLocks noChangeArrowheads="1"/>
          </p:cNvSpPr>
          <p:nvPr/>
        </p:nvSpPr>
        <p:spPr bwMode="auto">
          <a:xfrm>
            <a:off x="6875463" y="4011613"/>
            <a:ext cx="1487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technological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pipelines</a:t>
            </a:r>
            <a:endParaRPr lang="ru-RU">
              <a:latin typeface="Calibri" pitchFamily="34" charset="0"/>
            </a:endParaRPr>
          </a:p>
        </p:txBody>
      </p:sp>
      <p:sp>
        <p:nvSpPr>
          <p:cNvPr id="16390" name="Прямоугольник 23"/>
          <p:cNvSpPr>
            <a:spLocks noChangeArrowheads="1"/>
          </p:cNvSpPr>
          <p:nvPr/>
        </p:nvSpPr>
        <p:spPr bwMode="auto">
          <a:xfrm>
            <a:off x="900113" y="4011613"/>
            <a:ext cx="166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railway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air compressors</a:t>
            </a:r>
            <a:endParaRPr lang="ru-RU">
              <a:latin typeface="Calibri" pitchFamily="34" charset="0"/>
            </a:endParaRPr>
          </a:p>
        </p:txBody>
      </p:sp>
      <p:pic>
        <p:nvPicPr>
          <p:cNvPr id="1034" name="Picture 10" descr="http://www.raspletin.ru/images/phocagallery/C300/thumbs/phoca_thumb_l_300-41.jpg"/>
          <p:cNvPicPr>
            <a:picLocks noChangeAspect="1" noChangeArrowheads="1"/>
          </p:cNvPicPr>
          <p:nvPr/>
        </p:nvPicPr>
        <p:blipFill>
          <a:blip r:embed="rId6" cstate="print"/>
          <a:srcRect r="2026"/>
          <a:stretch>
            <a:fillRect/>
          </a:stretch>
        </p:blipFill>
        <p:spPr bwMode="auto">
          <a:xfrm>
            <a:off x="3419872" y="4659435"/>
            <a:ext cx="2768831" cy="186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2" name="Прямоугольник 26"/>
          <p:cNvSpPr>
            <a:spLocks noChangeArrowheads="1"/>
          </p:cNvSpPr>
          <p:nvPr/>
        </p:nvSpPr>
        <p:spPr bwMode="auto">
          <a:xfrm>
            <a:off x="3563938" y="4011613"/>
            <a:ext cx="239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electronic equipment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for military applications</a:t>
            </a:r>
            <a:endParaRPr lang="ru-RU">
              <a:latin typeface="Calibri" pitchFamily="34" charset="0"/>
            </a:endParaRPr>
          </a:p>
        </p:txBody>
      </p:sp>
      <p:pic>
        <p:nvPicPr>
          <p:cNvPr id="6146" name="Picture 2" descr="1.jpg"/>
          <p:cNvPicPr>
            <a:picLocks noChangeAspect="1" noChangeArrowheads="1"/>
          </p:cNvPicPr>
          <p:nvPr/>
        </p:nvPicPr>
        <p:blipFill>
          <a:blip r:embed="rId7" cstate="print"/>
          <a:srcRect l="2937" t="8001" r="4521" b="7990"/>
          <a:stretch>
            <a:fillRect/>
          </a:stretch>
        </p:blipFill>
        <p:spPr bwMode="auto">
          <a:xfrm>
            <a:off x="1403648" y="1484784"/>
            <a:ext cx="3085714" cy="180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1805" y="1484984"/>
            <a:ext cx="2530555" cy="180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1908175" y="3500438"/>
            <a:ext cx="43180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35375" y="3500438"/>
            <a:ext cx="43180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04025" y="3500438"/>
            <a:ext cx="43180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24"/>
          <p:cNvSpPr txBox="1">
            <a:spLocks noChangeArrowheads="1"/>
          </p:cNvSpPr>
          <p:nvPr/>
        </p:nvSpPr>
        <p:spPr bwMode="auto">
          <a:xfrm>
            <a:off x="1979613" y="1052513"/>
            <a:ext cx="1965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Wire rope isolators</a:t>
            </a:r>
            <a:endParaRPr lang="ru-RU">
              <a:latin typeface="Calibri" pitchFamily="34" charset="0"/>
            </a:endParaRPr>
          </a:p>
        </p:txBody>
      </p:sp>
      <p:sp>
        <p:nvSpPr>
          <p:cNvPr id="16399" name="TextBox 25"/>
          <p:cNvSpPr txBox="1">
            <a:spLocks noChangeArrowheads="1"/>
          </p:cNvSpPr>
          <p:nvPr/>
        </p:nvSpPr>
        <p:spPr bwMode="auto">
          <a:xfrm>
            <a:off x="5580063" y="10525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Damping supports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84438" y="404813"/>
            <a:ext cx="6659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atin typeface="+mn-lt"/>
                <a:cs typeface="+mn-cs"/>
              </a:rPr>
              <a:t>THE PROBLEM IS THE PAIN</a:t>
            </a:r>
            <a:endParaRPr lang="ru-RU" sz="2400" b="1" cap="all" dirty="0">
              <a:latin typeface="+mn-lt"/>
              <a:cs typeface="+mn-cs"/>
            </a:endParaRPr>
          </a:p>
        </p:txBody>
      </p:sp>
      <p:pic>
        <p:nvPicPr>
          <p:cNvPr id="18434" name="Рисунок 8" descr="logo_e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opozvonochnike.ru/wp-content/uploads/2012/12/%D0%91%D0%BE%D0%BB%D0%B8%D1%82-%D1%81%D0%BF%D0%B8%D0%BD%D0%B0-%D0%BF%D0%BE-%D1%83%D1%82%D1%80%D0%B0%D0%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789363"/>
            <a:ext cx="267652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Содержимое 3"/>
          <p:cNvSpPr txBox="1">
            <a:spLocks/>
          </p:cNvSpPr>
          <p:nvPr/>
        </p:nvSpPr>
        <p:spPr bwMode="auto">
          <a:xfrm>
            <a:off x="4500563" y="1268413"/>
            <a:ext cx="43926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b="1">
              <a:latin typeface="Calibri" pitchFamily="34" charset="0"/>
            </a:endParaRPr>
          </a:p>
        </p:txBody>
      </p:sp>
      <p:sp>
        <p:nvSpPr>
          <p:cNvPr id="18437" name="Прямоугольник 28"/>
          <p:cNvSpPr>
            <a:spLocks noChangeArrowheads="1"/>
          </p:cNvSpPr>
          <p:nvPr/>
        </p:nvSpPr>
        <p:spPr bwMode="auto">
          <a:xfrm>
            <a:off x="1042988" y="4221163"/>
            <a:ext cx="41767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Constant impacts on the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boat hull 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transmitted through the seat to the spine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have harmful effects</a:t>
            </a:r>
          </a:p>
          <a:p>
            <a:pPr marL="342900" indent="-342900">
              <a:spcBef>
                <a:spcPct val="20000"/>
              </a:spcBef>
            </a:pPr>
            <a:endParaRPr lang="en-US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Such impacts make motor boat operation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uncomfortable and even </a:t>
            </a:r>
            <a:r>
              <a:rPr lang="en-US" b="1">
                <a:latin typeface="Calibri" pitchFamily="34" charset="0"/>
              </a:rPr>
              <a:t>unsafe for health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8438" name="Прямоугольник 29"/>
          <p:cNvSpPr>
            <a:spLocks noChangeArrowheads="1"/>
          </p:cNvSpPr>
          <p:nvPr/>
        </p:nvSpPr>
        <p:spPr bwMode="auto">
          <a:xfrm>
            <a:off x="5148263" y="1412875"/>
            <a:ext cx="32400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Operation of motor boats 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is always associated with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many weak and strong impacts</a:t>
            </a:r>
            <a:endParaRPr lang="ru-RU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>
                <a:latin typeface="Calibri" pitchFamily="34" charset="0"/>
              </a:rPr>
              <a:t>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Strong impacts may exceed </a:t>
            </a:r>
            <a:r>
              <a:rPr lang="en-US" b="1">
                <a:latin typeface="Calibri" pitchFamily="34" charset="0"/>
              </a:rPr>
              <a:t>10G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11" name="01.06 лодка тряс 1 цик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8000" y="1341438"/>
            <a:ext cx="4351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4"/>
          <a:srcRect l="21774" t="17516" r="745" b="17516"/>
          <a:stretch>
            <a:fillRect/>
          </a:stretch>
        </p:blipFill>
        <p:spPr bwMode="auto">
          <a:xfrm>
            <a:off x="1130300" y="1557338"/>
            <a:ext cx="35131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4438" y="404813"/>
            <a:ext cx="6659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atin typeface="+mn-lt"/>
                <a:cs typeface="+mn-cs"/>
              </a:rPr>
              <a:t>THE SOLUTION IS</a:t>
            </a:r>
            <a:endParaRPr lang="ru-RU" sz="2400" b="1" cap="all" dirty="0">
              <a:latin typeface="+mn-lt"/>
              <a:cs typeface="+mn-cs"/>
            </a:endParaRPr>
          </a:p>
        </p:txBody>
      </p:sp>
      <p:pic>
        <p:nvPicPr>
          <p:cNvPr id="20483" name="Рисунок 8" descr="logo_en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4859338" y="1268413"/>
            <a:ext cx="356393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S.</a:t>
            </a:r>
            <a:r>
              <a:rPr lang="en-US" sz="2400" dirty="0" err="1">
                <a:latin typeface="+mn-lt"/>
                <a:cs typeface="+mn-cs"/>
              </a:rPr>
              <a:t>pine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P.</a:t>
            </a:r>
            <a:r>
              <a:rPr lang="en-US" sz="2400" dirty="0" err="1">
                <a:latin typeface="+mn-lt"/>
                <a:cs typeface="+mn-cs"/>
              </a:rPr>
              <a:t>rotection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A.</a:t>
            </a:r>
            <a:r>
              <a:rPr lang="en-US" sz="2400" dirty="0" err="1">
                <a:latin typeface="+mn-lt"/>
                <a:cs typeface="+mn-cs"/>
              </a:rPr>
              <a:t>t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T.</a:t>
            </a:r>
            <a:r>
              <a:rPr lang="en-US" sz="2400" dirty="0" err="1">
                <a:latin typeface="+mn-lt"/>
                <a:cs typeface="+mn-cs"/>
              </a:rPr>
              <a:t>ransportation</a:t>
            </a:r>
            <a:endParaRPr lang="ru-RU" sz="2400" dirty="0">
              <a:latin typeface="+mn-lt"/>
              <a:cs typeface="+mn-cs"/>
            </a:endParaRPr>
          </a:p>
        </p:txBody>
      </p:sp>
      <p:grpSp>
        <p:nvGrpSpPr>
          <p:cNvPr id="20485" name="Группа 27"/>
          <p:cNvGrpSpPr>
            <a:grpSpLocks noChangeAspect="1"/>
          </p:cNvGrpSpPr>
          <p:nvPr/>
        </p:nvGrpSpPr>
        <p:grpSpPr bwMode="auto">
          <a:xfrm>
            <a:off x="250825" y="4221163"/>
            <a:ext cx="2241550" cy="1152525"/>
            <a:chOff x="2843808" y="5013176"/>
            <a:chExt cx="3096344" cy="1476375"/>
          </a:xfrm>
        </p:grpSpPr>
        <p:pic>
          <p:nvPicPr>
            <p:cNvPr id="20492" name="Picture 5" descr="https://encrypted-tbn1.gstatic.com/images?q=tbn:ANd9GcRsslxLZG-H0y_IkasWDyhBWy3HkH2kKBPQMJ3bWvQYySmoLfJ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43808" y="5013176"/>
              <a:ext cx="3095625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5435790" y="5013176"/>
              <a:ext cx="504362" cy="21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8" name="отдельно амортизац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 r="9798"/>
          <a:stretch>
            <a:fillRect/>
          </a:stretch>
        </p:blipFill>
        <p:spPr bwMode="auto">
          <a:xfrm>
            <a:off x="5070475" y="4221163"/>
            <a:ext cx="36782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18"/>
          <p:cNvSpPr>
            <a:spLocks noChangeArrowheads="1"/>
          </p:cNvSpPr>
          <p:nvPr/>
        </p:nvSpPr>
        <p:spPr bwMode="auto">
          <a:xfrm>
            <a:off x="5219700" y="3573463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How does it work?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0488" name="Прямоугольник 19"/>
          <p:cNvSpPr>
            <a:spLocks noChangeArrowheads="1"/>
          </p:cNvSpPr>
          <p:nvPr/>
        </p:nvSpPr>
        <p:spPr bwMode="auto">
          <a:xfrm>
            <a:off x="684213" y="3573463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Where is it necessary?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20489" name="Picture 22" descr="http://www.agrosad.com.ua/design/img/pic/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4149725"/>
            <a:ext cx="14779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0" descr="http://nevseoboi.com.ua/uploads/posts/2010-02/1265124140_atv-1.jpg"/>
          <p:cNvPicPr>
            <a:picLocks noChangeAspect="1" noChangeArrowheads="1"/>
          </p:cNvPicPr>
          <p:nvPr/>
        </p:nvPicPr>
        <p:blipFill>
          <a:blip r:embed="rId9"/>
          <a:srcRect b="1675"/>
          <a:stretch>
            <a:fillRect/>
          </a:stretch>
        </p:blipFill>
        <p:spPr bwMode="auto">
          <a:xfrm>
            <a:off x="468313" y="5445125"/>
            <a:ext cx="18716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 descr="http://d-x.ru/storages/uploads/4001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03538" y="5516563"/>
            <a:ext cx="15970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V="1">
            <a:off x="827088" y="1412875"/>
            <a:ext cx="7200900" cy="47529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11413" y="404813"/>
            <a:ext cx="6732587" cy="503237"/>
          </a:xfrm>
        </p:spPr>
        <p:txBody>
          <a:bodyPr/>
          <a:lstStyle/>
          <a:p>
            <a:r>
              <a:rPr lang="en-US" sz="2400" b="1" smtClean="0"/>
              <a:t>THE COMPETITORS</a:t>
            </a:r>
            <a:endParaRPr lang="ru-RU" sz="2400" b="1" smtClean="0"/>
          </a:p>
        </p:txBody>
      </p:sp>
      <p:pic>
        <p:nvPicPr>
          <p:cNvPr id="22531" name="Рисунок 2" descr="logo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1196975"/>
            <a:ext cx="3910012" cy="52562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pic>
        <p:nvPicPr>
          <p:cNvPr id="22533" name="Рисунок 1" descr="C:\Users\Кирилл\Desktop\10017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154488"/>
            <a:ext cx="205581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2" descr="C:\Users\Кирилл\Desktop\img.jpg"/>
          <p:cNvPicPr>
            <a:picLocks noChangeAspect="1" noChangeArrowheads="1"/>
          </p:cNvPicPr>
          <p:nvPr/>
        </p:nvPicPr>
        <p:blipFill>
          <a:blip r:embed="rId5"/>
          <a:srcRect t="15234" b="20021"/>
          <a:stretch>
            <a:fillRect/>
          </a:stretch>
        </p:blipFill>
        <p:spPr bwMode="auto">
          <a:xfrm>
            <a:off x="684213" y="5207000"/>
            <a:ext cx="13668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7" descr="C:\Users\Кирилл\Desktop\nonswivel_1.png"/>
          <p:cNvPicPr>
            <a:picLocks noChangeAspect="1"/>
          </p:cNvPicPr>
          <p:nvPr/>
        </p:nvPicPr>
        <p:blipFill>
          <a:blip r:embed="rId6"/>
          <a:srcRect l="23077" t="4167" r="24092" b="8333"/>
          <a:stretch>
            <a:fillRect/>
          </a:stretch>
        </p:blipFill>
        <p:spPr bwMode="auto">
          <a:xfrm>
            <a:off x="4140200" y="2795588"/>
            <a:ext cx="11207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9" descr="1- Ullman Jockey Seat Compact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1052513"/>
            <a:ext cx="11509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11"/>
          <p:cNvSpPr>
            <a:spLocks noChangeArrowheads="1"/>
          </p:cNvSpPr>
          <p:nvPr/>
        </p:nvSpPr>
        <p:spPr bwMode="auto">
          <a:xfrm>
            <a:off x="3059113" y="1196975"/>
            <a:ext cx="396081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7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38" name="Прямоугольник 13"/>
          <p:cNvSpPr>
            <a:spLocks noChangeArrowheads="1"/>
          </p:cNvSpPr>
          <p:nvPr/>
        </p:nvSpPr>
        <p:spPr bwMode="auto">
          <a:xfrm>
            <a:off x="2386013" y="5148263"/>
            <a:ext cx="261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Seat base with rubber inserts</a:t>
            </a:r>
          </a:p>
          <a:p>
            <a:pPr algn="ctr"/>
            <a:r>
              <a:rPr lang="ru-RU" sz="1600">
                <a:latin typeface="Calibri" pitchFamily="34" charset="0"/>
              </a:rPr>
              <a:t>€</a:t>
            </a:r>
            <a:r>
              <a:rPr lang="en-US" sz="1600">
                <a:latin typeface="Calibri" pitchFamily="34" charset="0"/>
              </a:rPr>
              <a:t> 200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39" name="Прямоугольник 15"/>
          <p:cNvSpPr>
            <a:spLocks noChangeArrowheads="1"/>
          </p:cNvSpPr>
          <p:nvPr/>
        </p:nvSpPr>
        <p:spPr bwMode="auto">
          <a:xfrm>
            <a:off x="1619250" y="5795963"/>
            <a:ext cx="2168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Shock seat with springs </a:t>
            </a:r>
            <a:br>
              <a:rPr lang="en-US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€</a:t>
            </a:r>
            <a:r>
              <a:rPr lang="en-US" sz="1600">
                <a:latin typeface="Calibri" pitchFamily="34" charset="0"/>
              </a:rPr>
              <a:t> 100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40" name="Прямоугольник 16"/>
          <p:cNvSpPr>
            <a:spLocks noChangeArrowheads="1"/>
          </p:cNvSpPr>
          <p:nvPr/>
        </p:nvSpPr>
        <p:spPr bwMode="auto">
          <a:xfrm>
            <a:off x="4897438" y="3708400"/>
            <a:ext cx="197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Non-Swivel Solo Post </a:t>
            </a:r>
          </a:p>
          <a:p>
            <a:pPr algn="ctr"/>
            <a:r>
              <a:rPr lang="ru-RU" sz="1600">
                <a:latin typeface="Calibri" pitchFamily="34" charset="0"/>
              </a:rPr>
              <a:t>€</a:t>
            </a:r>
            <a:r>
              <a:rPr lang="en-US" sz="1600">
                <a:latin typeface="Calibri" pitchFamily="34" charset="0"/>
              </a:rPr>
              <a:t> 600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41" name="Прямоугольник 17"/>
          <p:cNvSpPr>
            <a:spLocks noChangeArrowheads="1"/>
          </p:cNvSpPr>
          <p:nvPr/>
        </p:nvSpPr>
        <p:spPr bwMode="auto">
          <a:xfrm>
            <a:off x="6875463" y="2133600"/>
            <a:ext cx="17287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Marine seat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suspension</a:t>
            </a:r>
          </a:p>
          <a:p>
            <a:pPr algn="ctr"/>
            <a:r>
              <a:rPr lang="ru-RU" sz="1600">
                <a:latin typeface="Calibri" pitchFamily="34" charset="0"/>
              </a:rPr>
              <a:t>€</a:t>
            </a:r>
            <a:r>
              <a:rPr lang="en-US" sz="1600">
                <a:latin typeface="Calibri" pitchFamily="34" charset="0"/>
              </a:rPr>
              <a:t> 2 000</a:t>
            </a:r>
            <a:endParaRPr lang="ru-RU" sz="1600">
              <a:latin typeface="Calibri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11188" y="1268413"/>
            <a:ext cx="0" cy="511333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1188" y="6381750"/>
            <a:ext cx="8137525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23"/>
          <p:cNvSpPr txBox="1">
            <a:spLocks noChangeArrowheads="1"/>
          </p:cNvSpPr>
          <p:nvPr/>
        </p:nvSpPr>
        <p:spPr bwMode="auto">
          <a:xfrm>
            <a:off x="827088" y="1268413"/>
            <a:ext cx="1414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Performance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2545" name="TextBox 24"/>
          <p:cNvSpPr txBox="1">
            <a:spLocks noChangeArrowheads="1"/>
          </p:cNvSpPr>
          <p:nvPr/>
        </p:nvSpPr>
        <p:spPr bwMode="auto">
          <a:xfrm>
            <a:off x="8101013" y="5876925"/>
            <a:ext cx="657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Price</a:t>
            </a:r>
            <a:endParaRPr lang="ru-RU" b="1">
              <a:latin typeface="Calibri" pitchFamily="34" charset="0"/>
            </a:endParaRPr>
          </a:p>
        </p:txBody>
      </p:sp>
      <p:grpSp>
        <p:nvGrpSpPr>
          <p:cNvPr id="22546" name="Группа 26"/>
          <p:cNvGrpSpPr>
            <a:grpSpLocks/>
          </p:cNvGrpSpPr>
          <p:nvPr/>
        </p:nvGrpSpPr>
        <p:grpSpPr bwMode="auto">
          <a:xfrm>
            <a:off x="2627313" y="1125538"/>
            <a:ext cx="2089150" cy="1871662"/>
            <a:chOff x="6516216" y="3284984"/>
            <a:chExt cx="2088232" cy="1872208"/>
          </a:xfrm>
        </p:grpSpPr>
        <p:pic>
          <p:nvPicPr>
            <p:cNvPr id="22548" name="Picture 3"/>
            <p:cNvPicPr>
              <a:picLocks noChangeAspect="1" noChangeArrowheads="1"/>
            </p:cNvPicPr>
            <p:nvPr/>
          </p:nvPicPr>
          <p:blipFill>
            <a:blip r:embed="rId8"/>
            <a:srcRect l="21774" t="17516" r="745" b="17516"/>
            <a:stretch>
              <a:fillRect/>
            </a:stretch>
          </p:blipFill>
          <p:spPr bwMode="auto">
            <a:xfrm>
              <a:off x="6660232" y="3573016"/>
              <a:ext cx="1800200" cy="84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9" name="Прямоугольник 33"/>
            <p:cNvSpPr>
              <a:spLocks noChangeArrowheads="1"/>
            </p:cNvSpPr>
            <p:nvPr/>
          </p:nvSpPr>
          <p:spPr bwMode="auto">
            <a:xfrm>
              <a:off x="6981152" y="4437112"/>
              <a:ext cx="112723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alibri" pitchFamily="34" charset="0"/>
                </a:rPr>
                <a:t>  S.P.A.T. </a:t>
              </a:r>
              <a:r>
                <a:rPr lang="en-US" sz="2000">
                  <a:latin typeface="Calibri" pitchFamily="34" charset="0"/>
                </a:rPr>
                <a:t/>
              </a:r>
              <a:br>
                <a:rPr lang="en-US" sz="2000">
                  <a:latin typeface="Calibri" pitchFamily="34" charset="0"/>
                </a:rPr>
              </a:br>
              <a:r>
                <a:rPr lang="ru-RU">
                  <a:latin typeface="Calibri" pitchFamily="34" charset="0"/>
                </a:rPr>
                <a:t>€</a:t>
              </a:r>
              <a:r>
                <a:rPr lang="en-US">
                  <a:latin typeface="Calibri" pitchFamily="34" charset="0"/>
                </a:rPr>
                <a:t> </a:t>
              </a:r>
              <a:r>
                <a:rPr lang="ru-RU">
                  <a:latin typeface="Calibri" pitchFamily="34" charset="0"/>
                </a:rPr>
                <a:t>45</a:t>
              </a:r>
              <a:r>
                <a:rPr lang="en-US">
                  <a:latin typeface="Calibri" pitchFamily="34" charset="0"/>
                </a:rPr>
                <a:t>0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6516216" y="3284984"/>
              <a:ext cx="2088232" cy="1872208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5508625" y="4652963"/>
            <a:ext cx="2871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S.P.A.T.</a:t>
            </a:r>
            <a:r>
              <a:rPr lang="en-US" sz="2000">
                <a:latin typeface="Calibri" pitchFamily="34" charset="0"/>
              </a:rPr>
              <a:t>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has </a:t>
            </a:r>
            <a:r>
              <a:rPr lang="en-US" sz="2000" b="1">
                <a:latin typeface="Calibri" pitchFamily="34" charset="0"/>
              </a:rPr>
              <a:t>the best</a:t>
            </a:r>
            <a:endParaRPr lang="ru-RU" sz="2000" b="1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price / performance ratio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4213" y="1347788"/>
          <a:ext cx="7848600" cy="48244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85074"/>
                <a:gridCol w="2021266"/>
                <a:gridCol w="2021266"/>
                <a:gridCol w="2021266"/>
              </a:tblGrid>
              <a:tr h="420211">
                <a:tc rowSpan="3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Technical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performance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Type of isolator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Spring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Rubber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Wire rope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Value of performance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Effectiveness of energy dissipation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Resource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717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Efficiency impact protection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717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Efficiency vibration isolation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615" name="Group 2"/>
          <p:cNvGrpSpPr>
            <a:grpSpLocks/>
          </p:cNvGrpSpPr>
          <p:nvPr/>
        </p:nvGrpSpPr>
        <p:grpSpPr bwMode="auto">
          <a:xfrm>
            <a:off x="3132138" y="2716213"/>
            <a:ext cx="576262" cy="503237"/>
            <a:chOff x="2415" y="1452"/>
            <a:chExt cx="1132" cy="1134"/>
          </a:xfrm>
        </p:grpSpPr>
        <p:sp>
          <p:nvSpPr>
            <p:cNvPr id="24701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702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703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704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164288" y="2715854"/>
            <a:ext cx="648072" cy="504701"/>
            <a:chOff x="2415" y="1452"/>
            <a:chExt cx="1132" cy="1134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7164288" y="4516054"/>
            <a:ext cx="648072" cy="504701"/>
            <a:chOff x="2415" y="1452"/>
            <a:chExt cx="1132" cy="1134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6" name="Rectangle 2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" name="Rectangle 2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" name="Rectangle 2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pic>
        <p:nvPicPr>
          <p:cNvPr id="24618" name="Рисунок 158" descr="logo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2484438" y="404813"/>
            <a:ext cx="6659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atin typeface="+mn-lt"/>
                <a:cs typeface="+mn-cs"/>
              </a:rPr>
              <a:t>Technical advantages</a:t>
            </a:r>
            <a:endParaRPr lang="ru-RU" sz="2400" b="1" cap="all" dirty="0">
              <a:latin typeface="+mn-lt"/>
              <a:cs typeface="+mn-cs"/>
            </a:endParaRPr>
          </a:p>
        </p:txBody>
      </p:sp>
      <p:grpSp>
        <p:nvGrpSpPr>
          <p:cNvPr id="24620" name="Группа 132"/>
          <p:cNvGrpSpPr>
            <a:grpSpLocks/>
          </p:cNvGrpSpPr>
          <p:nvPr/>
        </p:nvGrpSpPr>
        <p:grpSpPr bwMode="auto">
          <a:xfrm>
            <a:off x="7164388" y="3573463"/>
            <a:ext cx="630237" cy="503237"/>
            <a:chOff x="3131840" y="3573016"/>
            <a:chExt cx="630176" cy="504056"/>
          </a:xfrm>
        </p:grpSpPr>
        <p:sp>
          <p:nvSpPr>
            <p:cNvPr id="135" name="Rectangle 19"/>
            <p:cNvSpPr>
              <a:spLocks noChangeArrowheads="1"/>
            </p:cNvSpPr>
            <p:nvPr/>
          </p:nvSpPr>
          <p:spPr bwMode="auto">
            <a:xfrm>
              <a:off x="3131840" y="3950573"/>
              <a:ext cx="162018" cy="1255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" name="Rectangle 18"/>
            <p:cNvSpPr>
              <a:spLocks noChangeArrowheads="1"/>
            </p:cNvSpPr>
            <p:nvPr/>
          </p:nvSpPr>
          <p:spPr bwMode="auto">
            <a:xfrm>
              <a:off x="3293858" y="3824573"/>
              <a:ext cx="162018" cy="2515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3455876" y="3699016"/>
              <a:ext cx="162018" cy="3771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700" name="Rectangle 16"/>
            <p:cNvSpPr>
              <a:spLocks noChangeArrowheads="1"/>
            </p:cNvSpPr>
            <p:nvPr/>
          </p:nvSpPr>
          <p:spPr bwMode="auto">
            <a:xfrm>
              <a:off x="3618000" y="3573016"/>
              <a:ext cx="144016" cy="504056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1" name="Group 2"/>
          <p:cNvGrpSpPr>
            <a:grpSpLocks/>
          </p:cNvGrpSpPr>
          <p:nvPr/>
        </p:nvGrpSpPr>
        <p:grpSpPr bwMode="auto">
          <a:xfrm>
            <a:off x="3132138" y="3573463"/>
            <a:ext cx="576262" cy="503237"/>
            <a:chOff x="2415" y="1452"/>
            <a:chExt cx="1132" cy="1134"/>
          </a:xfrm>
        </p:grpSpPr>
        <p:sp>
          <p:nvSpPr>
            <p:cNvPr id="154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90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2" name="Group 2"/>
          <p:cNvGrpSpPr>
            <a:grpSpLocks/>
          </p:cNvGrpSpPr>
          <p:nvPr/>
        </p:nvGrpSpPr>
        <p:grpSpPr bwMode="auto">
          <a:xfrm>
            <a:off x="3132138" y="4581525"/>
            <a:ext cx="576262" cy="503238"/>
            <a:chOff x="2415" y="1452"/>
            <a:chExt cx="1132" cy="1134"/>
          </a:xfrm>
        </p:grpSpPr>
        <p:sp>
          <p:nvSpPr>
            <p:cNvPr id="24675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65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79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680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3" name="Group 2"/>
          <p:cNvGrpSpPr>
            <a:grpSpLocks/>
          </p:cNvGrpSpPr>
          <p:nvPr/>
        </p:nvGrpSpPr>
        <p:grpSpPr bwMode="auto">
          <a:xfrm>
            <a:off x="5148263" y="4508500"/>
            <a:ext cx="576262" cy="504825"/>
            <a:chOff x="2415" y="1452"/>
            <a:chExt cx="1132" cy="1134"/>
          </a:xfrm>
        </p:grpSpPr>
        <p:sp>
          <p:nvSpPr>
            <p:cNvPr id="170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73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674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4" name="Group 2"/>
          <p:cNvGrpSpPr>
            <a:grpSpLocks/>
          </p:cNvGrpSpPr>
          <p:nvPr/>
        </p:nvGrpSpPr>
        <p:grpSpPr bwMode="auto">
          <a:xfrm>
            <a:off x="5148263" y="2708275"/>
            <a:ext cx="576262" cy="504825"/>
            <a:chOff x="2415" y="1452"/>
            <a:chExt cx="1132" cy="1134"/>
          </a:xfrm>
        </p:grpSpPr>
        <p:sp>
          <p:nvSpPr>
            <p:cNvPr id="24661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5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65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666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5" name="Group 2"/>
          <p:cNvGrpSpPr>
            <a:grpSpLocks/>
          </p:cNvGrpSpPr>
          <p:nvPr/>
        </p:nvGrpSpPr>
        <p:grpSpPr bwMode="auto">
          <a:xfrm>
            <a:off x="5148263" y="3573463"/>
            <a:ext cx="576262" cy="503237"/>
            <a:chOff x="2415" y="1452"/>
            <a:chExt cx="1132" cy="1134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59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660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6" name="Group 2"/>
          <p:cNvGrpSpPr>
            <a:grpSpLocks/>
          </p:cNvGrpSpPr>
          <p:nvPr/>
        </p:nvGrpSpPr>
        <p:grpSpPr bwMode="auto">
          <a:xfrm>
            <a:off x="3132138" y="5516563"/>
            <a:ext cx="576262" cy="504825"/>
            <a:chOff x="2415" y="1452"/>
            <a:chExt cx="1132" cy="1134"/>
          </a:xfrm>
        </p:grpSpPr>
        <p:sp>
          <p:nvSpPr>
            <p:cNvPr id="185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51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652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7" name="Group 2"/>
          <p:cNvGrpSpPr>
            <a:grpSpLocks/>
          </p:cNvGrpSpPr>
          <p:nvPr/>
        </p:nvGrpSpPr>
        <p:grpSpPr bwMode="auto">
          <a:xfrm>
            <a:off x="5148263" y="5516563"/>
            <a:ext cx="576262" cy="504825"/>
            <a:chOff x="2415" y="1452"/>
            <a:chExt cx="1132" cy="1134"/>
          </a:xfrm>
        </p:grpSpPr>
        <p:sp>
          <p:nvSpPr>
            <p:cNvPr id="24639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43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644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4628" name="Group 2"/>
          <p:cNvGrpSpPr>
            <a:grpSpLocks/>
          </p:cNvGrpSpPr>
          <p:nvPr/>
        </p:nvGrpSpPr>
        <p:grpSpPr bwMode="auto">
          <a:xfrm>
            <a:off x="7235825" y="5516563"/>
            <a:ext cx="576263" cy="504825"/>
            <a:chOff x="2415" y="1452"/>
            <a:chExt cx="1132" cy="1134"/>
          </a:xfrm>
        </p:grpSpPr>
        <p:sp>
          <p:nvSpPr>
            <p:cNvPr id="194" name="Rectangle 4"/>
            <p:cNvSpPr>
              <a:spLocks noChangeArrowheads="1"/>
            </p:cNvSpPr>
            <p:nvPr/>
          </p:nvSpPr>
          <p:spPr bwMode="auto">
            <a:xfrm>
              <a:off x="2415" y="2303"/>
              <a:ext cx="283" cy="2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" name="Rectangle 3"/>
            <p:cNvSpPr>
              <a:spLocks noChangeArrowheads="1"/>
            </p:cNvSpPr>
            <p:nvPr/>
          </p:nvSpPr>
          <p:spPr bwMode="auto">
            <a:xfrm>
              <a:off x="2698" y="2019"/>
              <a:ext cx="283" cy="5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6" name="Rectangle 5"/>
            <p:cNvSpPr>
              <a:spLocks noChangeArrowheads="1"/>
            </p:cNvSpPr>
            <p:nvPr/>
          </p:nvSpPr>
          <p:spPr bwMode="auto">
            <a:xfrm>
              <a:off x="2981" y="1736"/>
              <a:ext cx="283" cy="8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638" name="Rectangle 6"/>
            <p:cNvSpPr>
              <a:spLocks noChangeArrowheads="1"/>
            </p:cNvSpPr>
            <p:nvPr/>
          </p:nvSpPr>
          <p:spPr bwMode="auto">
            <a:xfrm>
              <a:off x="3264" y="1452"/>
              <a:ext cx="283" cy="1134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7"/>
          <p:cNvSpPr>
            <a:spLocks noChangeArrowheads="1"/>
          </p:cNvSpPr>
          <p:nvPr/>
        </p:nvSpPr>
        <p:spPr bwMode="auto">
          <a:xfrm>
            <a:off x="2484438" y="404813"/>
            <a:ext cx="6659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BUSINESS MODEL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26626" name="Рисунок 8" descr="logo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Группа 93"/>
          <p:cNvGrpSpPr>
            <a:grpSpLocks/>
          </p:cNvGrpSpPr>
          <p:nvPr/>
        </p:nvGrpSpPr>
        <p:grpSpPr bwMode="auto">
          <a:xfrm>
            <a:off x="250825" y="1268413"/>
            <a:ext cx="8748713" cy="5256212"/>
            <a:chOff x="251520" y="1340768"/>
            <a:chExt cx="8748696" cy="5256584"/>
          </a:xfrm>
        </p:grpSpPr>
        <p:pic>
          <p:nvPicPr>
            <p:cNvPr id="26628" name="Picture 3" descr="C:\Users\Андрей\AppData\Local\Microsoft\Windows\Temporary Internet Files\Content.IE5\0R4UIVDQ\14-06-02 цветная картинка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9592" y="1397663"/>
              <a:ext cx="6480720" cy="4520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Прямоугольник 28"/>
            <p:cNvSpPr/>
            <p:nvPr/>
          </p:nvSpPr>
          <p:spPr>
            <a:xfrm>
              <a:off x="1475481" y="2564817"/>
              <a:ext cx="647699" cy="43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1520" y="2493375"/>
              <a:ext cx="1508122" cy="1692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Key Partnerships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n-lt"/>
                  <a:cs typeface="+mn-cs"/>
                </a:rPr>
                <a:t>Suppliers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aluminum alloy</a:t>
              </a:r>
              <a:endParaRPr lang="ru-RU" sz="1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wire rope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+mn-lt"/>
                  <a:cs typeface="+mn-cs"/>
                </a:rPr>
                <a:t>Outsource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production bars </a:t>
              </a:r>
              <a:endParaRPr lang="ru-RU" sz="1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production platforms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520" y="5243119"/>
              <a:ext cx="2376483" cy="1354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Cost Structure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Materials, components </a:t>
              </a:r>
              <a:br>
                <a:rPr lang="en-US" sz="1200" dirty="0">
                  <a:latin typeface="+mn-lt"/>
                  <a:cs typeface="+mn-cs"/>
                </a:rPr>
              </a:br>
              <a:r>
                <a:rPr lang="en-US" sz="1200" dirty="0">
                  <a:latin typeface="+mn-lt"/>
                  <a:cs typeface="+mn-cs"/>
                </a:rPr>
                <a:t>and salary	    	22%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Taxes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and contributions  	24%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Other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expenses	6</a:t>
              </a:r>
              <a:r>
                <a:rPr lang="ru-RU" sz="1200" dirty="0">
                  <a:latin typeface="+mn-lt"/>
                  <a:cs typeface="+mn-cs"/>
                </a:rPr>
                <a:t>%</a:t>
              </a:r>
              <a:endParaRPr lang="en-US" sz="12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b="1" dirty="0">
                  <a:latin typeface="+mn-lt"/>
                  <a:cs typeface="+mn-cs"/>
                </a:rPr>
                <a:t>Profit	</a:t>
              </a:r>
              <a:r>
                <a:rPr lang="ru-RU" sz="1200" b="1" dirty="0">
                  <a:latin typeface="+mn-lt"/>
                  <a:cs typeface="+mn-cs"/>
                </a:rPr>
                <a:t>	</a:t>
              </a:r>
              <a:r>
                <a:rPr lang="en-US" sz="1200" b="1" dirty="0">
                  <a:latin typeface="+mn-lt"/>
                  <a:cs typeface="+mn-cs"/>
                </a:rPr>
                <a:t>48</a:t>
              </a:r>
              <a:r>
                <a:rPr lang="ru-RU" sz="1200" b="1" dirty="0">
                  <a:latin typeface="+mn-lt"/>
                  <a:cs typeface="+mn-cs"/>
                </a:rPr>
                <a:t>%</a:t>
              </a:r>
              <a:endParaRPr lang="en-US" sz="1200" b="1" dirty="0">
                <a:latin typeface="+mn-lt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3903" y="5243119"/>
              <a:ext cx="1728784" cy="1184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Key Recourses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Engineering team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Patented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technology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Production capacity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b="1" dirty="0">
                  <a:latin typeface="+mn-lt"/>
                  <a:cs typeface="+mn-cs"/>
                </a:rPr>
                <a:t>Smart money </a:t>
              </a:r>
              <a:r>
                <a:rPr lang="ru-RU" sz="1200" b="1" dirty="0">
                  <a:latin typeface="+mn-lt"/>
                  <a:cs typeface="+mn-cs"/>
                </a:rPr>
                <a:t>€</a:t>
              </a:r>
              <a:r>
                <a:rPr lang="en-US" sz="1200" b="1" dirty="0">
                  <a:latin typeface="+mn-lt"/>
                  <a:cs typeface="+mn-cs"/>
                </a:rPr>
                <a:t> 0,5M</a:t>
              </a:r>
              <a:endParaRPr lang="ru-RU" sz="1200" b="1" dirty="0">
                <a:latin typeface="+mn-lt"/>
                <a:cs typeface="+mn-cs"/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796647" y="3788866"/>
              <a:ext cx="1655759" cy="43183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165070" y="3917462"/>
              <a:ext cx="1247773" cy="1024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Channels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Direct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sales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Optional sales</a:t>
              </a:r>
              <a:endParaRPr lang="ru-RU" sz="12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On-line sales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556566" y="1701156"/>
              <a:ext cx="647699" cy="43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520" y="1340768"/>
              <a:ext cx="2592383" cy="98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Key Activities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latin typeface="+mn-lt"/>
                <a:cs typeface="+mn-cs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Create joint-stock company in Finland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Get European patent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Get European quality certificate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147360" y="2061544"/>
              <a:ext cx="649287" cy="43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5723622" y="1772599"/>
              <a:ext cx="649286" cy="43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31239" y="1340768"/>
              <a:ext cx="3024182" cy="1000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Value </a:t>
              </a:r>
              <a:r>
                <a:rPr lang="ru-RU" sz="1400" b="1" dirty="0">
                  <a:latin typeface="+mn-lt"/>
                  <a:cs typeface="+mn-cs"/>
                </a:rPr>
                <a:t> </a:t>
              </a:r>
              <a:r>
                <a:rPr lang="en-US" sz="1400" b="1" dirty="0">
                  <a:latin typeface="+mn-lt"/>
                  <a:cs typeface="+mn-cs"/>
                </a:rPr>
                <a:t>Propositions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Comfort</a:t>
              </a:r>
              <a:r>
                <a:rPr lang="ru-RU" sz="1200" dirty="0">
                  <a:latin typeface="+mn-lt"/>
                  <a:cs typeface="+mn-cs"/>
                </a:rPr>
                <a:t> (</a:t>
              </a:r>
              <a:r>
                <a:rPr lang="en-US" sz="1200" i="1" dirty="0">
                  <a:latin typeface="+mn-lt"/>
                  <a:cs typeface="+mn-cs"/>
                </a:rPr>
                <a:t>for the 1st </a:t>
              </a:r>
              <a:r>
                <a:rPr lang="en-US" sz="1200" dirty="0">
                  <a:latin typeface="+mn-lt"/>
                  <a:cs typeface="+mn-cs"/>
                </a:rPr>
                <a:t>segment</a:t>
              </a:r>
              <a:r>
                <a:rPr lang="ru-RU" sz="1200" dirty="0">
                  <a:latin typeface="+mn-lt"/>
                  <a:cs typeface="+mn-cs"/>
                </a:rPr>
                <a:t>)</a:t>
              </a:r>
              <a:endParaRPr lang="en-US" sz="12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Competitive advantage</a:t>
              </a:r>
              <a:r>
                <a:rPr lang="ru-RU" sz="1200" dirty="0">
                  <a:latin typeface="+mn-lt"/>
                  <a:cs typeface="+mn-cs"/>
                </a:rPr>
                <a:t> (</a:t>
              </a:r>
              <a:r>
                <a:rPr lang="en-US" sz="1200" i="1" dirty="0">
                  <a:latin typeface="+mn-lt"/>
                  <a:cs typeface="+mn-cs"/>
                </a:rPr>
                <a:t>for the 2nd </a:t>
              </a:r>
              <a:r>
                <a:rPr lang="en-US" sz="1200" dirty="0">
                  <a:latin typeface="+mn-lt"/>
                  <a:cs typeface="+mn-cs"/>
                </a:rPr>
                <a:t>segment</a:t>
              </a:r>
              <a:r>
                <a:rPr lang="ru-RU" sz="1200" dirty="0">
                  <a:latin typeface="+mn-lt"/>
                  <a:cs typeface="+mn-cs"/>
                </a:rPr>
                <a:t>)</a:t>
              </a:r>
              <a:endParaRPr lang="en-US" sz="12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Increase revenue</a:t>
              </a:r>
              <a:r>
                <a:rPr lang="ru-RU" sz="1200" dirty="0">
                  <a:latin typeface="+mn-lt"/>
                  <a:cs typeface="+mn-cs"/>
                </a:rPr>
                <a:t> (</a:t>
              </a:r>
              <a:r>
                <a:rPr lang="en-US" sz="1200" i="1" dirty="0">
                  <a:latin typeface="+mn-lt"/>
                  <a:cs typeface="+mn-cs"/>
                </a:rPr>
                <a:t>for the 3rd </a:t>
              </a:r>
              <a:r>
                <a:rPr lang="en-US" sz="1200" dirty="0">
                  <a:latin typeface="+mn-lt"/>
                  <a:cs typeface="+mn-cs"/>
                </a:rPr>
                <a:t>segment</a:t>
              </a:r>
              <a:r>
                <a:rPr lang="ru-RU" sz="1200" i="1" dirty="0">
                  <a:latin typeface="+mn-lt"/>
                  <a:cs typeface="+mn-cs"/>
                </a:rPr>
                <a:t>)</a:t>
              </a:r>
              <a:endParaRPr lang="en-US" sz="1200" dirty="0">
                <a:latin typeface="+mn-lt"/>
                <a:cs typeface="+mn-cs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5436285" y="2204429"/>
              <a:ext cx="1223961" cy="43183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Прямоугольник 87"/>
            <p:cNvSpPr/>
            <p:nvPr/>
          </p:nvSpPr>
          <p:spPr>
            <a:xfrm>
              <a:off x="6155422" y="2564817"/>
              <a:ext cx="649286" cy="43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15783" y="2706115"/>
              <a:ext cx="2484433" cy="938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Customer Segments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Owners 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of the motor boats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Manufacturers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of the motor boats</a:t>
              </a: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200" dirty="0">
                  <a:latin typeface="+mn-lt"/>
                  <a:cs typeface="+mn-cs"/>
                </a:rPr>
                <a:t>Sealers 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of the motor boats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860024" y="4985926"/>
              <a:ext cx="647699" cy="431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4788024" y="5229200"/>
              <a:ext cx="3924944" cy="1224000"/>
              <a:chOff x="4572000" y="5517344"/>
              <a:chExt cx="3924944" cy="1224000"/>
            </a:xfrm>
            <a:solidFill>
              <a:schemeClr val="bg1"/>
            </a:solidFill>
          </p:grpSpPr>
          <p:sp>
            <p:nvSpPr>
              <p:cNvPr id="54" name="TextBox 53"/>
              <p:cNvSpPr txBox="1"/>
              <p:nvPr/>
            </p:nvSpPr>
            <p:spPr>
              <a:xfrm>
                <a:off x="4572000" y="5517344"/>
                <a:ext cx="3924944" cy="1224000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n-lt"/>
                    <a:cs typeface="+mn-cs"/>
                  </a:rPr>
                  <a:t>Revenue Streams</a:t>
                </a:r>
                <a:endParaRPr lang="ru-RU" sz="1400" b="1" dirty="0">
                  <a:latin typeface="+mn-lt"/>
                  <a:cs typeface="+mn-cs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latin typeface="+mn-l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  <a:cs typeface="+mn-cs"/>
                  </a:rPr>
                  <a:t>From the 1st segment	10%	          0%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  <a:cs typeface="+mn-cs"/>
                  </a:rPr>
                  <a:t>From the 2nd segment 	50%	          70%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  <a:cs typeface="+mn-cs"/>
                  </a:rPr>
                  <a:t>From the 3rd g segment 	40%	          30%</a:t>
                </a:r>
              </a:p>
            </p:txBody>
          </p:sp>
          <p:pic>
            <p:nvPicPr>
              <p:cNvPr id="55" name="Picture 10" descr="http://flag.kuda.ua/wp-content/images/finland/D4EBE0E320D4E8EDEBFFEDE4E8E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68344" y="5661248"/>
                <a:ext cx="360040" cy="360040"/>
              </a:xfrm>
              <a:prstGeom prst="rect">
                <a:avLst/>
              </a:prstGeom>
              <a:grpFill/>
            </p:spPr>
          </p:pic>
          <p:pic>
            <p:nvPicPr>
              <p:cNvPr id="56" name="Picture 12" descr="http://img0.liveinternet.ru/images/attach/c/2/73/439/73439262_2873219_D4EBE0E320D0EEF1F1E8E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44208" y="5661248"/>
                <a:ext cx="360040" cy="360040"/>
              </a:xfrm>
              <a:prstGeom prst="rect">
                <a:avLst/>
              </a:prstGeom>
              <a:grpFill/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6804248" y="5661360"/>
                <a:ext cx="452368" cy="27699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dirty="0">
                    <a:latin typeface="+mn-lt"/>
                    <a:cs typeface="+mn-cs"/>
                  </a:rPr>
                  <a:t>5</a:t>
                </a:r>
                <a:r>
                  <a:rPr lang="en-US" sz="1200" dirty="0">
                    <a:latin typeface="+mn-lt"/>
                    <a:cs typeface="+mn-cs"/>
                  </a:rPr>
                  <a:t>0%</a:t>
                </a:r>
                <a:endParaRPr lang="ru-RU" sz="1200" dirty="0">
                  <a:latin typeface="+mn-lt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028384" y="5661248"/>
                <a:ext cx="452368" cy="27699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dirty="0">
                    <a:latin typeface="+mn-lt"/>
                    <a:cs typeface="+mn-cs"/>
                  </a:rPr>
                  <a:t>5</a:t>
                </a:r>
                <a:r>
                  <a:rPr lang="en-US" sz="1200" dirty="0">
                    <a:latin typeface="+mn-lt"/>
                    <a:cs typeface="+mn-cs"/>
                  </a:rPr>
                  <a:t>0%</a:t>
                </a:r>
                <a:endParaRPr lang="ru-RU" sz="12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90" name="Прямоугольник 89"/>
            <p:cNvSpPr/>
            <p:nvPr/>
          </p:nvSpPr>
          <p:spPr>
            <a:xfrm>
              <a:off x="4680636" y="4301665"/>
              <a:ext cx="647699" cy="485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823511" y="3995256"/>
              <a:ext cx="144463" cy="73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4860024" y="4122265"/>
              <a:ext cx="144462" cy="71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931461" y="4823990"/>
              <a:ext cx="144463" cy="1079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99883" y="1340768"/>
              <a:ext cx="2663820" cy="1208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Customer </a:t>
              </a:r>
              <a:r>
                <a:rPr lang="ru-RU" sz="1400" b="1" dirty="0">
                  <a:latin typeface="+mn-lt"/>
                  <a:cs typeface="+mn-cs"/>
                </a:rPr>
                <a:t> </a:t>
              </a:r>
              <a:r>
                <a:rPr lang="en-US" sz="1400" b="1" dirty="0">
                  <a:latin typeface="+mn-lt"/>
                  <a:cs typeface="+mn-cs"/>
                </a:rPr>
                <a:t>Relationships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Agreement on Cooperation </a:t>
              </a:r>
              <a:endParaRPr lang="ru-RU" sz="12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with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manufacturers</a:t>
              </a:r>
              <a:endParaRPr lang="ru-RU" sz="12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+mn-lt"/>
                  <a:cs typeface="+mn-cs"/>
                </a:rPr>
                <a:t>ВОЛЖАНКА</a:t>
              </a:r>
              <a:r>
                <a:rPr lang="en-US" sz="1200" dirty="0">
                  <a:latin typeface="+mn-lt"/>
                  <a:cs typeface="+mn-cs"/>
                </a:rPr>
                <a:t> (RUS)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and</a:t>
              </a:r>
              <a:r>
                <a:rPr lang="ru-RU" sz="1200" dirty="0">
                  <a:latin typeface="+mn-lt"/>
                  <a:cs typeface="+mn-cs"/>
                </a:rPr>
                <a:t> </a:t>
              </a:r>
              <a:r>
                <a:rPr lang="en-US" sz="1200" dirty="0">
                  <a:latin typeface="+mn-lt"/>
                  <a:cs typeface="+mn-cs"/>
                </a:rPr>
                <a:t>ALUCAT (FIN)</a:t>
              </a:r>
              <a:endParaRPr lang="ru-RU" sz="1200" dirty="0">
                <a:latin typeface="+mn-lt"/>
                <a:cs typeface="+mn-cs"/>
              </a:endParaRPr>
            </a:p>
            <a:p>
              <a:pPr marL="180000" indent="-18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cs typeface="+mn-cs"/>
                </a:rPr>
                <a:t>and sealer TOYVAKKA (FIN)</a:t>
              </a:r>
              <a:endParaRPr lang="ru-RU" sz="12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 l="37906" t="17344" r="28334" b="17688"/>
          <a:stretch>
            <a:fillRect/>
          </a:stretch>
        </p:blipFill>
        <p:spPr bwMode="auto">
          <a:xfrm>
            <a:off x="3307495" y="3567114"/>
            <a:ext cx="1336513" cy="14460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722313" y="5807075"/>
            <a:ext cx="633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Прямоугольник 7"/>
          <p:cNvSpPr>
            <a:spLocks noChangeArrowheads="1"/>
          </p:cNvSpPr>
          <p:nvPr/>
        </p:nvSpPr>
        <p:spPr bwMode="auto">
          <a:xfrm>
            <a:off x="2484438" y="404813"/>
            <a:ext cx="6659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THE TRACKTION IS PROOF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28676" name="Рисунок 8" descr="logo_e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611188" y="5805488"/>
            <a:ext cx="7993062" cy="158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Андрей\AppData\Local\Microsoft\Windows\Temporary Internet Files\Content.IE5\1BSL9KR8\IMG_4471.jpg"/>
          <p:cNvPicPr>
            <a:picLocks noChangeAspect="1" noChangeArrowheads="1"/>
          </p:cNvPicPr>
          <p:nvPr/>
        </p:nvPicPr>
        <p:blipFill>
          <a:blip r:embed="rId5" cstate="print"/>
          <a:srcRect l="29737" t="28738" r="24013" b="9838"/>
          <a:stretch>
            <a:fillRect/>
          </a:stretch>
        </p:blipFill>
        <p:spPr bwMode="auto">
          <a:xfrm>
            <a:off x="1979712" y="4365104"/>
            <a:ext cx="1008112" cy="89258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9" name="TextBox 20"/>
          <p:cNvSpPr txBox="1">
            <a:spLocks noChangeArrowheads="1"/>
          </p:cNvSpPr>
          <p:nvPr/>
        </p:nvSpPr>
        <p:spPr bwMode="auto">
          <a:xfrm>
            <a:off x="1763713" y="3357563"/>
            <a:ext cx="14398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Create &amp; test of finish </a:t>
            </a:r>
          </a:p>
          <a:p>
            <a:pPr algn="ctr"/>
            <a:r>
              <a:rPr lang="en-US">
                <a:latin typeface="Calibri" pitchFamily="34" charset="0"/>
              </a:rPr>
              <a:t>prototype</a:t>
            </a:r>
            <a:endParaRPr lang="ru-RU">
              <a:latin typeface="Calibri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11413" y="5735638"/>
            <a:ext cx="144462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1" name="TextBox 23"/>
          <p:cNvSpPr txBox="1">
            <a:spLocks noChangeArrowheads="1"/>
          </p:cNvSpPr>
          <p:nvPr/>
        </p:nvSpPr>
        <p:spPr bwMode="auto">
          <a:xfrm>
            <a:off x="8228013" y="6022975"/>
            <a:ext cx="803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Weeks</a:t>
            </a:r>
            <a:endParaRPr lang="ru-RU">
              <a:latin typeface="Calibri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39750" y="5735638"/>
            <a:ext cx="144463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87450" y="5735638"/>
            <a:ext cx="144463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4" name="TextBox 26"/>
          <p:cNvSpPr txBox="1">
            <a:spLocks noChangeArrowheads="1"/>
          </p:cNvSpPr>
          <p:nvPr/>
        </p:nvSpPr>
        <p:spPr bwMode="auto">
          <a:xfrm>
            <a:off x="179388" y="5951538"/>
            <a:ext cx="830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Birth</a:t>
            </a:r>
          </a:p>
          <a:p>
            <a:pPr algn="ctr"/>
            <a:r>
              <a:rPr lang="en-US">
                <a:latin typeface="Calibri" pitchFamily="34" charset="0"/>
              </a:rPr>
              <a:t>of idea</a:t>
            </a:r>
          </a:p>
        </p:txBody>
      </p:sp>
      <p:sp>
        <p:nvSpPr>
          <p:cNvPr id="28685" name="TextBox 27"/>
          <p:cNvSpPr txBox="1">
            <a:spLocks noChangeArrowheads="1"/>
          </p:cNvSpPr>
          <p:nvPr/>
        </p:nvSpPr>
        <p:spPr bwMode="auto">
          <a:xfrm>
            <a:off x="1116013" y="60229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2325688" y="60229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pic>
        <p:nvPicPr>
          <p:cNvPr id="1027" name="Picture 3" descr="C:\Users\Андрей\AppData\Local\Microsoft\Windows\Temporary Internet Files\Content.IE5\1BSL9KR8\voljanka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7663" y="4149725"/>
            <a:ext cx="2051050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8" name="TextBox 30"/>
          <p:cNvSpPr txBox="1">
            <a:spLocks noChangeArrowheads="1"/>
          </p:cNvSpPr>
          <p:nvPr/>
        </p:nvSpPr>
        <p:spPr bwMode="auto">
          <a:xfrm>
            <a:off x="3336925" y="2559050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Create</a:t>
            </a:r>
          </a:p>
          <a:p>
            <a:pPr algn="ctr"/>
            <a:r>
              <a:rPr lang="ru-RU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D model</a:t>
            </a:r>
          </a:p>
          <a:p>
            <a:pPr algn="ctr"/>
            <a:r>
              <a:rPr lang="en-US">
                <a:latin typeface="Calibri" pitchFamily="34" charset="0"/>
              </a:rPr>
              <a:t>of product</a:t>
            </a:r>
            <a:endParaRPr lang="ru-RU">
              <a:latin typeface="Calibri" pitchFamily="34" charset="0"/>
            </a:endParaRPr>
          </a:p>
        </p:txBody>
      </p:sp>
      <p:pic>
        <p:nvPicPr>
          <p:cNvPr id="1029" name="Picture 5" descr="C:\Users\Андрей\Pictures\Пленка\картинка128.jpg"/>
          <p:cNvPicPr>
            <a:picLocks noChangeAspect="1" noChangeArrowheads="1"/>
          </p:cNvPicPr>
          <p:nvPr/>
        </p:nvPicPr>
        <p:blipFill>
          <a:blip r:embed="rId7" cstate="print"/>
          <a:srcRect l="30339" t="15814" r="28379" b="2897"/>
          <a:stretch>
            <a:fillRect/>
          </a:stretch>
        </p:blipFill>
        <p:spPr bwMode="auto">
          <a:xfrm rot="10800000">
            <a:off x="4932038" y="2636911"/>
            <a:ext cx="1440161" cy="212684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4" descr="C:\Users\Кирилл\Desktop\фото катера\IMG_0806.JPG"/>
          <p:cNvPicPr>
            <a:picLocks noChangeAspect="1" noChangeArrowheads="1"/>
          </p:cNvPicPr>
          <p:nvPr/>
        </p:nvPicPr>
        <p:blipFill>
          <a:blip r:embed="rId8" cstate="print"/>
          <a:srcRect l="29508" r="29508" b="47222"/>
          <a:stretch>
            <a:fillRect/>
          </a:stretch>
        </p:blipFill>
        <p:spPr bwMode="auto">
          <a:xfrm>
            <a:off x="802554" y="4869161"/>
            <a:ext cx="889126" cy="6757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91" name="TextBox 35"/>
          <p:cNvSpPr txBox="1">
            <a:spLocks noChangeArrowheads="1"/>
          </p:cNvSpPr>
          <p:nvPr/>
        </p:nvSpPr>
        <p:spPr bwMode="auto">
          <a:xfrm>
            <a:off x="539750" y="3860800"/>
            <a:ext cx="1439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Create &amp; test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of first prototype</a:t>
            </a:r>
          </a:p>
        </p:txBody>
      </p:sp>
      <p:sp>
        <p:nvSpPr>
          <p:cNvPr id="38" name="Овал 37"/>
          <p:cNvSpPr/>
          <p:nvPr/>
        </p:nvSpPr>
        <p:spPr>
          <a:xfrm>
            <a:off x="3924300" y="5735638"/>
            <a:ext cx="142875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65775" y="5735638"/>
            <a:ext cx="144463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94" name="TextBox 39"/>
          <p:cNvSpPr txBox="1">
            <a:spLocks noChangeArrowheads="1"/>
          </p:cNvSpPr>
          <p:nvPr/>
        </p:nvSpPr>
        <p:spPr bwMode="auto">
          <a:xfrm>
            <a:off x="3838575" y="60229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8695" name="TextBox 40"/>
          <p:cNvSpPr txBox="1">
            <a:spLocks noChangeArrowheads="1"/>
          </p:cNvSpPr>
          <p:nvPr/>
        </p:nvSpPr>
        <p:spPr bwMode="auto">
          <a:xfrm>
            <a:off x="5494338" y="60229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</a:t>
            </a:r>
            <a:endParaRPr lang="ru-RU">
              <a:latin typeface="Calibri" pitchFamily="34" charset="0"/>
            </a:endParaRPr>
          </a:p>
        </p:txBody>
      </p:sp>
      <p:sp>
        <p:nvSpPr>
          <p:cNvPr id="28696" name="TextBox 41"/>
          <p:cNvSpPr txBox="1">
            <a:spLocks noChangeArrowheads="1"/>
          </p:cNvSpPr>
          <p:nvPr/>
        </p:nvSpPr>
        <p:spPr bwMode="auto">
          <a:xfrm>
            <a:off x="4932363" y="1628775"/>
            <a:ext cx="136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Produce</a:t>
            </a:r>
          </a:p>
          <a:p>
            <a:pPr algn="ctr"/>
            <a:r>
              <a:rPr lang="en-US">
                <a:latin typeface="Calibri" pitchFamily="34" charset="0"/>
              </a:rPr>
              <a:t>pilot batch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(6 pcs.)</a:t>
            </a:r>
          </a:p>
        </p:txBody>
      </p:sp>
      <p:sp>
        <p:nvSpPr>
          <p:cNvPr id="47" name="Овал 46"/>
          <p:cNvSpPr/>
          <p:nvPr/>
        </p:nvSpPr>
        <p:spPr>
          <a:xfrm>
            <a:off x="7667625" y="5735638"/>
            <a:ext cx="144463" cy="14287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98" name="TextBox 47"/>
          <p:cNvSpPr txBox="1">
            <a:spLocks noChangeArrowheads="1"/>
          </p:cNvSpPr>
          <p:nvPr/>
        </p:nvSpPr>
        <p:spPr bwMode="auto">
          <a:xfrm>
            <a:off x="7596188" y="60229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8699" name="TextBox 62"/>
          <p:cNvSpPr txBox="1">
            <a:spLocks noChangeArrowheads="1"/>
          </p:cNvSpPr>
          <p:nvPr/>
        </p:nvSpPr>
        <p:spPr bwMode="auto">
          <a:xfrm>
            <a:off x="6588125" y="3500438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Test of pilot batch</a:t>
            </a:r>
          </a:p>
          <a:p>
            <a:pPr algn="ctr"/>
            <a:r>
              <a:rPr lang="en-US">
                <a:latin typeface="Calibri" pitchFamily="34" charset="0"/>
              </a:rPr>
              <a:t>with Russian company</a:t>
            </a:r>
            <a:endParaRPr lang="ru-RU">
              <a:latin typeface="Calibri" pitchFamily="34" charset="0"/>
            </a:endParaRPr>
          </a:p>
        </p:txBody>
      </p:sp>
      <p:pic>
        <p:nvPicPr>
          <p:cNvPr id="7170" name="Picture 2" descr="http://alucat.fi/layout/logo_aluca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1989138"/>
            <a:ext cx="223202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www.toivakkaoy.fi/resources/public/Logot/Toivakka_yhtiot_LOGO_vaaka_2013_ne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9563" y="2565400"/>
            <a:ext cx="2016125" cy="7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2" name="TextBox 42"/>
          <p:cNvSpPr txBox="1">
            <a:spLocks noChangeArrowheads="1"/>
          </p:cNvSpPr>
          <p:nvPr/>
        </p:nvSpPr>
        <p:spPr bwMode="auto">
          <a:xfrm>
            <a:off x="6503988" y="944563"/>
            <a:ext cx="2389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Agreement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on Cooperation</a:t>
            </a:r>
          </a:p>
          <a:p>
            <a:pPr algn="ctr"/>
            <a:r>
              <a:rPr lang="en-US">
                <a:latin typeface="Calibri" pitchFamily="34" charset="0"/>
              </a:rPr>
              <a:t>with Finnish companies</a:t>
            </a:r>
            <a:endParaRPr lang="ru-RU">
              <a:latin typeface="Calibri" pitchFamily="34" charset="0"/>
            </a:endParaRPr>
          </a:p>
        </p:txBody>
      </p:sp>
      <p:sp>
        <p:nvSpPr>
          <p:cNvPr id="28703" name="TextBox 31"/>
          <p:cNvSpPr txBox="1">
            <a:spLocks noChangeArrowheads="1"/>
          </p:cNvSpPr>
          <p:nvPr/>
        </p:nvSpPr>
        <p:spPr bwMode="auto">
          <a:xfrm>
            <a:off x="1189038" y="1412875"/>
            <a:ext cx="14700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6 weeks</a:t>
            </a:r>
          </a:p>
          <a:p>
            <a:pPr algn="ctr"/>
            <a:r>
              <a:rPr lang="en-US">
                <a:latin typeface="Calibri" pitchFamily="34" charset="0"/>
              </a:rPr>
              <a:t>and</a:t>
            </a:r>
          </a:p>
          <a:p>
            <a:pPr algn="ctr"/>
            <a:r>
              <a:rPr lang="en-US">
                <a:latin typeface="Calibri" pitchFamily="34" charset="0"/>
              </a:rPr>
              <a:t>only </a:t>
            </a:r>
            <a:r>
              <a:rPr lang="ru-RU" sz="2400" b="1">
                <a:latin typeface="Calibri" pitchFamily="34" charset="0"/>
              </a:rPr>
              <a:t>€</a:t>
            </a:r>
            <a:r>
              <a:rPr lang="en-US" sz="2400" b="1">
                <a:latin typeface="Calibri" pitchFamily="34" charset="0"/>
              </a:rPr>
              <a:t> 0,5K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6350" y="1262063"/>
            <a:ext cx="552450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!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411413" y="404813"/>
            <a:ext cx="6732587" cy="503237"/>
          </a:xfrm>
        </p:spPr>
        <p:txBody>
          <a:bodyPr/>
          <a:lstStyle/>
          <a:p>
            <a:r>
              <a:rPr lang="en-US" sz="2400" b="1" smtClean="0"/>
              <a:t>MARKET ENTRY STRATEGY</a:t>
            </a:r>
            <a:endParaRPr lang="ru-RU" sz="2400" b="1" smtClean="0"/>
          </a:p>
        </p:txBody>
      </p:sp>
      <p:pic>
        <p:nvPicPr>
          <p:cNvPr id="30722" name="Рисунок 2" descr="logo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04800"/>
            <a:ext cx="1862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70"/>
          <p:cNvSpPr>
            <a:spLocks noChangeArrowheads="1"/>
          </p:cNvSpPr>
          <p:nvPr/>
        </p:nvSpPr>
        <p:spPr bwMode="auto">
          <a:xfrm>
            <a:off x="950913" y="2135188"/>
            <a:ext cx="2289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Integration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/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with manufacturers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of motor boats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24" name="Прямоугольник 72"/>
          <p:cNvSpPr>
            <a:spLocks noChangeArrowheads="1"/>
          </p:cNvSpPr>
          <p:nvPr/>
        </p:nvSpPr>
        <p:spPr bwMode="auto">
          <a:xfrm>
            <a:off x="3779838" y="2133600"/>
            <a:ext cx="20653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Optional sales </a:t>
            </a:r>
            <a:r>
              <a:rPr lang="en-US" sz="2000">
                <a:latin typeface="Calibri" pitchFamily="34" charset="0"/>
              </a:rPr>
              <a:t/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through dealers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25" name="Прямоугольник 80"/>
          <p:cNvSpPr>
            <a:spLocks noChangeArrowheads="1"/>
          </p:cNvSpPr>
          <p:nvPr/>
        </p:nvSpPr>
        <p:spPr bwMode="auto">
          <a:xfrm>
            <a:off x="6276975" y="2133600"/>
            <a:ext cx="1824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On-line sales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30726" name="Picture 10" descr="http://flag.kuda.ua/wp-content/images/finland/D4EBE0E320D4E8EDEBFFEDE4E8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12553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http://img0.liveinternet.ru/images/attach/c/2/73/439/73439262_2873219_D4EBE0E320D0EEF1F1E8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12553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36"/>
          <p:cNvSpPr txBox="1">
            <a:spLocks noChangeArrowheads="1"/>
          </p:cNvSpPr>
          <p:nvPr/>
        </p:nvSpPr>
        <p:spPr bwMode="auto">
          <a:xfrm>
            <a:off x="1116013" y="3716338"/>
            <a:ext cx="371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Steps to implement the strategy: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30729" name="TextBox 37"/>
          <p:cNvSpPr txBox="1">
            <a:spLocks noChangeArrowheads="1"/>
          </p:cNvSpPr>
          <p:nvPr/>
        </p:nvSpPr>
        <p:spPr bwMode="auto">
          <a:xfrm>
            <a:off x="1204913" y="4076700"/>
            <a:ext cx="63912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>
                <a:latin typeface="Calibri" pitchFamily="34" charset="0"/>
              </a:rPr>
              <a:t>Get European patent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>
                <a:latin typeface="Calibri" pitchFamily="34" charset="0"/>
              </a:rPr>
              <a:t>Get European quality certificate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>
                <a:latin typeface="Calibri" pitchFamily="34" charset="0"/>
              </a:rPr>
              <a:t>Create joint-stock company in Finland (presumably in Mikkeli)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>
                <a:latin typeface="Calibri" pitchFamily="34" charset="0"/>
              </a:rPr>
              <a:t>Include product into international product catalogs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>
                <a:latin typeface="Calibri" pitchFamily="34" charset="0"/>
              </a:rPr>
              <a:t>Create promo web site with an opportunity to purchase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535</Words>
  <Application>Microsoft Office PowerPoint</Application>
  <PresentationFormat>Экран (4:3)</PresentationFormat>
  <Paragraphs>219</Paragraphs>
  <Slides>12</Slides>
  <Notes>12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THE COMPETITORS</vt:lpstr>
      <vt:lpstr>Слайд 6</vt:lpstr>
      <vt:lpstr>Слайд 7</vt:lpstr>
      <vt:lpstr>Слайд 8</vt:lpstr>
      <vt:lpstr>MARKET ENTRY STRATEGY</vt:lpstr>
      <vt:lpstr>FINANCIAL PLAN</vt:lpstr>
      <vt:lpstr>Слайд 11</vt:lpstr>
      <vt:lpstr>RESUME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Евсигнеев</dc:creator>
  <cp:lastModifiedBy>Komova</cp:lastModifiedBy>
  <cp:revision>229</cp:revision>
  <dcterms:created xsi:type="dcterms:W3CDTF">2014-05-26T14:53:20Z</dcterms:created>
  <dcterms:modified xsi:type="dcterms:W3CDTF">2014-12-08T15:00:55Z</dcterms:modified>
</cp:coreProperties>
</file>